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17"/>
  </p:notesMasterIdLst>
  <p:sldIdLst>
    <p:sldId id="294" r:id="rId2"/>
    <p:sldId id="278" r:id="rId3"/>
    <p:sldId id="258" r:id="rId4"/>
    <p:sldId id="260" r:id="rId5"/>
    <p:sldId id="262" r:id="rId6"/>
    <p:sldId id="264" r:id="rId7"/>
    <p:sldId id="265" r:id="rId8"/>
    <p:sldId id="266" r:id="rId9"/>
    <p:sldId id="267" r:id="rId10"/>
    <p:sldId id="277" r:id="rId11"/>
    <p:sldId id="268" r:id="rId12"/>
    <p:sldId id="299" r:id="rId13"/>
    <p:sldId id="269" r:id="rId14"/>
    <p:sldId id="295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A5C60-E083-449D-8258-05F92A1C64D1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C0557-188C-49BE-8711-9D5D75EC7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7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0557-188C-49BE-8711-9D5D75EC71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9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08C8D7C-8720-4CB3-97E6-4952E87CEF94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2664296"/>
          </a:xfrm>
        </p:spPr>
        <p:txBody>
          <a:bodyPr>
            <a:noAutofit/>
          </a:bodyPr>
          <a:lstStyle/>
          <a:p>
            <a:r>
              <a:rPr lang="ru-RU" sz="6000" i="1" dirty="0" smtClean="0"/>
              <a:t>Умножение и деление обыкновенных дробей.</a:t>
            </a:r>
            <a:endParaRPr lang="ru-RU" sz="6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933056"/>
            <a:ext cx="8219256" cy="2543944"/>
          </a:xfrm>
        </p:spPr>
        <p:txBody>
          <a:bodyPr>
            <a:normAutofit/>
          </a:bodyPr>
          <a:lstStyle/>
          <a:p>
            <a:pPr lvl="8"/>
            <a:r>
              <a:rPr lang="ru-RU" sz="5400" i="1" dirty="0" smtClean="0"/>
              <a:t>Решение задач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1985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3075"/>
            <a:ext cx="7632848" cy="59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9" y="1308278"/>
            <a:ext cx="3646875" cy="399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5463"/>
            <a:ext cx="8229600" cy="990600"/>
          </a:xfrm>
        </p:spPr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56992"/>
            <a:ext cx="8373616" cy="3240360"/>
          </a:xfrm>
        </p:spPr>
        <p:txBody>
          <a:bodyPr>
            <a:normAutofit/>
          </a:bodyPr>
          <a:lstStyle/>
          <a:p>
            <a:r>
              <a:rPr lang="ru-RU" dirty="0" smtClean="0"/>
              <a:t>Поднимает </a:t>
            </a:r>
            <a:r>
              <a:rPr lang="ru-RU" dirty="0"/>
              <a:t>руки класс- это «раз».</a:t>
            </a:r>
          </a:p>
          <a:p>
            <a:r>
              <a:rPr lang="ru-RU" dirty="0" smtClean="0"/>
              <a:t>повернулась </a:t>
            </a:r>
            <a:r>
              <a:rPr lang="ru-RU" dirty="0" smtClean="0"/>
              <a:t>голова – это «два».</a:t>
            </a:r>
          </a:p>
          <a:p>
            <a:r>
              <a:rPr lang="ru-RU" dirty="0" smtClean="0"/>
              <a:t>Руки вниз, вперёд смотри – это «три».</a:t>
            </a:r>
          </a:p>
          <a:p>
            <a:r>
              <a:rPr lang="ru-RU" dirty="0" smtClean="0"/>
              <a:t>Руки в стороны </a:t>
            </a:r>
            <a:r>
              <a:rPr lang="ru-RU" dirty="0" err="1" smtClean="0"/>
              <a:t>пошире</a:t>
            </a:r>
            <a:r>
              <a:rPr lang="ru-RU" dirty="0" smtClean="0"/>
              <a:t> развернули на «четыре»,</a:t>
            </a:r>
          </a:p>
          <a:p>
            <a:r>
              <a:rPr lang="ru-RU" dirty="0" smtClean="0"/>
              <a:t>С силой их к плечам прижать – это «пять».</a:t>
            </a:r>
          </a:p>
          <a:p>
            <a:r>
              <a:rPr lang="ru-RU" dirty="0" smtClean="0"/>
              <a:t>Всем ребятам надо сесть- это «шесть».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0241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/>
              <a:t>                      Тест</a:t>
            </a:r>
            <a:endParaRPr lang="ru-RU" sz="4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316288" cy="5112568"/>
          </a:xfrm>
        </p:spPr>
        <p:txBody>
          <a:bodyPr>
            <a:noAutofit/>
          </a:bodyPr>
          <a:lstStyle/>
          <a:p>
            <a:r>
              <a:rPr lang="ru-RU" sz="1200" dirty="0"/>
              <a:t>Вариант I	</a:t>
            </a:r>
          </a:p>
          <a:p>
            <a:r>
              <a:rPr lang="ru-RU" sz="1200" dirty="0"/>
              <a:t>1. В школе 85 учеников приняли участие в олимпиаде, что </a:t>
            </a:r>
            <a:r>
              <a:rPr lang="ru-RU" sz="1200" dirty="0" smtClean="0"/>
              <a:t>составляет  </a:t>
            </a:r>
            <a:r>
              <a:rPr lang="ru-RU" sz="1200" dirty="0"/>
              <a:t>1/10 всех учеников. Сколько учеников в школе?</a:t>
            </a:r>
          </a:p>
          <a:p>
            <a:r>
              <a:rPr lang="ru-RU" sz="1200" dirty="0"/>
              <a:t>850 - Ь;    750 - Щ;  520 - X.</a:t>
            </a:r>
          </a:p>
          <a:p>
            <a:endParaRPr lang="ru-RU" sz="1200" dirty="0" smtClean="0"/>
          </a:p>
          <a:p>
            <a:r>
              <a:rPr lang="ru-RU" sz="1200" dirty="0" smtClean="0"/>
              <a:t>2</a:t>
            </a:r>
            <a:r>
              <a:rPr lang="ru-RU" sz="1200" dirty="0"/>
              <a:t>. Найти 40% от 90.	</a:t>
            </a:r>
          </a:p>
          <a:p>
            <a:r>
              <a:rPr lang="ru-RU" sz="1200" dirty="0"/>
              <a:t>300 - А;    36 - Р;      360 - К.    </a:t>
            </a:r>
          </a:p>
          <a:p>
            <a:endParaRPr lang="ru-RU" sz="1200" dirty="0" smtClean="0"/>
          </a:p>
          <a:p>
            <a:r>
              <a:rPr lang="ru-RU" sz="1200" dirty="0" smtClean="0"/>
              <a:t>  </a:t>
            </a:r>
            <a:r>
              <a:rPr lang="ru-RU" sz="1200" dirty="0"/>
              <a:t>3.В парке 120 деревьев, 5/6 из них березы. Сколько берез в парке? </a:t>
            </a:r>
          </a:p>
          <a:p>
            <a:r>
              <a:rPr lang="ru-RU" sz="1200" dirty="0"/>
              <a:t> 15 - М;     18 - Л;      100 - Б.</a:t>
            </a:r>
          </a:p>
          <a:p>
            <a:endParaRPr lang="ru-RU" sz="1200" dirty="0" smtClean="0"/>
          </a:p>
          <a:p>
            <a:r>
              <a:rPr lang="ru-RU" sz="1200" dirty="0" smtClean="0"/>
              <a:t>4.Турист </a:t>
            </a:r>
            <a:r>
              <a:rPr lang="ru-RU" sz="1200" dirty="0"/>
              <a:t>прошел  50% пути, что составляет 16 км.  Каков </a:t>
            </a:r>
            <a:r>
              <a:rPr lang="ru-RU" sz="1200" dirty="0" smtClean="0"/>
              <a:t>путь  туриста</a:t>
            </a:r>
            <a:r>
              <a:rPr lang="ru-RU" sz="1200" dirty="0"/>
              <a:t>?</a:t>
            </a:r>
          </a:p>
          <a:p>
            <a:r>
              <a:rPr lang="ru-RU" sz="1200" dirty="0"/>
              <a:t>320 - Г;    8 - У;       32 - Д.    </a:t>
            </a:r>
          </a:p>
          <a:p>
            <a:endParaRPr lang="ru-RU" sz="1200" dirty="0" smtClean="0"/>
          </a:p>
          <a:p>
            <a:r>
              <a:rPr lang="ru-RU" sz="1200" dirty="0" smtClean="0"/>
              <a:t>5.В </a:t>
            </a:r>
            <a:r>
              <a:rPr lang="ru-RU" sz="1200" dirty="0"/>
              <a:t>хоре 90 человек, 1/10 из них - мальчики. Сколько </a:t>
            </a:r>
            <a:r>
              <a:rPr lang="ru-RU" sz="1200" dirty="0" smtClean="0"/>
              <a:t>мальчиков </a:t>
            </a:r>
            <a:r>
              <a:rPr lang="ru-RU" sz="1200" dirty="0"/>
              <a:t>в хоре?</a:t>
            </a:r>
          </a:p>
          <a:p>
            <a:r>
              <a:rPr lang="ru-RU" sz="1200" dirty="0"/>
              <a:t>  150 - X;    54-0;      42 - Э. </a:t>
            </a:r>
          </a:p>
          <a:p>
            <a:endParaRPr lang="ru-RU" sz="1200" dirty="0" smtClean="0"/>
          </a:p>
          <a:p>
            <a:r>
              <a:rPr lang="ru-RU" sz="1200" dirty="0" smtClean="0"/>
              <a:t>Запишите </a:t>
            </a:r>
            <a:r>
              <a:rPr lang="ru-RU" sz="1200" dirty="0"/>
              <a:t>ответы в порядке возрастания и прочтите слово.</a:t>
            </a:r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38600" cy="4718304"/>
          </a:xfrm>
        </p:spPr>
        <p:txBody>
          <a:bodyPr>
            <a:noAutofit/>
          </a:bodyPr>
          <a:lstStyle/>
          <a:p>
            <a:r>
              <a:rPr lang="ru-RU" sz="1200" dirty="0"/>
              <a:t>Вариант II</a:t>
            </a:r>
          </a:p>
          <a:p>
            <a:r>
              <a:rPr lang="ru-RU" sz="1200" dirty="0" smtClean="0"/>
              <a:t>1.В </a:t>
            </a:r>
            <a:r>
              <a:rPr lang="ru-RU" sz="1200" dirty="0"/>
              <a:t>ремонте школы приняли участие 94 ученика, что </a:t>
            </a:r>
            <a:r>
              <a:rPr lang="ru-RU" sz="1200" dirty="0" smtClean="0"/>
              <a:t>составляет  </a:t>
            </a:r>
            <a:r>
              <a:rPr lang="ru-RU" sz="1200" dirty="0"/>
              <a:t>1/10 всех учащихся </a:t>
            </a:r>
            <a:r>
              <a:rPr lang="ru-RU" sz="1200" dirty="0" err="1" smtClean="0"/>
              <a:t>школы.Сколько</a:t>
            </a:r>
            <a:r>
              <a:rPr lang="ru-RU" sz="1200" dirty="0" smtClean="0"/>
              <a:t> </a:t>
            </a:r>
            <a:r>
              <a:rPr lang="ru-RU" sz="1200" dirty="0"/>
              <a:t>учеников в школе?</a:t>
            </a:r>
          </a:p>
          <a:p>
            <a:r>
              <a:rPr lang="ru-RU" sz="1200" dirty="0"/>
              <a:t>    940 - Ч;    360 -Л;   54- М.</a:t>
            </a:r>
          </a:p>
          <a:p>
            <a:endParaRPr lang="ru-RU" sz="1200" dirty="0" smtClean="0"/>
          </a:p>
          <a:p>
            <a:r>
              <a:rPr lang="ru-RU" sz="1200" dirty="0" smtClean="0"/>
              <a:t>2.Найти </a:t>
            </a:r>
            <a:r>
              <a:rPr lang="ru-RU" sz="1200" dirty="0"/>
              <a:t>20% от 80.</a:t>
            </a:r>
          </a:p>
          <a:p>
            <a:r>
              <a:rPr lang="ru-RU" sz="1200" dirty="0"/>
              <a:t>160 - Ц;   16 - О;     200 - В.</a:t>
            </a:r>
          </a:p>
          <a:p>
            <a:endParaRPr lang="ru-RU" sz="1200" dirty="0" smtClean="0"/>
          </a:p>
          <a:p>
            <a:r>
              <a:rPr lang="ru-RU" sz="1200" dirty="0" smtClean="0"/>
              <a:t>3.В </a:t>
            </a:r>
            <a:r>
              <a:rPr lang="ru-RU" sz="1200" dirty="0"/>
              <a:t>саду 50 деревьев,3/5 – яблони. Сколько </a:t>
            </a:r>
            <a:r>
              <a:rPr lang="ru-RU" sz="1200" dirty="0" smtClean="0"/>
              <a:t>яблонь </a:t>
            </a:r>
            <a:r>
              <a:rPr lang="ru-RU" sz="1200" dirty="0"/>
              <a:t>растут в саду?</a:t>
            </a:r>
          </a:p>
          <a:p>
            <a:r>
              <a:rPr lang="ru-RU" sz="1200" dirty="0"/>
              <a:t>100 - Ч;   250 - Д;    30 - С.     -</a:t>
            </a:r>
          </a:p>
          <a:p>
            <a:endParaRPr lang="ru-RU" sz="1200" dirty="0" smtClean="0"/>
          </a:p>
          <a:p>
            <a:r>
              <a:rPr lang="ru-RU" sz="1200" dirty="0" smtClean="0"/>
              <a:t>4.Пешеход </a:t>
            </a:r>
            <a:r>
              <a:rPr lang="ru-RU" sz="1200" dirty="0"/>
              <a:t>прошёл 8 км, что составляет 40% всего пути. </a:t>
            </a:r>
            <a:r>
              <a:rPr lang="ru-RU" sz="1200" dirty="0" smtClean="0"/>
              <a:t>Каков путь </a:t>
            </a:r>
            <a:r>
              <a:rPr lang="ru-RU" sz="1200" dirty="0"/>
              <a:t>пешехода?</a:t>
            </a:r>
          </a:p>
          <a:p>
            <a:r>
              <a:rPr lang="ru-RU" sz="1200" dirty="0"/>
              <a:t>30 - Ж;     16 - Э;     20 - Л.   -  2</a:t>
            </a:r>
          </a:p>
          <a:p>
            <a:endParaRPr lang="ru-RU" sz="1200" dirty="0" smtClean="0"/>
          </a:p>
          <a:p>
            <a:r>
              <a:rPr lang="ru-RU" sz="1200" dirty="0" smtClean="0"/>
              <a:t>5.В </a:t>
            </a:r>
            <a:r>
              <a:rPr lang="ru-RU" sz="1200" dirty="0"/>
              <a:t>хоре 30 девочек, что составляет 2/5 всех учащихся в </a:t>
            </a:r>
            <a:r>
              <a:rPr lang="ru-RU" sz="1200" dirty="0" smtClean="0"/>
              <a:t>хоре . Сколько </a:t>
            </a:r>
            <a:r>
              <a:rPr lang="ru-RU" sz="1200" dirty="0"/>
              <a:t>всего учащихся в хоре?</a:t>
            </a:r>
          </a:p>
          <a:p>
            <a:r>
              <a:rPr lang="ru-RU" sz="1200" dirty="0"/>
              <a:t>12 - К;      125 - Ж;   75 - И.	</a:t>
            </a:r>
          </a:p>
          <a:p>
            <a:pPr marL="0" indent="0">
              <a:buNone/>
            </a:pPr>
            <a:r>
              <a:rPr lang="ru-RU" sz="1200" dirty="0" smtClean="0"/>
              <a:t>Запишите </a:t>
            </a:r>
            <a:r>
              <a:rPr lang="ru-RU" sz="1200" dirty="0"/>
              <a:t>ответы в порядке убывания и прочтите слово.</a:t>
            </a:r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389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Отсканировано 21.12.2011 22-02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8" y="764704"/>
            <a:ext cx="8628751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5" y="1124744"/>
            <a:ext cx="8179205" cy="469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Рабочий стол\imgprevie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16765"/>
            <a:ext cx="3816423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268760"/>
            <a:ext cx="5454352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 </a:t>
            </a:r>
            <a:endParaRPr lang="ru-RU" sz="105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68760"/>
            <a:ext cx="10992109" cy="358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3314529" cy="317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8939874" cy="65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0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568952" cy="43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Блиц-опрос.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-как умножить дробь на натуральное число;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-правило умножения обыкновенных дробей;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</a:t>
            </a: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sz="2400" b="1" dirty="0" smtClean="0">
                <a:ea typeface="Calibri"/>
                <a:cs typeface="Times New Roman"/>
              </a:rPr>
              <a:t>правило умножения смешанных чисел;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-свойства нуля и единицы при умножении и делении;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 правило нахождения дроби от числа;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-какие числа называются взаимно обратными;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</a:t>
            </a: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sz="2400" b="1" dirty="0" smtClean="0">
                <a:ea typeface="Calibri"/>
                <a:cs typeface="Times New Roman"/>
              </a:rPr>
              <a:t>правило нахождения числа  по его дроби ;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6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918648" cy="2520279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Дробь от числа хотим найти,</a:t>
            </a:r>
            <a:br>
              <a:rPr lang="ru-RU" sz="2800" i="1" dirty="0" smtClean="0"/>
            </a:br>
            <a:r>
              <a:rPr lang="ru-RU" sz="2800" i="1" dirty="0" smtClean="0"/>
              <a:t>Не надо никого тревожить.</a:t>
            </a:r>
            <a:br>
              <a:rPr lang="ru-RU" sz="2800" i="1" dirty="0" smtClean="0"/>
            </a:br>
            <a:r>
              <a:rPr lang="ru-RU" sz="2800" i="1" dirty="0" smtClean="0"/>
              <a:t>Нам надо данное число</a:t>
            </a:r>
            <a:br>
              <a:rPr lang="ru-RU" sz="2800" i="1" dirty="0" smtClean="0"/>
            </a:br>
            <a:r>
              <a:rPr lang="ru-RU" sz="2800" i="1" dirty="0" smtClean="0"/>
              <a:t>На эту дробь умножить.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005064"/>
            <a:ext cx="7272808" cy="237626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Если вы должны найти</a:t>
            </a:r>
          </a:p>
          <a:p>
            <a:r>
              <a:rPr lang="ru-RU" b="1" i="1" dirty="0" smtClean="0"/>
              <a:t>Число по его дроби,</a:t>
            </a:r>
          </a:p>
          <a:p>
            <a:r>
              <a:rPr lang="ru-RU" b="1" i="1" dirty="0" smtClean="0"/>
              <a:t>То на дробь вы поделите</a:t>
            </a:r>
          </a:p>
          <a:p>
            <a:r>
              <a:rPr lang="ru-RU" b="1" i="1" dirty="0" smtClean="0"/>
              <a:t>Значенье данной дроби.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1" y="3960811"/>
            <a:ext cx="2593411" cy="24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6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980728"/>
                <a:ext cx="8219256" cy="3960440"/>
              </a:xfrm>
            </p:spPr>
            <p:txBody>
              <a:bodyPr>
                <a:noAutofit/>
              </a:bodyPr>
              <a:lstStyle/>
              <a:p>
                <a:r>
                  <a:rPr lang="ru-RU" sz="2400" b="1" dirty="0" smtClean="0"/>
                  <a:t>Жители Солнечного города присутствуют на представлении в цирке. Фокусник хочет всех угостить мороженым. Он попросил  Незнайку сосчитать, сколько всего жителей, если на представлении присутствуют 15 малышек, и это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ru-RU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 smtClean="0"/>
                  <a:t>всех зрителей.</a:t>
                </a:r>
                <a:br>
                  <a:rPr lang="ru-RU" sz="2400" b="1" dirty="0" smtClean="0"/>
                </a:br>
                <a:r>
                  <a:rPr lang="ru-RU" sz="2400" b="1" dirty="0" smtClean="0"/>
                  <a:t>15 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400" b="1" dirty="0" smtClean="0"/>
                  <a:t> = 9 (чел.)    - так посчитал Незнайка.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980728"/>
                <a:ext cx="8219256" cy="3960440"/>
              </a:xfrm>
              <a:blipFill rotWithShape="1">
                <a:blip r:embed="rId2"/>
                <a:stretch>
                  <a:fillRect l="-1187" r="-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088232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7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036496" cy="3226370"/>
              </a:xfrm>
            </p:spPr>
            <p:txBody>
              <a:bodyPr>
                <a:normAutofit/>
              </a:bodyPr>
              <a:lstStyle/>
              <a:p>
                <a:r>
                  <a:rPr lang="ru-RU" sz="2800" b="1" dirty="0" smtClean="0"/>
                  <a:t>Незнайке Фокусник подарил 65 воздушных шаров и попросил раздать жителям Солнечного города, но по дороге Незнайка наткнулся на куст  шиповника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/>
                  <a:t> шаров лопнуло. Сколько шаров осталось у Незнайки?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036496" cy="3226370"/>
              </a:xfrm>
              <a:blipFill rotWithShape="1">
                <a:blip r:embed="rId2"/>
                <a:stretch>
                  <a:fillRect l="-1350" r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 descr="D:\Рабочий стол\animashka-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66021"/>
            <a:ext cx="204654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952571" cy="37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8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692696"/>
                <a:ext cx="8291264" cy="3456384"/>
              </a:xfrm>
            </p:spPr>
            <p:txBody>
              <a:bodyPr>
                <a:noAutofit/>
              </a:bodyPr>
              <a:lstStyle/>
              <a:p>
                <a:r>
                  <a:rPr lang="ru-RU" sz="3200" b="1" dirty="0" smtClean="0"/>
                  <a:t>- Сколько минут составляют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32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3200" b="1" dirty="0" smtClean="0"/>
                  <a:t> урока?</a:t>
                </a:r>
                <a:br>
                  <a:rPr lang="ru-RU" sz="3200" b="1" dirty="0" smtClean="0"/>
                </a:br>
                <a:r>
                  <a:rPr lang="ru-RU" sz="3200" b="1" dirty="0" smtClean="0"/>
                  <a:t/>
                </a:r>
                <a:br>
                  <a:rPr lang="ru-RU" sz="3200" b="1" dirty="0" smtClean="0"/>
                </a:br>
                <a:r>
                  <a:rPr lang="ru-RU" sz="3200" b="1" dirty="0" smtClean="0"/>
                  <a:t>- Кролик живёт до 12 лет, что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ru-RU" sz="3200" b="1" i="1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 smtClean="0"/>
                  <a:t> жизни овцы. Кто  живёт дольше?  </a:t>
                </a:r>
                <a:br>
                  <a:rPr lang="ru-RU" sz="3200" b="1" dirty="0" smtClean="0"/>
                </a:br>
                <a:r>
                  <a:rPr lang="ru-RU" sz="3200" b="1" dirty="0"/>
                  <a:t/>
                </a:r>
                <a:br>
                  <a:rPr lang="ru-RU" sz="3200" b="1" dirty="0"/>
                </a:br>
                <a:r>
                  <a:rPr lang="ru-RU" sz="3200" b="1" dirty="0" smtClean="0"/>
                  <a:t>- Сколько лет живёт овца? 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692696"/>
                <a:ext cx="8291264" cy="3456384"/>
              </a:xfrm>
              <a:blipFill rotWithShape="1">
                <a:blip r:embed="rId2"/>
                <a:stretch>
                  <a:fillRect l="-1912" b="-58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92746"/>
            <a:ext cx="1944216" cy="296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8" y="4477972"/>
            <a:ext cx="2971108" cy="197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5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Диктант.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24744"/>
                <a:ext cx="8301608" cy="5616624"/>
              </a:xfrm>
            </p:spPr>
            <p:txBody>
              <a:bodyPr>
                <a:noAutofit/>
              </a:bodyPr>
              <a:lstStyle/>
              <a:p>
                <a:r>
                  <a:rPr lang="ru-RU" sz="2400" dirty="0" smtClean="0"/>
                  <a:t>1) 20%;</a:t>
                </a:r>
              </a:p>
              <a:p>
                <a:r>
                  <a:rPr lang="ru-RU" sz="2400" dirty="0" smtClean="0"/>
                  <a:t>2)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ru-RU" sz="2400" b="0" i="0" smtClean="0">
                        <a:latin typeface="Cambria Math"/>
                      </a:rPr>
                      <m:t>;</m:t>
                    </m:r>
                  </m:oMath>
                </a14:m>
                <a:endParaRPr lang="ru-RU" sz="2400" b="0" dirty="0" smtClean="0"/>
              </a:p>
              <a:p>
                <a:r>
                  <a:rPr lang="ru-RU" sz="2400" dirty="0" smtClean="0"/>
                  <a:t>3) 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/>
                  <a:t>;</a:t>
                </a:r>
              </a:p>
              <a:p>
                <a:r>
                  <a:rPr lang="ru-RU" sz="2400" dirty="0" smtClean="0"/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/>
                  <a:t>∙ 2,5 ;</a:t>
                </a:r>
              </a:p>
              <a:p>
                <a:r>
                  <a:rPr lang="ru-RU" sz="2400" dirty="0" smtClean="0"/>
                  <a:t>5) 1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 smtClean="0"/>
                  <a:t>;</a:t>
                </a:r>
              </a:p>
              <a:p>
                <a:r>
                  <a:rPr lang="ru-RU" sz="2400" dirty="0" smtClean="0"/>
                  <a:t>6)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 smtClean="0"/>
                  <a:t> 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 smtClean="0"/>
                  <a:t>;</a:t>
                </a:r>
              </a:p>
              <a:p>
                <a:r>
                  <a:rPr lang="ru-RU" sz="2400" dirty="0" smtClean="0"/>
                  <a:t>7) 3,1 ∙ 2,75 + 2, 75 ∙ 6,9 ;</a:t>
                </a:r>
              </a:p>
              <a:p>
                <a:r>
                  <a:rPr lang="ru-RU" sz="2400" dirty="0" smtClean="0"/>
                  <a:t>8) 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 smtClean="0"/>
                  <a:t> ∙ 4 ;</a:t>
                </a:r>
              </a:p>
              <a:p>
                <a:r>
                  <a:rPr lang="ru-RU" sz="2400" dirty="0" smtClean="0"/>
                  <a:t>9)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5 </m:t>
                        </m:r>
                      </m:den>
                    </m:f>
                  </m:oMath>
                </a14:m>
                <a:r>
                  <a:rPr lang="ru-RU" sz="2400" dirty="0" smtClean="0"/>
                  <a:t> урока = ? </a:t>
                </a:r>
                <a:r>
                  <a:rPr lang="ru-RU" sz="2400" dirty="0"/>
                  <a:t>м</a:t>
                </a:r>
                <a:r>
                  <a:rPr lang="ru-RU" sz="2400" dirty="0" smtClean="0"/>
                  <a:t>инут.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24744"/>
                <a:ext cx="8301608" cy="5616624"/>
              </a:xfrm>
              <a:blipFill rotWithShape="1">
                <a:blip r:embed="rId2"/>
                <a:stretch>
                  <a:fillRect l="-587" t="-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914682" cy="34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5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432</TotalTime>
  <Words>457</Words>
  <Application>Microsoft Office PowerPoint</Application>
  <PresentationFormat>Экран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Ясность</vt:lpstr>
      <vt:lpstr>Умножение и деление обыкновенных дробей.</vt:lpstr>
      <vt:lpstr>Презентация PowerPoint</vt:lpstr>
      <vt:lpstr>Презентация PowerPoint</vt:lpstr>
      <vt:lpstr>Презентация PowerPoint</vt:lpstr>
      <vt:lpstr>Дробь от числа хотим найти, Не надо никого тревожить. Нам надо данное число На эту дробь умножить.</vt:lpstr>
      <vt:lpstr>Жители Солнечного города присутствуют на представлении в цирке. Фокусник хочет всех угостить мороженым. Он попросил  Незнайку сосчитать, сколько всего жителей, если на представлении присутствуют 15 малышек, и это составляет 3/5  всех зрителей. 15 ∙3/5 = 9 (чел.)    - так посчитал Незнайка.</vt:lpstr>
      <vt:lpstr>Незнайке Фокусник подарил 65 воздушных шаров и попросил раздать жителям Солнечного города, но по дороге Незнайка наткнулся на куст  шиповника ,3/5 шаров лопнуло. Сколько шаров осталось у Незнайки?</vt:lpstr>
      <vt:lpstr>- Сколько минут составляют 5/8 урока?  - Кролик живёт до 12 лет, что составляет 6/7 жизни овцы. Кто  живёт дольше?    - Сколько лет живёт овца? </vt:lpstr>
      <vt:lpstr>Диктант.</vt:lpstr>
      <vt:lpstr>Презентация PowerPoint</vt:lpstr>
      <vt:lpstr>Физкультминутка</vt:lpstr>
      <vt:lpstr>                      Тест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27</cp:revision>
  <dcterms:created xsi:type="dcterms:W3CDTF">2011-12-21T16:37:23Z</dcterms:created>
  <dcterms:modified xsi:type="dcterms:W3CDTF">2012-01-11T13:20:37Z</dcterms:modified>
</cp:coreProperties>
</file>