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  <p:sldId id="266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2" d="100"/>
          <a:sy n="42" d="100"/>
        </p:scale>
        <p:origin x="-66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0DC85-70D7-41A3-8371-B7B5AD612339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1D913-A3B5-4E3C-8C6E-C51FF2578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945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1D913-A3B5-4E3C-8C6E-C51FF257823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136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1D913-A3B5-4E3C-8C6E-C51FF257823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136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1D913-A3B5-4E3C-8C6E-C51FF257823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136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1D913-A3B5-4E3C-8C6E-C51FF257823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136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1D913-A3B5-4E3C-8C6E-C51FF257823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136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1D913-A3B5-4E3C-8C6E-C51FF257823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136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3EF1A26-B794-438E-943A-780D59B2DDA2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C1B7963-BBF1-4ED1-A10F-4C4CE0EBE5F9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1A26-B794-438E-943A-780D59B2DDA2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7963-BBF1-4ED1-A10F-4C4CE0EBE5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1A26-B794-438E-943A-780D59B2DDA2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7963-BBF1-4ED1-A10F-4C4CE0EBE5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1A26-B794-438E-943A-780D59B2DDA2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7963-BBF1-4ED1-A10F-4C4CE0EBE5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1A26-B794-438E-943A-780D59B2DDA2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7963-BBF1-4ED1-A10F-4C4CE0EBE5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1A26-B794-438E-943A-780D59B2DDA2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7963-BBF1-4ED1-A10F-4C4CE0EBE5F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1A26-B794-438E-943A-780D59B2DDA2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7963-BBF1-4ED1-A10F-4C4CE0EBE5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1A26-B794-438E-943A-780D59B2DDA2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7963-BBF1-4ED1-A10F-4C4CE0EBE5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1A26-B794-438E-943A-780D59B2DDA2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7963-BBF1-4ED1-A10F-4C4CE0EBE5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1A26-B794-438E-943A-780D59B2DDA2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7963-BBF1-4ED1-A10F-4C4CE0EBE5F9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F1A26-B794-438E-943A-780D59B2DDA2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B7963-BBF1-4ED1-A10F-4C4CE0EBE5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3EF1A26-B794-438E-943A-780D59B2DDA2}" type="datetimeFigureOut">
              <a:rPr lang="ru-RU" smtClean="0"/>
              <a:t>03.02.2012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C1B7963-BBF1-4ED1-A10F-4C4CE0EBE5F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80920" cy="597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420888"/>
            <a:ext cx="7920880" cy="424847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/>
              <a:t>Цель:</a:t>
            </a:r>
            <a:r>
              <a:rPr lang="ru-RU" dirty="0"/>
              <a:t> </a:t>
            </a:r>
          </a:p>
          <a:p>
            <a:pPr marL="68580" indent="0"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познакомиться </a:t>
            </a:r>
            <a:r>
              <a:rPr lang="ru-RU" b="1" dirty="0">
                <a:solidFill>
                  <a:schemeClr val="tx1"/>
                </a:solidFill>
              </a:rPr>
              <a:t>с омонимами; </a:t>
            </a:r>
          </a:p>
          <a:p>
            <a:pPr marL="68580" indent="0"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научиться отличать </a:t>
            </a:r>
            <a:r>
              <a:rPr lang="ru-RU" b="1" dirty="0">
                <a:solidFill>
                  <a:schemeClr val="tx1"/>
                </a:solidFill>
              </a:rPr>
              <a:t>омонимы от многозначных </a:t>
            </a:r>
            <a:r>
              <a:rPr lang="ru-RU" b="1" dirty="0" smtClean="0">
                <a:solidFill>
                  <a:schemeClr val="tx1"/>
                </a:solidFill>
              </a:rPr>
              <a:t>слов;</a:t>
            </a:r>
          </a:p>
          <a:p>
            <a:pPr marL="68580" indent="0"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уметь определять</a:t>
            </a:r>
            <a:r>
              <a:rPr lang="ru-RU" b="1" dirty="0">
                <a:solidFill>
                  <a:schemeClr val="tx1"/>
                </a:solidFill>
              </a:rPr>
              <a:t>, в каком лексическом значении употреблено многозначное </a:t>
            </a:r>
            <a:r>
              <a:rPr lang="ru-RU" b="1" dirty="0" smtClean="0">
                <a:solidFill>
                  <a:schemeClr val="tx1"/>
                </a:solidFill>
              </a:rPr>
              <a:t>слово; </a:t>
            </a:r>
            <a:r>
              <a:rPr lang="ru-RU" b="1" dirty="0">
                <a:solidFill>
                  <a:schemeClr val="tx1"/>
                </a:solidFill>
              </a:rPr>
              <a:t>находить в толковом словаре многозначные слова, омонимы. </a:t>
            </a:r>
            <a:endParaRPr lang="ru-RU" b="1" dirty="0" smtClean="0">
              <a:solidFill>
                <a:schemeClr val="tx1"/>
              </a:solidFill>
            </a:endParaRPr>
          </a:p>
          <a:p>
            <a:pPr marL="68580" indent="0" algn="just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68580" indent="0" algn="just">
              <a:buNone/>
            </a:pPr>
            <a:r>
              <a:rPr lang="ru-RU" b="1" dirty="0" smtClean="0">
                <a:solidFill>
                  <a:schemeClr val="tx1"/>
                </a:solidFill>
              </a:rPr>
              <a:t>Показать </a:t>
            </a:r>
            <a:r>
              <a:rPr lang="ru-RU" b="1" dirty="0">
                <a:solidFill>
                  <a:schemeClr val="tx1"/>
                </a:solidFill>
              </a:rPr>
              <a:t>роль многозначных слов и омонимов в </a:t>
            </a:r>
            <a:r>
              <a:rPr lang="ru-RU" b="1" dirty="0" smtClean="0">
                <a:solidFill>
                  <a:schemeClr val="tx1"/>
                </a:solidFill>
              </a:rPr>
              <a:t>художественных </a:t>
            </a:r>
            <a:r>
              <a:rPr lang="ru-RU" b="1" dirty="0">
                <a:solidFill>
                  <a:schemeClr val="tx1"/>
                </a:solidFill>
              </a:rPr>
              <a:t>текстах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53204" y="1196752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Занимательный урок.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Тема «Многозначные слова. Омонимы. Каламбуры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0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>Разминка для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ума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0436231"/>
              </p:ext>
            </p:extLst>
          </p:nvPr>
        </p:nvGraphicFramePr>
        <p:xfrm>
          <a:off x="539552" y="1556792"/>
          <a:ext cx="8064896" cy="496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4320480"/>
              </a:tblGrid>
              <a:tr h="4968552">
                <a:tc>
                  <a:txBody>
                    <a:bodyPr/>
                    <a:lstStyle/>
                    <a:p>
                      <a:endParaRPr lang="ru-RU" sz="2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Мать-Земля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Скажи мне,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Как правильно землю назвать: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Земля дорогая?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Земля золотая?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Нет, лучше, наверно,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Сказать ей: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«Родная!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Земля – наша милая,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Добрая мать!»</a:t>
                      </a:r>
                    </a:p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Так ласковей будет звучать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вернее.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Ведь все, что мы любим, - 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 создано ею – 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горы, и реки,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лес, и цветы,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осень, и лето,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дождик, и ты…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</a:t>
                      </a:r>
                    </a:p>
                    <a:p>
                      <a:pPr algn="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Я.Абидов</a:t>
                      </a: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00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692696"/>
            <a:ext cx="7272808" cy="57606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Толковый словарь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116" y="1449360"/>
            <a:ext cx="2543724" cy="333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5704" y="1916832"/>
            <a:ext cx="253986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5945573" y="3081920"/>
            <a:ext cx="2419696" cy="3083384"/>
            <a:chOff x="5945573" y="3081920"/>
            <a:chExt cx="2419696" cy="3083384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5573" y="3081920"/>
              <a:ext cx="2419696" cy="3083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3754" y="3206002"/>
              <a:ext cx="624917" cy="74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66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Многозначные слова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7425389" cy="4817690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sz="3200" b="1" dirty="0" smtClean="0"/>
              <a:t>Земля </a:t>
            </a:r>
            <a:r>
              <a:rPr lang="ru-RU" sz="3200" b="1" dirty="0"/>
              <a:t>– </a:t>
            </a:r>
            <a:endParaRPr lang="ru-RU" sz="3200" b="1" dirty="0" smtClean="0"/>
          </a:p>
          <a:p>
            <a:pPr marL="68580" indent="0">
              <a:buNone/>
            </a:pPr>
            <a:endParaRPr lang="ru-RU" sz="3200" b="1" dirty="0" smtClean="0"/>
          </a:p>
          <a:p>
            <a:pPr marL="525780" indent="-457200">
              <a:buFont typeface="+mj-lt"/>
              <a:buAutoNum type="arabicPeriod"/>
            </a:pPr>
            <a:r>
              <a:rPr lang="ru-RU" sz="2800" dirty="0" smtClean="0"/>
              <a:t>Планета.</a:t>
            </a:r>
          </a:p>
          <a:p>
            <a:pPr marL="582930" indent="-514350">
              <a:buFont typeface="+mj-lt"/>
              <a:buAutoNum type="arabicPeriod"/>
            </a:pPr>
            <a:endParaRPr lang="ru-RU" sz="2800" dirty="0"/>
          </a:p>
          <a:p>
            <a:pPr marL="525780" lvl="0" indent="-457200">
              <a:buFont typeface="+mj-lt"/>
              <a:buAutoNum type="arabicPeriod"/>
            </a:pPr>
            <a:r>
              <a:rPr lang="ru-RU" sz="2800" dirty="0"/>
              <a:t>Суша (в отличие от водного или воздушного пространства) </a:t>
            </a:r>
            <a:endParaRPr lang="ru-RU" sz="2800" dirty="0" smtClean="0"/>
          </a:p>
          <a:p>
            <a:pPr marL="582930" lvl="0" indent="-514350">
              <a:buFont typeface="+mj-lt"/>
              <a:buAutoNum type="arabicPeriod"/>
            </a:pPr>
            <a:endParaRPr lang="ru-RU" sz="2800" dirty="0"/>
          </a:p>
          <a:p>
            <a:pPr marL="525780" lvl="0" indent="-457200">
              <a:buFont typeface="+mj-lt"/>
              <a:buAutoNum type="arabicPeriod"/>
            </a:pPr>
            <a:r>
              <a:rPr lang="ru-RU" sz="2800" dirty="0"/>
              <a:t>Почва, грунт</a:t>
            </a:r>
            <a:r>
              <a:rPr lang="ru-RU" sz="2800" dirty="0" smtClean="0"/>
              <a:t>.</a:t>
            </a:r>
          </a:p>
          <a:p>
            <a:pPr marL="525780" lvl="0" indent="-457200">
              <a:buFont typeface="+mj-lt"/>
              <a:buAutoNum type="arabicPeriod"/>
            </a:pPr>
            <a:endParaRPr lang="ru-RU" sz="2800" dirty="0"/>
          </a:p>
          <a:p>
            <a:pPr marL="525780" lvl="0" indent="-457200">
              <a:buFont typeface="+mj-lt"/>
              <a:buAutoNum type="arabicPeriod"/>
            </a:pPr>
            <a:r>
              <a:rPr lang="ru-RU" sz="2800" dirty="0"/>
              <a:t>Страна, </a:t>
            </a:r>
            <a:r>
              <a:rPr lang="ru-RU" sz="2800" dirty="0" smtClean="0"/>
              <a:t>государство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801742"/>
            <a:ext cx="1627258" cy="162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5469" y="4653136"/>
            <a:ext cx="1368152" cy="1274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0320" y="2754982"/>
            <a:ext cx="1690970" cy="1700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4943382"/>
            <a:ext cx="2316473" cy="147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23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ИГРА «Кто больше?»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073240"/>
              </p:ext>
            </p:extLst>
          </p:nvPr>
        </p:nvGraphicFramePr>
        <p:xfrm>
          <a:off x="395536" y="1628800"/>
          <a:ext cx="8280919" cy="1695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7120"/>
                <a:gridCol w="4373799"/>
              </a:tblGrid>
              <a:tr h="792675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Кто (что) может </a:t>
                      </a:r>
                      <a:r>
                        <a:rPr lang="ru-RU" sz="2400" dirty="0" smtClean="0">
                          <a:effectLst/>
                        </a:rPr>
                        <a:t>быть</a:t>
                      </a:r>
                      <a:endParaRPr lang="ru-RU" sz="2400" dirty="0">
                        <a:effectLst/>
                      </a:endParaRPr>
                    </a:p>
                  </a:txBody>
                  <a:tcPr marL="63558" marR="63558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886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</a:t>
                      </a:r>
                      <a:r>
                        <a:rPr lang="ru-RU" sz="2400" dirty="0">
                          <a:effectLst/>
                        </a:rPr>
                        <a:t> вариант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58" marR="6355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II</a:t>
                      </a:r>
                      <a:r>
                        <a:rPr lang="ru-RU" sz="2400" b="1" dirty="0">
                          <a:effectLst/>
                        </a:rPr>
                        <a:t> </a:t>
                      </a:r>
                      <a:r>
                        <a:rPr lang="ru-RU" sz="2400" b="1" dirty="0" err="1">
                          <a:effectLst/>
                        </a:rPr>
                        <a:t>варант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58" marR="6355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35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дорогим?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58" marR="63558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добрым?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58" marR="63558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854850"/>
              </p:ext>
            </p:extLst>
          </p:nvPr>
        </p:nvGraphicFramePr>
        <p:xfrm>
          <a:off x="395536" y="3429000"/>
          <a:ext cx="8280919" cy="1139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80919"/>
              </a:tblGrid>
              <a:tr h="113908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Материал для справок: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Мех, время, совет, человек, весть, день, память</a:t>
                      </a:r>
                      <a:endParaRPr lang="ru-RU" sz="2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58" marR="63558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229680"/>
              </p:ext>
            </p:extLst>
          </p:nvPr>
        </p:nvGraphicFramePr>
        <p:xfrm>
          <a:off x="395536" y="4797152"/>
          <a:ext cx="8280919" cy="1765928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3907120"/>
                <a:gridCol w="4373799"/>
              </a:tblGrid>
              <a:tr h="50405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дорогой мех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58" marR="6355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добрый совет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58" marR="6355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93168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дорогое время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58" marR="6355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</a:rPr>
                        <a:t>добрая весть</a:t>
                      </a:r>
                      <a:endParaRPr lang="ru-RU" sz="24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58" marR="6355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93168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дорогой человек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58" marR="6355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добрый день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58" marR="6355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93168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дорогая память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58" marR="63558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</a:rPr>
                        <a:t>добрая память</a:t>
                      </a:r>
                      <a:endParaRPr lang="ru-RU" sz="24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58" marR="6355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69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412776"/>
            <a:ext cx="8208912" cy="511256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Омонимы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064896" cy="4817690"/>
          </a:xfrm>
        </p:spPr>
        <p:txBody>
          <a:bodyPr>
            <a:normAutofit/>
          </a:bodyPr>
          <a:lstStyle/>
          <a:p>
            <a:pPr marL="68580" lvl="0" indent="0">
              <a:buNone/>
            </a:pPr>
            <a:r>
              <a:rPr lang="ru-RU" sz="3600" b="1" dirty="0" smtClean="0"/>
              <a:t>1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 прически – чудо!</a:t>
            </a:r>
          </a:p>
          <a:p>
            <a:pPr marL="68580" indent="0">
              <a:buNone/>
            </a:pP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Заплести меня не худо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80000" indent="0">
              <a:lnSpc>
                <a:spcPct val="50000"/>
              </a:lnSpc>
              <a:buNone/>
            </a:pP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" lvl="0" indent="0">
              <a:buNone/>
            </a:pPr>
            <a:r>
              <a:rPr lang="ru-RU" sz="3600" b="1" dirty="0" smtClean="0"/>
              <a:t>2.</a:t>
            </a:r>
            <a:r>
              <a:rPr lang="ru-RU" sz="3600" dirty="0" smtClean="0"/>
              <a:t>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лугу с шипеньем острым</a:t>
            </a:r>
          </a:p>
          <a:p>
            <a:pPr marL="68580" indent="0">
              <a:buNone/>
            </a:pP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Управляюсь с сенокосом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8580" indent="0">
              <a:lnSpc>
                <a:spcPct val="60000"/>
              </a:lnSpc>
              <a:buNone/>
            </a:pP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" lvl="0" indent="0">
              <a:buNone/>
            </a:pPr>
            <a:r>
              <a:rPr lang="ru-RU" sz="3600" b="1" dirty="0" smtClean="0"/>
              <a:t>3.</a:t>
            </a:r>
            <a:r>
              <a:rPr lang="ru-RU" sz="3600" dirty="0" smtClean="0"/>
              <a:t>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воду я вдаюсь полоской –</a:t>
            </a:r>
          </a:p>
          <a:p>
            <a:pPr marL="68580" indent="0">
              <a:buNone/>
            </a:pP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Узкой, серенькой и плоской.</a:t>
            </a:r>
          </a:p>
        </p:txBody>
      </p:sp>
    </p:spTree>
    <p:extLst>
      <p:ext uri="{BB962C8B-B14F-4D97-AF65-F5344CB8AC3E}">
        <p14:creationId xmlns:p14="http://schemas.microsoft.com/office/powerpoint/2010/main" val="202986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484784"/>
            <a:ext cx="8208912" cy="5040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Омонимы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503371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КОСА¹ - вид прически</a:t>
            </a:r>
          </a:p>
          <a:p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КОСА² - сельскохозяйственное                           орудие</a:t>
            </a:r>
          </a:p>
          <a:p>
            <a:pPr marL="68580" indent="0">
              <a:buNone/>
            </a:pP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КОСА³ - мыс, отмель</a:t>
            </a:r>
          </a:p>
          <a:p>
            <a:pPr marL="68580" lvl="0" indent="0">
              <a:buNone/>
            </a:pP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993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0094"/>
            <a:ext cx="1437506" cy="220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Омонимы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700808"/>
            <a:ext cx="7344816" cy="481769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3600" b="1" dirty="0" smtClean="0"/>
              <a:t>    Перепела</a:t>
            </a:r>
            <a:r>
              <a:rPr lang="ru-RU" sz="3600" b="1" dirty="0"/>
              <a:t>.</a:t>
            </a:r>
          </a:p>
          <a:p>
            <a:pPr marL="68580" indent="0">
              <a:buNone/>
            </a:pPr>
            <a:r>
              <a:rPr lang="ru-RU" sz="3600" b="1" dirty="0"/>
              <a:t>С перепелом</a:t>
            </a:r>
          </a:p>
          <a:p>
            <a:pPr marL="68580" indent="0">
              <a:buNone/>
            </a:pPr>
            <a:r>
              <a:rPr lang="ru-RU" sz="3600" b="1" dirty="0"/>
              <a:t>Перепел</a:t>
            </a:r>
          </a:p>
          <a:p>
            <a:pPr marL="68580" indent="0">
              <a:buNone/>
            </a:pPr>
            <a:r>
              <a:rPr lang="ru-RU" sz="3600" b="1" dirty="0"/>
              <a:t>В паре пел.</a:t>
            </a:r>
          </a:p>
          <a:p>
            <a:pPr marL="68580" indent="0">
              <a:buNone/>
            </a:pPr>
            <a:r>
              <a:rPr lang="ru-RU" sz="3600" b="1" dirty="0"/>
              <a:t>Перепела</a:t>
            </a:r>
          </a:p>
          <a:p>
            <a:pPr marL="68580" indent="0">
              <a:buNone/>
            </a:pPr>
            <a:r>
              <a:rPr lang="ru-RU" sz="3600" b="1" dirty="0"/>
              <a:t>Перепел </a:t>
            </a:r>
            <a:endParaRPr lang="ru-RU" sz="3600" b="1" dirty="0" smtClean="0"/>
          </a:p>
          <a:p>
            <a:pPr marL="68580" indent="0">
              <a:buNone/>
            </a:pPr>
            <a:r>
              <a:rPr lang="ru-RU" sz="3600" b="1" dirty="0" smtClean="0"/>
              <a:t>Перепел</a:t>
            </a:r>
            <a:r>
              <a:rPr lang="ru-RU" sz="3600" b="1" dirty="0"/>
              <a:t>.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913974"/>
            <a:ext cx="3880362" cy="259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05026">
            <a:off x="4119606" y="4829081"/>
            <a:ext cx="13049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318685">
            <a:off x="5931727" y="4725144"/>
            <a:ext cx="13049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5074852"/>
            <a:ext cx="13049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78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984" y="1422110"/>
            <a:ext cx="8253480" cy="5079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Омонимы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3356992"/>
            <a:ext cx="4968552" cy="316150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Приносили </a:t>
            </a:r>
            <a:r>
              <a:rPr lang="ru-RU" sz="3600" b="1" dirty="0">
                <a:solidFill>
                  <a:schemeClr val="bg1"/>
                </a:solidFill>
              </a:rPr>
              <a:t>вести</a:t>
            </a:r>
          </a:p>
          <a:p>
            <a:pPr marL="68580" indent="0">
              <a:buNone/>
            </a:pPr>
            <a:r>
              <a:rPr lang="ru-RU" sz="3600" b="1" dirty="0" err="1" smtClean="0">
                <a:solidFill>
                  <a:schemeClr val="bg1"/>
                </a:solidFill>
              </a:rPr>
              <a:t>со´рок</a:t>
            </a:r>
            <a:r>
              <a:rPr lang="ru-RU" sz="3600" b="1" dirty="0" smtClean="0">
                <a:solidFill>
                  <a:schemeClr val="bg1"/>
                </a:solidFill>
              </a:rPr>
              <a:t>   </a:t>
            </a:r>
            <a:r>
              <a:rPr lang="ru-RU" sz="3600" b="1" dirty="0" err="1" smtClean="0">
                <a:solidFill>
                  <a:schemeClr val="bg1"/>
                </a:solidFill>
              </a:rPr>
              <a:t>соро´к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marL="68580" indent="0">
              <a:buNone/>
            </a:pPr>
            <a:r>
              <a:rPr lang="ru-RU" sz="3600" b="1" dirty="0" err="1" smtClean="0">
                <a:solidFill>
                  <a:schemeClr val="bg1"/>
                </a:solidFill>
              </a:rPr>
              <a:t>со´рок</a:t>
            </a:r>
            <a:r>
              <a:rPr lang="ru-RU" sz="3600" b="1" dirty="0" smtClean="0">
                <a:solidFill>
                  <a:schemeClr val="bg1"/>
                </a:solidFill>
              </a:rPr>
              <a:t>   </a:t>
            </a:r>
            <a:r>
              <a:rPr lang="ru-RU" sz="3600" b="1" dirty="0" err="1">
                <a:solidFill>
                  <a:schemeClr val="bg1"/>
                </a:solidFill>
              </a:rPr>
              <a:t>соро´к</a:t>
            </a:r>
            <a:endParaRPr lang="ru-RU" sz="3600" b="1" dirty="0">
              <a:solidFill>
                <a:schemeClr val="bg1"/>
              </a:solidFill>
            </a:endParaRPr>
          </a:p>
          <a:p>
            <a:pPr marL="68580" indent="0">
              <a:buNone/>
            </a:pPr>
            <a:r>
              <a:rPr lang="ru-RU" sz="3600" b="1" dirty="0">
                <a:solidFill>
                  <a:schemeClr val="bg1"/>
                </a:solidFill>
              </a:rPr>
              <a:t>с сорока´  дорог….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4611785"/>
            <a:ext cx="3024335" cy="189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8440" y="1422110"/>
            <a:ext cx="2870024" cy="190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92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</TotalTime>
  <Words>296</Words>
  <Application>Microsoft Office PowerPoint</Application>
  <PresentationFormat>Экран (4:3)</PresentationFormat>
  <Paragraphs>91</Paragraphs>
  <Slides>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Остин</vt:lpstr>
      <vt:lpstr>Занимательный урок. Тема «Многозначные слова. Омонимы. Каламбуры».</vt:lpstr>
      <vt:lpstr>Разминка для ума </vt:lpstr>
      <vt:lpstr>Толковый словарь</vt:lpstr>
      <vt:lpstr>Многозначные слова</vt:lpstr>
      <vt:lpstr>ИГРА «Кто больше?» </vt:lpstr>
      <vt:lpstr>Омонимы</vt:lpstr>
      <vt:lpstr>Омонимы</vt:lpstr>
      <vt:lpstr>Омонимы</vt:lpstr>
      <vt:lpstr>Омонимы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Занимательный урок. Тема «Многозначные слова. Омонимы. Каламбуры».</dc:title>
  <dc:creator>Лёка</dc:creator>
  <cp:lastModifiedBy>Лёка</cp:lastModifiedBy>
  <cp:revision>30</cp:revision>
  <dcterms:created xsi:type="dcterms:W3CDTF">2012-02-01T20:15:27Z</dcterms:created>
  <dcterms:modified xsi:type="dcterms:W3CDTF">2012-02-03T19:09:35Z</dcterms:modified>
</cp:coreProperties>
</file>