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4" r:id="rId4"/>
    <p:sldId id="265" r:id="rId5"/>
    <p:sldId id="266" r:id="rId6"/>
    <p:sldId id="259" r:id="rId7"/>
    <p:sldId id="256" r:id="rId8"/>
    <p:sldId id="260" r:id="rId9"/>
    <p:sldId id="257" r:id="rId10"/>
    <p:sldId id="271" r:id="rId11"/>
    <p:sldId id="267" r:id="rId12"/>
    <p:sldId id="270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087D-932F-4F1B-A498-ABF54DCF22DD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C2305-9E56-4AE8-96B1-7B2DEC62B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087D-932F-4F1B-A498-ABF54DCF22DD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C2305-9E56-4AE8-96B1-7B2DEC62B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087D-932F-4F1B-A498-ABF54DCF22DD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C2305-9E56-4AE8-96B1-7B2DEC62B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087D-932F-4F1B-A498-ABF54DCF22DD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C2305-9E56-4AE8-96B1-7B2DEC62B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087D-932F-4F1B-A498-ABF54DCF22DD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C2305-9E56-4AE8-96B1-7B2DEC62B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087D-932F-4F1B-A498-ABF54DCF22DD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C2305-9E56-4AE8-96B1-7B2DEC62B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087D-932F-4F1B-A498-ABF54DCF22DD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C2305-9E56-4AE8-96B1-7B2DEC62B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087D-932F-4F1B-A498-ABF54DCF22DD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C2305-9E56-4AE8-96B1-7B2DEC62B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087D-932F-4F1B-A498-ABF54DCF22DD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C2305-9E56-4AE8-96B1-7B2DEC62B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087D-932F-4F1B-A498-ABF54DCF22DD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C2305-9E56-4AE8-96B1-7B2DEC62B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087D-932F-4F1B-A498-ABF54DCF22DD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C2305-9E56-4AE8-96B1-7B2DEC62B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5087D-932F-4F1B-A498-ABF54DCF22DD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C2305-9E56-4AE8-96B1-7B2DEC62B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71480"/>
            <a:ext cx="6400800" cy="5500726"/>
          </a:xfrm>
        </p:spPr>
        <p:txBody>
          <a:bodyPr>
            <a:normAutofit fontScale="55000" lnSpcReduction="20000"/>
          </a:bodyPr>
          <a:lstStyle/>
          <a:p>
            <a:r>
              <a:rPr lang="ru-RU" sz="5500" dirty="0" smtClean="0">
                <a:solidFill>
                  <a:schemeClr val="tx1"/>
                </a:solidFill>
              </a:rPr>
              <a:t> </a:t>
            </a:r>
            <a:r>
              <a:rPr lang="ru-RU" sz="5500" dirty="0" smtClean="0">
                <a:solidFill>
                  <a:schemeClr val="tx1"/>
                </a:solidFill>
              </a:rPr>
              <a:t>МОБУ СОШ № 30</a:t>
            </a:r>
          </a:p>
          <a:p>
            <a:r>
              <a:rPr lang="ru-RU" sz="5500" dirty="0" err="1" smtClean="0">
                <a:solidFill>
                  <a:schemeClr val="tx1"/>
                </a:solidFill>
              </a:rPr>
              <a:t>Респудики</a:t>
            </a:r>
            <a:r>
              <a:rPr lang="ru-RU" sz="5500" dirty="0" smtClean="0">
                <a:solidFill>
                  <a:schemeClr val="tx1"/>
                </a:solidFill>
              </a:rPr>
              <a:t> Саха Якутия</a:t>
            </a:r>
          </a:p>
          <a:p>
            <a:r>
              <a:rPr lang="ru-RU" sz="5500" dirty="0" smtClean="0">
                <a:solidFill>
                  <a:schemeClr val="tx1"/>
                </a:solidFill>
              </a:rPr>
              <a:t>Г Якутск</a:t>
            </a:r>
            <a:endParaRPr lang="ru-RU" sz="5500" dirty="0" smtClean="0">
              <a:solidFill>
                <a:schemeClr val="tx1"/>
              </a:solidFill>
            </a:endParaRPr>
          </a:p>
          <a:p>
            <a:r>
              <a:rPr lang="ru-RU" sz="5500" dirty="0" smtClean="0">
                <a:solidFill>
                  <a:schemeClr val="tx1"/>
                </a:solidFill>
              </a:rPr>
              <a:t>                                                                             </a:t>
            </a:r>
          </a:p>
          <a:p>
            <a:r>
              <a:rPr lang="ru-RU" sz="5500" dirty="0" smtClean="0">
                <a:solidFill>
                  <a:schemeClr val="tx1"/>
                </a:solidFill>
              </a:rPr>
              <a:t>                                                                      </a:t>
            </a:r>
          </a:p>
          <a:p>
            <a:r>
              <a:rPr lang="ru-RU" sz="55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Урок литературного чтения в 1 классе</a:t>
            </a:r>
          </a:p>
          <a:p>
            <a:r>
              <a:rPr lang="ru-RU" sz="55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по теме «Буквы Ц, ц, Звук «ц»»</a:t>
            </a:r>
          </a:p>
          <a:p>
            <a:r>
              <a:rPr lang="ru-RU" sz="55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</a:t>
            </a:r>
            <a:r>
              <a:rPr lang="ru-RU" sz="5500" dirty="0" err="1" smtClean="0">
                <a:solidFill>
                  <a:schemeClr val="tx1"/>
                </a:solidFill>
              </a:rPr>
              <a:t>Учитель:Юрловская</a:t>
            </a:r>
            <a:r>
              <a:rPr lang="ru-RU" sz="5500" dirty="0" smtClean="0">
                <a:solidFill>
                  <a:schemeClr val="tx1"/>
                </a:solidFill>
              </a:rPr>
              <a:t> О.С</a:t>
            </a:r>
            <a:endParaRPr lang="ru-RU" sz="5500" dirty="0" smtClean="0">
              <a:solidFill>
                <a:schemeClr val="tx1"/>
              </a:solidFill>
            </a:endParaRPr>
          </a:p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Физминутка.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071810"/>
            <a:ext cx="8229600" cy="261461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-Покажите, как циркач ходит по канату?</a:t>
            </a:r>
          </a:p>
          <a:p>
            <a:pPr>
              <a:buNone/>
            </a:pPr>
            <a:r>
              <a:rPr lang="ru-RU" dirty="0" smtClean="0"/>
              <a:t> - А как надо крутить обруч?</a:t>
            </a:r>
          </a:p>
          <a:p>
            <a:pPr>
              <a:buNone/>
            </a:pPr>
            <a:r>
              <a:rPr lang="ru-RU" dirty="0" smtClean="0"/>
              <a:t> - Как жонглер умеет делать?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Закрепление материала.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                       Чтение текстов с буквой Ц.</a:t>
            </a:r>
          </a:p>
          <a:p>
            <a:pPr algn="ctr">
              <a:buNone/>
            </a:pPr>
            <a:r>
              <a:rPr lang="ru-RU" dirty="0" smtClean="0"/>
              <a:t>          </a:t>
            </a:r>
          </a:p>
          <a:p>
            <a:pPr algn="ctr">
              <a:buNone/>
            </a:pPr>
            <a:r>
              <a:rPr lang="ru-RU" dirty="0" smtClean="0"/>
              <a:t>Читаем:</a:t>
            </a:r>
          </a:p>
          <a:p>
            <a:pPr lvl="8"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Цы –цы –цы – вот поспели …   (огурцы)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Ца – ца – ца – захотелось …</a:t>
            </a:r>
          </a:p>
          <a:p>
            <a:pPr algn="ctr"/>
            <a:endParaRPr lang="ru-RU" dirty="0" smtClean="0"/>
          </a:p>
          <a:p>
            <a:pPr algn="ctr">
              <a:buNone/>
            </a:pPr>
            <a:r>
              <a:rPr lang="ru-RU" dirty="0" smtClean="0"/>
              <a:t>Ец – ец – ец – мы сорвали …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Цу – цу – цу – дети рады …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Рцы – рцы – рцы – мы пололи </a:t>
            </a:r>
          </a:p>
          <a:p>
            <a:pPr algn="ctr">
              <a:buNone/>
            </a:pPr>
            <a:r>
              <a:rPr lang="ru-RU" dirty="0" smtClean="0"/>
              <a:t>Огурцы.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Работа по учебнику.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Работа с предложением.</a:t>
            </a:r>
          </a:p>
          <a:p>
            <a:r>
              <a:rPr lang="ru-RU" dirty="0" smtClean="0"/>
              <a:t> Что вы прочитали? Какое это предложение?</a:t>
            </a:r>
          </a:p>
          <a:p>
            <a:r>
              <a:rPr lang="ru-RU" dirty="0" smtClean="0"/>
              <a:t> Сколько слов в этом предложении?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Итог урока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Подведение итогов. Рефлексия.</a:t>
            </a:r>
          </a:p>
          <a:p>
            <a:r>
              <a:rPr lang="ru-RU" dirty="0" smtClean="0"/>
              <a:t>Какую новую букву вы сегодня узнали на уроке?</a:t>
            </a:r>
          </a:p>
          <a:p>
            <a:r>
              <a:rPr lang="ru-RU" dirty="0" smtClean="0"/>
              <a:t> -Что вам понравилось на уроке?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Литература: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1.Учебник  «Русская Азбука», М. Просвещение, 2011 год.</a:t>
            </a:r>
          </a:p>
          <a:p>
            <a:pPr>
              <a:buNone/>
            </a:pPr>
            <a:r>
              <a:rPr lang="ru-RU" b="1" dirty="0" smtClean="0"/>
              <a:t> 2.Л. Климанова «Читалочка» М, Просвещение, 2008 год.  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ru-RU" u="sng" dirty="0" smtClean="0"/>
              <a:t>Цель:1.Знакомство с буквой  и звуком ц.Овладеть умением давать характеристику звуку, формировать навык чтения.</a:t>
            </a:r>
            <a:endParaRPr lang="ru-RU" dirty="0" smtClean="0"/>
          </a:p>
          <a:p>
            <a:r>
              <a:rPr lang="ru-RU" u="sng" dirty="0" smtClean="0"/>
              <a:t>2.Развитие речи,фонематического слуха,творческого воображения.</a:t>
            </a:r>
            <a:endParaRPr lang="ru-RU" dirty="0" smtClean="0"/>
          </a:p>
          <a:p>
            <a:r>
              <a:rPr lang="ru-RU" u="sng" dirty="0" smtClean="0"/>
              <a:t>3.Воспитывать прилежание,трудолюбие.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1. Организация класса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u="sng" dirty="0" smtClean="0"/>
              <a:t>Содержание</a:t>
            </a:r>
          </a:p>
          <a:p>
            <a:r>
              <a:rPr lang="ru-RU" b="1" dirty="0" smtClean="0"/>
              <a:t> </a:t>
            </a:r>
            <a:r>
              <a:rPr lang="ru-RU" sz="2400" b="1" dirty="0" smtClean="0"/>
              <a:t>Долгожданный дан звонок,</a:t>
            </a:r>
          </a:p>
          <a:p>
            <a:r>
              <a:rPr lang="ru-RU" sz="2400" b="1" dirty="0" smtClean="0"/>
              <a:t>Начинается урок! Психологическая поддержка: учитель и дети становятся в круг и берутся за руки.</a:t>
            </a:r>
          </a:p>
          <a:p>
            <a:r>
              <a:rPr lang="ru-RU" sz="2400" b="1" dirty="0" smtClean="0"/>
              <a:t>        Мы – умные!           Мы – дружные!      Мы – внимательные!</a:t>
            </a:r>
          </a:p>
          <a:p>
            <a:pPr>
              <a:buNone/>
            </a:pPr>
            <a:r>
              <a:rPr lang="ru-RU" sz="2400" b="1" dirty="0" smtClean="0"/>
              <a:t> </a:t>
            </a:r>
          </a:p>
          <a:p>
            <a:r>
              <a:rPr lang="ru-RU" sz="2400" b="1" dirty="0" smtClean="0"/>
              <a:t>         Мы – старательные!</a:t>
            </a:r>
          </a:p>
          <a:p>
            <a:pPr>
              <a:buNone/>
            </a:pPr>
            <a:endParaRPr lang="ru-RU" sz="2400" b="1" dirty="0" smtClean="0"/>
          </a:p>
          <a:p>
            <a:r>
              <a:rPr lang="ru-RU" sz="2400" b="1" dirty="0" smtClean="0"/>
              <a:t>         Мы – отлично учимся!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2. Актуализация знаний.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0304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/>
              <a:t>На какие 2 группы делятся звуки?</a:t>
            </a:r>
          </a:p>
          <a:p>
            <a:pPr>
              <a:buNone/>
            </a:pPr>
            <a:r>
              <a:rPr lang="ru-RU" sz="4000" b="1" dirty="0" smtClean="0"/>
              <a:t>Что можете сказать про них?</a:t>
            </a:r>
          </a:p>
          <a:p>
            <a:pPr>
              <a:buNone/>
            </a:pPr>
            <a:r>
              <a:rPr lang="ru-RU" sz="4000" b="1" dirty="0" smtClean="0"/>
              <a:t>В каких домиках они живут?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401080" cy="650085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600" b="1" dirty="0" smtClean="0"/>
              <a:t>           1) Выделение звука.</a:t>
            </a:r>
          </a:p>
          <a:p>
            <a:pPr>
              <a:buNone/>
            </a:pPr>
            <a:r>
              <a:rPr lang="ru-RU" sz="3600" b="1" dirty="0" smtClean="0"/>
              <a:t> - Как хозяйка зовет цыплят?  (Цып – цып –цып…)</a:t>
            </a:r>
          </a:p>
          <a:p>
            <a:pPr>
              <a:buNone/>
            </a:pPr>
            <a:r>
              <a:rPr lang="ru-RU" sz="3600" b="1" dirty="0" smtClean="0"/>
              <a:t> - Произнесите слово «цирк», какой звук слышим  первым?</a:t>
            </a:r>
          </a:p>
          <a:p>
            <a:pPr>
              <a:buNone/>
            </a:pPr>
            <a:r>
              <a:rPr lang="ru-RU" sz="3600" b="1" dirty="0" smtClean="0"/>
              <a:t>  2) Артикуляция.</a:t>
            </a:r>
          </a:p>
          <a:p>
            <a:pPr>
              <a:buNone/>
            </a:pPr>
            <a:r>
              <a:rPr lang="ru-RU" sz="3600" b="1" dirty="0" smtClean="0"/>
              <a:t> - Поучимся произносить звук ц , посмотрим на соседа, как он произносит этот звук:                          </a:t>
            </a:r>
          </a:p>
          <a:p>
            <a:pPr>
              <a:buNone/>
            </a:pPr>
            <a:r>
              <a:rPr lang="ru-RU" sz="3600" b="1" dirty="0" smtClean="0"/>
              <a:t> а) губы в улыбке, зубы видны;</a:t>
            </a:r>
          </a:p>
          <a:p>
            <a:pPr>
              <a:buNone/>
            </a:pPr>
            <a:r>
              <a:rPr lang="ru-RU" sz="3600" b="1" dirty="0" smtClean="0"/>
              <a:t> б) верхние и нижние зубы совсем близко, но не соединяются;</a:t>
            </a:r>
          </a:p>
          <a:p>
            <a:pPr>
              <a:buNone/>
            </a:pPr>
            <a:r>
              <a:rPr lang="ru-RU" sz="3600" b="1" dirty="0" smtClean="0"/>
              <a:t> в) широкий кончик языка упирается в нижние зубы;</a:t>
            </a:r>
          </a:p>
          <a:p>
            <a:pPr>
              <a:buNone/>
            </a:pPr>
            <a:r>
              <a:rPr lang="ru-RU" sz="3600" b="1" dirty="0" smtClean="0"/>
              <a:t> г) по середине языка идет сильная короткая воздушная струя. Потренируйтесь в произношении.</a:t>
            </a:r>
          </a:p>
          <a:p>
            <a:pPr>
              <a:buNone/>
            </a:pPr>
            <a:r>
              <a:rPr lang="ru-RU" sz="3600" b="1" dirty="0" smtClean="0"/>
              <a:t>3)Характеристика звука. </a:t>
            </a:r>
          </a:p>
          <a:p>
            <a:pPr>
              <a:buNone/>
            </a:pPr>
            <a:r>
              <a:rPr lang="ru-RU" sz="3600" b="1" dirty="0" smtClean="0"/>
              <a:t> </a:t>
            </a:r>
          </a:p>
          <a:p>
            <a:pPr>
              <a:buNone/>
            </a:pPr>
            <a:r>
              <a:rPr lang="ru-RU" sz="3600" b="1" dirty="0" smtClean="0"/>
              <a:t>Вывод: согласный, глухой, непарный, всегда – твердый.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214445"/>
          </a:xfrm>
        </p:spPr>
        <p:txBody>
          <a:bodyPr/>
          <a:lstStyle/>
          <a:p>
            <a:r>
              <a:rPr lang="ru-RU" dirty="0" smtClean="0"/>
              <a:t>Задание: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857364"/>
            <a:ext cx="6400800" cy="3781436"/>
          </a:xfrm>
        </p:spPr>
        <p:txBody>
          <a:bodyPr>
            <a:normAutofit/>
          </a:bodyPr>
          <a:lstStyle/>
          <a:p>
            <a:r>
              <a:rPr lang="ru-RU" sz="8000" b="1" dirty="0" smtClean="0">
                <a:solidFill>
                  <a:schemeClr val="tx1"/>
                </a:solidFill>
              </a:rPr>
              <a:t>Вставь букву</a:t>
            </a:r>
            <a:endParaRPr lang="ru-RU" sz="8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6072230"/>
          </a:xfrm>
        </p:spPr>
        <p:txBody>
          <a:bodyPr/>
          <a:lstStyle/>
          <a:p>
            <a:r>
              <a:rPr lang="ru-RU" b="1" dirty="0" smtClean="0"/>
              <a:t>Коль...о</a:t>
            </a:r>
            <a:br>
              <a:rPr lang="ru-RU" b="1" dirty="0" smtClean="0"/>
            </a:br>
            <a:r>
              <a:rPr lang="ru-RU" b="1" dirty="0" smtClean="0"/>
              <a:t>...ирк</a:t>
            </a:r>
            <a:br>
              <a:rPr lang="ru-RU" b="1" dirty="0" smtClean="0"/>
            </a:br>
            <a:r>
              <a:rPr lang="ru-RU" b="1" dirty="0" smtClean="0"/>
              <a:t>...апля</a:t>
            </a:r>
            <a:br>
              <a:rPr lang="ru-RU" b="1" dirty="0" smtClean="0"/>
            </a:br>
            <a:r>
              <a:rPr lang="ru-RU" b="1" dirty="0" smtClean="0"/>
              <a:t>сини...а</a:t>
            </a:r>
            <a:br>
              <a:rPr lang="ru-RU" b="1" dirty="0" smtClean="0"/>
            </a:br>
            <a:r>
              <a:rPr lang="ru-RU" b="1" dirty="0" smtClean="0"/>
              <a:t>кури...а</a:t>
            </a:r>
            <a:br>
              <a:rPr lang="ru-RU" b="1" dirty="0" smtClean="0"/>
            </a:br>
            <a:r>
              <a:rPr lang="ru-RU" b="1" dirty="0" smtClean="0"/>
              <a:t>скворе...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7198261" flipV="1">
            <a:off x="3785203" y="2638762"/>
            <a:ext cx="6182859" cy="1510519"/>
          </a:xfrm>
        </p:spPr>
        <p:txBody>
          <a:bodyPr>
            <a:noAutofit/>
          </a:bodyPr>
          <a:lstStyle/>
          <a:p>
            <a:r>
              <a:rPr lang="ru-RU" sz="2800" dirty="0" smtClean="0"/>
              <a:t>..</a:t>
            </a:r>
          </a:p>
          <a:p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 </a:t>
            </a:r>
            <a:r>
              <a:rPr lang="ru-RU" sz="9600" b="1" dirty="0" smtClean="0"/>
              <a:t>Проверь.</a:t>
            </a:r>
            <a:endParaRPr lang="ru-RU" sz="96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Коль</a:t>
            </a:r>
            <a:r>
              <a:rPr lang="ru-RU" b="1" dirty="0" smtClean="0">
                <a:solidFill>
                  <a:srgbClr val="FF0000"/>
                </a:solidFill>
              </a:rPr>
              <a:t>ц</a:t>
            </a:r>
            <a:r>
              <a:rPr lang="ru-RU" b="1" dirty="0" smtClean="0"/>
              <a:t>о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Ц</a:t>
            </a:r>
            <a:r>
              <a:rPr lang="ru-RU" b="1" dirty="0" smtClean="0"/>
              <a:t>ирк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Ц</a:t>
            </a:r>
            <a:r>
              <a:rPr lang="ru-RU" b="1" dirty="0" smtClean="0"/>
              <a:t>апля</a:t>
            </a:r>
          </a:p>
          <a:p>
            <a:r>
              <a:rPr lang="ru-RU" b="1" dirty="0" smtClean="0"/>
              <a:t>Сини</a:t>
            </a:r>
            <a:r>
              <a:rPr lang="ru-RU" b="1" dirty="0" smtClean="0">
                <a:solidFill>
                  <a:srgbClr val="FF0000"/>
                </a:solidFill>
              </a:rPr>
              <a:t>ц</a:t>
            </a:r>
            <a:r>
              <a:rPr lang="ru-RU" b="1" dirty="0" smtClean="0"/>
              <a:t>а</a:t>
            </a:r>
          </a:p>
          <a:p>
            <a:r>
              <a:rPr lang="ru-RU" b="1" dirty="0" smtClean="0"/>
              <a:t>Кури</a:t>
            </a:r>
            <a:r>
              <a:rPr lang="ru-RU" b="1" dirty="0" smtClean="0">
                <a:solidFill>
                  <a:srgbClr val="FF0000"/>
                </a:solidFill>
              </a:rPr>
              <a:t>ц</a:t>
            </a:r>
            <a:r>
              <a:rPr lang="ru-RU" b="1" dirty="0" smtClean="0"/>
              <a:t>а</a:t>
            </a:r>
          </a:p>
          <a:p>
            <a:r>
              <a:rPr lang="ru-RU" b="1" dirty="0" smtClean="0"/>
              <a:t>скворе</a:t>
            </a:r>
            <a:r>
              <a:rPr lang="ru-RU" b="1" dirty="0" smtClean="0">
                <a:solidFill>
                  <a:srgbClr val="FF0000"/>
                </a:solidFill>
              </a:rPr>
              <a:t>ц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258</Words>
  <Application>Microsoft Office PowerPoint</Application>
  <PresentationFormat>Экран 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1. Организация класса</vt:lpstr>
      <vt:lpstr>2. Актуализация знаний.</vt:lpstr>
      <vt:lpstr>Слайд 5</vt:lpstr>
      <vt:lpstr>Задание:</vt:lpstr>
      <vt:lpstr>Коль...о ...ирк ...апля сини...а кури...а скворе...</vt:lpstr>
      <vt:lpstr>Слайд 8</vt:lpstr>
      <vt:lpstr>Слайд 9</vt:lpstr>
      <vt:lpstr>Физминутка. </vt:lpstr>
      <vt:lpstr>Закрепление материала.</vt:lpstr>
      <vt:lpstr>Работа по учебнику. </vt:lpstr>
      <vt:lpstr>Итог урока </vt:lpstr>
      <vt:lpstr>Литература: 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Коль...о ...ирк ...апля сини...а кури...а скворе...</dc:title>
  <dc:creator>XP</dc:creator>
  <cp:lastModifiedBy>Admin</cp:lastModifiedBy>
  <cp:revision>10</cp:revision>
  <dcterms:created xsi:type="dcterms:W3CDTF">2011-12-18T13:33:05Z</dcterms:created>
  <dcterms:modified xsi:type="dcterms:W3CDTF">2012-01-25T07:49:01Z</dcterms:modified>
</cp:coreProperties>
</file>