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83" r:id="rId7"/>
    <p:sldId id="278" r:id="rId8"/>
    <p:sldId id="279" r:id="rId9"/>
    <p:sldId id="280" r:id="rId10"/>
    <p:sldId id="260" r:id="rId11"/>
    <p:sldId id="281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75" r:id="rId22"/>
    <p:sldId id="271" r:id="rId23"/>
    <p:sldId id="272" r:id="rId24"/>
    <p:sldId id="274" r:id="rId25"/>
    <p:sldId id="273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E03-C892-463E-9888-5B1243128B14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40BA-EFE5-48A2-80A0-0A498731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E03-C892-463E-9888-5B1243128B14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40BA-EFE5-48A2-80A0-0A498731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E03-C892-463E-9888-5B1243128B14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40BA-EFE5-48A2-80A0-0A498731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E03-C892-463E-9888-5B1243128B14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40BA-EFE5-48A2-80A0-0A498731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E03-C892-463E-9888-5B1243128B14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40BA-EFE5-48A2-80A0-0A498731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E03-C892-463E-9888-5B1243128B14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40BA-EFE5-48A2-80A0-0A498731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E03-C892-463E-9888-5B1243128B14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40BA-EFE5-48A2-80A0-0A498731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E03-C892-463E-9888-5B1243128B14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40BA-EFE5-48A2-80A0-0A498731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E03-C892-463E-9888-5B1243128B14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40BA-EFE5-48A2-80A0-0A498731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E03-C892-463E-9888-5B1243128B14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40BA-EFE5-48A2-80A0-0A498731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E03-C892-463E-9888-5B1243128B14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40BA-EFE5-48A2-80A0-0A498731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7E03-C892-463E-9888-5B1243128B14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240BA-EFE5-48A2-80A0-0A498731B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914399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0"/>
            <a:ext cx="89297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642918"/>
            <a:ext cx="3395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Письма с фронта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3143248"/>
            <a:ext cx="7002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Цель:</a:t>
            </a:r>
          </a:p>
          <a:p>
            <a:pPr>
              <a:buFontTx/>
              <a:buChar char="-"/>
            </a:pPr>
            <a:r>
              <a:rPr lang="ru-RU" i="1" dirty="0">
                <a:solidFill>
                  <a:srgbClr val="FF0000"/>
                </a:solidFill>
              </a:rPr>
              <a:t>р</a:t>
            </a:r>
            <a:r>
              <a:rPr lang="ru-RU" i="1" dirty="0" smtClean="0">
                <a:solidFill>
                  <a:srgbClr val="FF0000"/>
                </a:solidFill>
              </a:rPr>
              <a:t>асширить представления об эпистолярном жанре посредством </a:t>
            </a:r>
          </a:p>
          <a:p>
            <a:r>
              <a:rPr lang="ru-RU" i="1" dirty="0">
                <a:solidFill>
                  <a:srgbClr val="FF0000"/>
                </a:solidFill>
              </a:rPr>
              <a:t>з</a:t>
            </a:r>
            <a:r>
              <a:rPr lang="ru-RU" i="1" dirty="0" smtClean="0">
                <a:solidFill>
                  <a:srgbClr val="FF0000"/>
                </a:solidFill>
              </a:rPr>
              <a:t>накомства с письмами времен Великой Отечественной войны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5984" y="928670"/>
            <a:ext cx="619740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/>
              <a:t>Шестнадцатое декабря</a:t>
            </a:r>
          </a:p>
          <a:p>
            <a:r>
              <a:rPr lang="ru-RU" sz="4400" i="1" dirty="0" smtClean="0"/>
              <a:t>    Классная </a:t>
            </a:r>
            <a:r>
              <a:rPr lang="ru-RU" sz="4400" i="1" dirty="0" smtClean="0"/>
              <a:t>работа</a:t>
            </a:r>
          </a:p>
          <a:p>
            <a:r>
              <a:rPr lang="ru-RU" sz="4400" i="1" dirty="0" smtClean="0"/>
              <a:t>    Письма с фронта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29058" y="857232"/>
            <a:ext cx="48784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Мы верили,</a:t>
            </a:r>
          </a:p>
          <a:p>
            <a:r>
              <a:rPr lang="ru-RU" sz="2400" i="1" dirty="0" smtClean="0"/>
              <a:t>Что письма вновь придут</a:t>
            </a:r>
          </a:p>
          <a:p>
            <a:r>
              <a:rPr lang="ru-RU" sz="2400" i="1" dirty="0" smtClean="0"/>
              <a:t>С знакомою печатью на конверте.</a:t>
            </a:r>
          </a:p>
          <a:p>
            <a:r>
              <a:rPr lang="ru-RU" sz="2400" i="1" dirty="0" smtClean="0"/>
              <a:t>Мы знали:</a:t>
            </a:r>
          </a:p>
          <a:p>
            <a:r>
              <a:rPr lang="ru-RU" sz="2400" i="1" dirty="0" smtClean="0"/>
              <a:t>Каждый дом наш – редут.</a:t>
            </a:r>
          </a:p>
          <a:p>
            <a:r>
              <a:rPr lang="ru-RU" sz="2400" i="1" dirty="0" smtClean="0"/>
              <a:t>И каждая семья сильнее смерти.</a:t>
            </a:r>
          </a:p>
          <a:p>
            <a:r>
              <a:rPr lang="ru-RU" sz="2400" i="1" dirty="0"/>
              <a:t> </a:t>
            </a:r>
            <a:r>
              <a:rPr lang="ru-RU" sz="2400" i="1" dirty="0" smtClean="0"/>
              <a:t>        К. Бельских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357430"/>
            <a:ext cx="4146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Эпистола (греч.) – письмо, послание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3571876"/>
            <a:ext cx="62765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Письмо</a:t>
            </a:r>
            <a:r>
              <a:rPr lang="ru-RU" dirty="0" smtClean="0"/>
              <a:t> </a:t>
            </a:r>
          </a:p>
          <a:p>
            <a:pPr marL="342900" indent="-342900">
              <a:buAutoNum type="arabicPeriod"/>
            </a:pPr>
            <a:r>
              <a:rPr lang="ru-RU" dirty="0" smtClean="0"/>
              <a:t>Умение писать, само писание</a:t>
            </a:r>
          </a:p>
          <a:p>
            <a:pPr marL="342900" indent="-342900">
              <a:buAutoNum type="arabicPeriod"/>
            </a:pPr>
            <a:r>
              <a:rPr lang="ru-RU" dirty="0" smtClean="0"/>
              <a:t>Система графических знаков, употребляемых для писания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Бумага с написанным текстом, посылаемая кому-либо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Стиль, манера художественного изображения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85776"/>
            <a:ext cx="9501222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357166"/>
            <a:ext cx="6598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Языковые особенности письма: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785926"/>
            <a:ext cx="81419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71550" lvl="1" indent="-514350"/>
            <a:r>
              <a:rPr lang="ru-RU" sz="2400" dirty="0" smtClean="0">
                <a:solidFill>
                  <a:srgbClr val="C00000"/>
                </a:solidFill>
              </a:rPr>
              <a:t>1. Обращение</a:t>
            </a:r>
          </a:p>
          <a:p>
            <a:pPr marL="514350" indent="-514350"/>
            <a:r>
              <a:rPr lang="ru-RU" sz="2400" dirty="0" smtClean="0">
                <a:solidFill>
                  <a:srgbClr val="C00000"/>
                </a:solidFill>
              </a:rPr>
              <a:t>      2.  Этикетные слова (здравствуйте, спасибо, до свидания)</a:t>
            </a:r>
          </a:p>
          <a:p>
            <a:pPr marL="514350" indent="-514350"/>
            <a:r>
              <a:rPr lang="ru-RU" sz="2400" dirty="0" smtClean="0">
                <a:solidFill>
                  <a:srgbClr val="C00000"/>
                </a:solidFill>
              </a:rPr>
              <a:t>       3. Разговорный стиль</a:t>
            </a:r>
          </a:p>
          <a:p>
            <a:pPr marL="514350" indent="-514350"/>
            <a:r>
              <a:rPr lang="ru-RU" sz="2400" dirty="0" smtClean="0">
                <a:solidFill>
                  <a:srgbClr val="C00000"/>
                </a:solidFill>
              </a:rPr>
              <a:t>      4.  Дата написания письма. Подпись.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1357298"/>
            <a:ext cx="84926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Правила написания письма: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писать нужно просто, задушевно;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почерк должен быть разборчивым;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C00000"/>
                </a:solidFill>
              </a:rPr>
              <a:t>н</a:t>
            </a:r>
            <a:r>
              <a:rPr lang="ru-RU" sz="2400" dirty="0" smtClean="0">
                <a:solidFill>
                  <a:srgbClr val="C00000"/>
                </a:solidFill>
              </a:rPr>
              <a:t>евежливо отправлять письма с грамматическими ошибками;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C00000"/>
                </a:solidFill>
              </a:rPr>
              <a:t>н</a:t>
            </a:r>
            <a:r>
              <a:rPr lang="ru-RU" sz="2400" dirty="0" smtClean="0">
                <a:solidFill>
                  <a:srgbClr val="C00000"/>
                </a:solidFill>
              </a:rPr>
              <a:t>ельзя писать письма карандашом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28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5286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2866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14612" y="6215082"/>
            <a:ext cx="3477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Художник А.И.Лактионов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santura.ru/bitrix/components/bitrix/forum.interface/show_file.php?fid=20015&amp;width=500&amp;height=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285728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«Письмо с фронта»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2153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358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286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3174" y="142852"/>
            <a:ext cx="2297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err="1" smtClean="0"/>
              <a:t>Синквейн</a:t>
            </a:r>
            <a:endParaRPr lang="ru-RU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214810" y="1214422"/>
            <a:ext cx="177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«Письмо»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3643314"/>
            <a:ext cx="72071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Домашнее задание: </a:t>
            </a:r>
          </a:p>
          <a:p>
            <a:r>
              <a:rPr lang="ru-RU" sz="2800" b="1" i="1" dirty="0" smtClean="0"/>
              <a:t>написать письмо-благодарность ветерану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170</Words>
  <Application>Microsoft Office PowerPoint</Application>
  <PresentationFormat>Экран (4:3)</PresentationFormat>
  <Paragraphs>36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2011-12-07T11:18:40Z</dcterms:created>
  <dcterms:modified xsi:type="dcterms:W3CDTF">2011-12-14T10:49:05Z</dcterms:modified>
</cp:coreProperties>
</file>