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6" r:id="rId6"/>
    <p:sldId id="260" r:id="rId7"/>
    <p:sldId id="267" r:id="rId8"/>
    <p:sldId id="261" r:id="rId9"/>
    <p:sldId id="262" r:id="rId10"/>
    <p:sldId id="263" r:id="rId11"/>
    <p:sldId id="268" r:id="rId12"/>
    <p:sldId id="264" r:id="rId13"/>
    <p:sldId id="269" r:id="rId14"/>
    <p:sldId id="265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  <p:sldId id="282" r:id="rId27"/>
    <p:sldId id="280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AFE3C6C-3957-455A-95A7-5842D86201AC}" type="datetimeFigureOut">
              <a:rPr lang="ru-RU"/>
              <a:pPr>
                <a:defRPr/>
              </a:pPr>
              <a:t>04.02.2012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DEC8087-4B35-4AA3-A3CA-400FEDEE8C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026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4D72A-548B-4A12-A23D-AA8141A473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7F0A7-1F48-4043-99D3-AD3A8D4751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6D781-DF09-4601-9DD2-D5698EEF0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8917D-5D72-442E-AE1C-58D960F77D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372A9-839E-405C-901B-CAA70E0DBE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AE2D1-C16E-4D8B-BAAA-973789A08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D5402-3359-440A-AA83-9BEDF9749F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61476-0306-44FF-876D-F4CF39E5B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CBCDA-6A46-4DE5-8128-A10319B5B4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50F75-B08B-4D81-8CD0-02C9BBE71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079551-2E7E-411B-AC0F-CDF25A290D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30454-5527-4E76-9B24-B1178A79E1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921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2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23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924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4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4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68591C52-5332-4E04-AAB1-08BB9F26FA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24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3" Type="http://schemas.openxmlformats.org/officeDocument/2006/relationships/slide" Target="slide4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6.xml"/><Relationship Id="rId10" Type="http://schemas.openxmlformats.org/officeDocument/2006/relationships/slide" Target="slide11.xml"/><Relationship Id="rId4" Type="http://schemas.openxmlformats.org/officeDocument/2006/relationships/slide" Target="slide5.xml"/><Relationship Id="rId9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47813" y="2852738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800000"/>
                </a:solidFill>
              </a:rPr>
              <a:t>«Своя игра»</a:t>
            </a:r>
          </a:p>
          <a:p>
            <a:pPr eaLnBrk="1" hangingPunct="1">
              <a:defRPr/>
            </a:pPr>
            <a:r>
              <a:rPr lang="ru-RU" dirty="0" smtClean="0">
                <a:solidFill>
                  <a:srgbClr val="800000"/>
                </a:solidFill>
              </a:rPr>
              <a:t>(по заданиям В8)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140200" y="4437063"/>
            <a:ext cx="42275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chemeClr val="folHlink"/>
                </a:solidFill>
              </a:rPr>
              <a:t>Заббарова Алсу Галимулловна,</a:t>
            </a:r>
          </a:p>
          <a:p>
            <a:r>
              <a:rPr lang="ru-RU">
                <a:solidFill>
                  <a:schemeClr val="folHlink"/>
                </a:solidFill>
              </a:rPr>
              <a:t>учитель русского языка и литературы</a:t>
            </a:r>
          </a:p>
          <a:p>
            <a:r>
              <a:rPr lang="ru-RU">
                <a:solidFill>
                  <a:schemeClr val="folHlink"/>
                </a:solidFill>
              </a:rPr>
              <a:t>МОУ «Мурзинская СОШ»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9D1ADD-C9A7-4515-9A98-F35B77EF2141}" type="slidenum">
              <a:rPr lang="ru-RU"/>
              <a:pPr>
                <a:defRPr/>
              </a:pPr>
              <a:t>1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478561" y="1124744"/>
            <a:ext cx="6082114" cy="153888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Готовимся к ЕГЭ</a:t>
            </a:r>
          </a:p>
          <a:p>
            <a:pPr algn="ctr">
              <a:defRPr/>
            </a:pPr>
            <a:r>
              <a:rPr lang="ru-RU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 русскому языку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Фигуры речи - 200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341438"/>
            <a:ext cx="8713788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Назовите фигуру речи по её определению: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</a:t>
            </a:r>
            <a:r>
              <a:rPr lang="ru-RU" sz="2800" i="1" smtClean="0"/>
              <a:t>одинаковое синтаксическое построение соседних предложений или отрезков речи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   </a:t>
            </a:r>
            <a:r>
              <a:rPr lang="ru-RU" sz="2800" i="1" smtClean="0">
                <a:solidFill>
                  <a:srgbClr val="800000"/>
                </a:solidFill>
              </a:rPr>
              <a:t>(По небу плывут тощие тучи. Над рекой висят серые клочья тумана.)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а) эллипсис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б) парцелляция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в) анафора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 smtClean="0"/>
              <a:t>г) параллелизм</a:t>
            </a:r>
          </a:p>
        </p:txBody>
      </p:sp>
      <p:sp>
        <p:nvSpPr>
          <p:cNvPr id="1229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00788" y="5373688"/>
            <a:ext cx="863600" cy="827087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7625" y="5373688"/>
            <a:ext cx="792163" cy="75723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779200E-9D07-4D04-AC43-2B0D4763F6A7}" type="slidenum">
              <a:rPr lang="ru-RU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Фигуры речи - 300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Назовите фигуру речи, использованную в данном отрывке: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/>
              <a:t>   </a:t>
            </a:r>
            <a:r>
              <a:rPr lang="ru-RU" i="1" smtClean="0">
                <a:solidFill>
                  <a:srgbClr val="800000"/>
                </a:solidFill>
              </a:rPr>
              <a:t>Родная земля! Прости нас, твоих неразумных детей!</a:t>
            </a:r>
          </a:p>
        </p:txBody>
      </p:sp>
      <p:sp>
        <p:nvSpPr>
          <p:cNvPr id="1331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72225" y="5300663"/>
            <a:ext cx="863600" cy="755650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7625" y="5229225"/>
            <a:ext cx="792163" cy="754063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D908BBC-E049-42FD-AC8C-2161C62AEAAB}" type="slidenum">
              <a:rPr lang="ru-RU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Фигуры речи - 500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Назовите фигуру речи, используемую в предложении: </a:t>
            </a:r>
            <a:r>
              <a:rPr lang="ru-RU" i="1" smtClean="0">
                <a:solidFill>
                  <a:srgbClr val="800000"/>
                </a:solidFill>
              </a:rPr>
              <a:t>Ответом на вопрос было красноречивое молчание.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а)</a:t>
            </a:r>
            <a:r>
              <a:rPr lang="ru-RU" i="1" smtClean="0"/>
              <a:t> </a:t>
            </a:r>
            <a:r>
              <a:rPr lang="ru-RU" smtClean="0"/>
              <a:t>эпитет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б) антитеза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в) оксюморон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г) эллипсис</a:t>
            </a:r>
          </a:p>
        </p:txBody>
      </p:sp>
      <p:sp>
        <p:nvSpPr>
          <p:cNvPr id="1434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156325" y="5373688"/>
            <a:ext cx="863600" cy="827087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24750" y="5445125"/>
            <a:ext cx="792163" cy="754063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854101-C4C7-4DBC-A7FA-F37440F04578}" type="slidenum">
              <a:rPr lang="ru-RU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Фигуры речи - 700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Какие 2 фигуры речи представлены в этих предложениях?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/>
              <a:t>   </a:t>
            </a:r>
            <a:r>
              <a:rPr lang="ru-RU" i="1" smtClean="0">
                <a:solidFill>
                  <a:srgbClr val="800000"/>
                </a:solidFill>
              </a:rPr>
              <a:t>а) Тонкий дождь сеялся и на леса, и на поля, и на широкий Днепр.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>
                <a:solidFill>
                  <a:srgbClr val="800000"/>
                </a:solidFill>
              </a:rPr>
              <a:t>   б)  Мелькают мимо будки, бабы, мальчишки, лавки, фонари…</a:t>
            </a:r>
          </a:p>
        </p:txBody>
      </p:sp>
      <p:sp>
        <p:nvSpPr>
          <p:cNvPr id="1536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443663" y="5300663"/>
            <a:ext cx="792162" cy="827087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67625" y="5300663"/>
            <a:ext cx="792163" cy="8270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9E62464-AA2C-4129-8BE5-5F52680A1C2D}" type="slidenum">
              <a:rPr lang="ru-RU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Фигуры речи - 1000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Прочитайте отрывок и определите фигуры речи: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/>
              <a:t>   </a:t>
            </a:r>
            <a:r>
              <a:rPr lang="ru-RU" i="1" smtClean="0">
                <a:solidFill>
                  <a:srgbClr val="800000"/>
                </a:solidFill>
              </a:rPr>
              <a:t>Позади большие заботы лета. Хлеб – в закромах. Сено – в скирде. Можно распрямиться. Передохнуть. Что может быть лучше для крестьянина, чем выйти на убранное поле и послушать звонкую тишину?</a:t>
            </a:r>
            <a:endParaRPr lang="ru-RU" smtClean="0">
              <a:solidFill>
                <a:srgbClr val="800000"/>
              </a:solidFill>
            </a:endParaRPr>
          </a:p>
        </p:txBody>
      </p:sp>
      <p:sp>
        <p:nvSpPr>
          <p:cNvPr id="1638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588125" y="5734050"/>
            <a:ext cx="936625" cy="825500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812088" y="5734050"/>
            <a:ext cx="863600" cy="825500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A705EC6-6205-4AEA-AF7E-111280BAC846}" type="slidenum">
              <a:rPr lang="ru-RU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Сравнение -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064500" cy="4530725"/>
          </a:xfrm>
        </p:spPr>
        <p:txBody>
          <a:bodyPr/>
          <a:lstStyle/>
          <a:p>
            <a:pPr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smtClean="0"/>
              <a:t>художественно-изобразительное средство (троп), обозначающее уподобление какого-либо явления другому. Часто выполняет оценочную функцию.</a:t>
            </a:r>
          </a:p>
          <a:p>
            <a:pPr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smtClean="0"/>
              <a:t>В </a:t>
            </a:r>
            <a:r>
              <a:rPr lang="en-US" sz="2800" smtClean="0"/>
              <a:t>I</a:t>
            </a:r>
            <a:r>
              <a:rPr lang="ru-RU" sz="2800" smtClean="0"/>
              <a:t> примере сравнение книжное, романтическое, говорит о возвышенной авторской оценке; </a:t>
            </a:r>
          </a:p>
          <a:p>
            <a:pPr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smtClean="0"/>
              <a:t>во </a:t>
            </a:r>
            <a:r>
              <a:rPr lang="en-US" sz="2800" smtClean="0"/>
              <a:t>II</a:t>
            </a:r>
            <a:r>
              <a:rPr lang="ru-RU" sz="2800" smtClean="0"/>
              <a:t> примере сравнение указывает на заниженную авторскую оценку, на негативное отношение к герою.</a:t>
            </a:r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5300663"/>
            <a:ext cx="1042987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F2299E8-CA0F-4210-8EA8-F97753EDBB3B}" type="slidenum">
              <a:rPr lang="ru-RU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Метонимия -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229600" cy="4752975"/>
          </a:xfrm>
        </p:spPr>
        <p:txBody>
          <a:bodyPr/>
          <a:lstStyle/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художественно-изобразительное средство (троп), обозначающее перенос названия с одного предмета на другой на основе смежности. Смежность может быть проявлением связи:</a:t>
            </a:r>
          </a:p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1) между содержанием и содержащим (</a:t>
            </a:r>
            <a:r>
              <a:rPr lang="ru-RU" sz="2400" i="1" smtClean="0">
                <a:solidFill>
                  <a:srgbClr val="800000"/>
                </a:solidFill>
              </a:rPr>
              <a:t>скушай ещё тарелочку</a:t>
            </a:r>
            <a:r>
              <a:rPr lang="ru-RU" sz="2400" smtClean="0"/>
              <a:t>);</a:t>
            </a:r>
          </a:p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2) между автором и произведением (</a:t>
            </a:r>
            <a:r>
              <a:rPr lang="ru-RU" sz="2400" i="1" smtClean="0">
                <a:solidFill>
                  <a:srgbClr val="800000"/>
                </a:solidFill>
              </a:rPr>
              <a:t>читал Пушкина</a:t>
            </a:r>
            <a:r>
              <a:rPr lang="ru-RU" sz="2400" smtClean="0"/>
              <a:t>);</a:t>
            </a:r>
          </a:p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3) между предметом и материалом, из которого предмет сделан (</a:t>
            </a:r>
            <a:r>
              <a:rPr lang="ru-RU" sz="2400" i="1" smtClean="0">
                <a:solidFill>
                  <a:srgbClr val="800000"/>
                </a:solidFill>
              </a:rPr>
              <a:t>на золоте едали</a:t>
            </a:r>
            <a:r>
              <a:rPr lang="ru-RU" sz="2400" smtClean="0"/>
              <a:t>);</a:t>
            </a:r>
          </a:p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4) между действием и орудием этого действия (</a:t>
            </a:r>
            <a:r>
              <a:rPr lang="ru-RU" sz="2400" i="1" smtClean="0">
                <a:solidFill>
                  <a:srgbClr val="800000"/>
                </a:solidFill>
              </a:rPr>
              <a:t>перо его местию дышит</a:t>
            </a:r>
            <a:r>
              <a:rPr lang="ru-RU" sz="2400" smtClean="0"/>
              <a:t>);</a:t>
            </a:r>
          </a:p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5) между местом и людьми, находящимися на этом месте (</a:t>
            </a:r>
            <a:r>
              <a:rPr lang="ru-RU" sz="2400" i="1" smtClean="0">
                <a:solidFill>
                  <a:srgbClr val="800000"/>
                </a:solidFill>
              </a:rPr>
              <a:t>вся столица праздновала</a:t>
            </a:r>
            <a:r>
              <a:rPr lang="ru-RU" sz="2400" smtClean="0"/>
              <a:t>).</a:t>
            </a:r>
          </a:p>
        </p:txBody>
      </p:sp>
      <p:sp>
        <p:nvSpPr>
          <p:cNvPr id="1843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5300663"/>
            <a:ext cx="1042987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32887E-4A85-4AF9-96B2-5ED6C24D8FCD}" type="slidenum">
              <a:rPr lang="ru-RU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Олицетворение -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4530725"/>
          </a:xfrm>
        </p:spPr>
        <p:txBody>
          <a:bodyPr/>
          <a:lstStyle/>
          <a:p>
            <a:pPr indent="12700" eaLnBrk="1" hangingPunct="1">
              <a:buFont typeface="Wingdings" pitchFamily="2" charset="2"/>
              <a:buNone/>
              <a:defRPr/>
            </a:pPr>
            <a:r>
              <a:rPr lang="ru-RU" sz="2800" smtClean="0"/>
              <a:t>художественно-изобразительное средство (троп), разновидность метафоры. Однако метафора представляет собой отдельное словосочетание, а олицетворение – это целый образ, складывающийся из отдельных словесных метафор, имеющий в произведении самостоятельное предметное значение: </a:t>
            </a:r>
            <a:r>
              <a:rPr lang="ru-RU" sz="2800" i="1" smtClean="0">
                <a:solidFill>
                  <a:srgbClr val="800000"/>
                </a:solidFill>
              </a:rPr>
              <a:t>«Ветер со стоном метался по безлюдному острову. Его печальный голос тоскливо звучал над притихшим лесом».</a:t>
            </a:r>
          </a:p>
        </p:txBody>
      </p:sp>
      <p:sp>
        <p:nvSpPr>
          <p:cNvPr id="1946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96188" y="5157788"/>
            <a:ext cx="1042987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8E6377-DF07-4381-BDC7-AC2CEECBA17E}" type="slidenum">
              <a:rPr lang="ru-RU"/>
              <a:pPr>
                <a:defRPr/>
              </a:pPr>
              <a:t>17</a:t>
            </a:fld>
            <a:endParaRPr lang="ru-RU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Инверсия -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08050"/>
            <a:ext cx="8229600" cy="4530725"/>
          </a:xfrm>
        </p:spPr>
        <p:txBody>
          <a:bodyPr/>
          <a:lstStyle/>
          <a:p>
            <a:pPr indent="12700" algn="just" eaLnBrk="1" hangingPunct="1">
              <a:buFont typeface="Wingdings" pitchFamily="2" charset="2"/>
              <a:buNone/>
              <a:defRPr/>
            </a:pPr>
            <a:r>
              <a:rPr lang="ru-RU" sz="2800" smtClean="0"/>
              <a:t>фигура речи, является одним из важнейших средств интонационно - синтаксического выделения слов или их сочетаний. Состоит в постановке выделяемых слов на синтаксически необычное для них место, т.е. в нарушении обычного порядка слов. Применяется для логического и эмоционального выделения слов: </a:t>
            </a:r>
            <a:r>
              <a:rPr lang="ru-RU" sz="2800" i="1" smtClean="0">
                <a:solidFill>
                  <a:srgbClr val="800000"/>
                </a:solidFill>
              </a:rPr>
              <a:t>Часов однообразный бой</a:t>
            </a:r>
            <a:r>
              <a:rPr lang="ru-RU" sz="2800" smtClean="0"/>
              <a:t> (вместо </a:t>
            </a:r>
            <a:r>
              <a:rPr lang="ru-RU" sz="2800" i="1" smtClean="0">
                <a:solidFill>
                  <a:srgbClr val="800000"/>
                </a:solidFill>
              </a:rPr>
              <a:t>однообразный бой часов</a:t>
            </a:r>
            <a:r>
              <a:rPr lang="ru-RU" sz="2800" i="1" smtClean="0"/>
              <a:t>)</a:t>
            </a:r>
          </a:p>
        </p:txBody>
      </p:sp>
      <p:sp>
        <p:nvSpPr>
          <p:cNvPr id="2048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5373688"/>
            <a:ext cx="1042988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16B49D5-14CE-436D-96A1-AF9CF561939D}" type="slidenum">
              <a:rPr lang="ru-RU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Гипербола -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229600" cy="4897437"/>
          </a:xfrm>
        </p:spPr>
        <p:txBody>
          <a:bodyPr/>
          <a:lstStyle/>
          <a:p>
            <a:pPr marL="177800"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художественно-изобразительное средство (троп), образное выражение, содержащее непомерное преувеличение размера, силы, значения.</a:t>
            </a:r>
          </a:p>
          <a:p>
            <a:pPr marL="177800"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>
                <a:solidFill>
                  <a:schemeClr val="tx2"/>
                </a:solidFill>
              </a:rPr>
              <a:t>Литота –</a:t>
            </a:r>
            <a:r>
              <a:rPr lang="ru-RU" sz="2400" smtClean="0"/>
              <a:t> выражение, содержащее, в противоположность гиперболе, непомерное преуменьшение размера, силы, значения какого-либо явления.</a:t>
            </a:r>
          </a:p>
          <a:p>
            <a:pPr marL="177800"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smtClean="0"/>
              <a:t>Их художественный эффект основывается на удивительном парадоксе: они самым очевидным образом противоречат законам объективной действительности, формальной логике, но воспринимаются не как обман, а как особая форма существования истины, сила которой не в соответствии здравому рассудку, а её эмоциональной убедительности.</a:t>
            </a:r>
            <a:r>
              <a:rPr lang="ru-RU" sz="1800" smtClean="0"/>
              <a:t> </a:t>
            </a:r>
          </a:p>
        </p:txBody>
      </p:sp>
      <p:sp>
        <p:nvSpPr>
          <p:cNvPr id="2150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5445125"/>
            <a:ext cx="1042988" cy="1042988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7A3F46-EAC5-46DA-A51A-767A02871D9D}" type="slidenum">
              <a:rPr lang="ru-RU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05" name="Rectangle 3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Наберите больше баллов!</a:t>
            </a:r>
          </a:p>
        </p:txBody>
      </p:sp>
      <p:graphicFrame>
        <p:nvGraphicFramePr>
          <p:cNvPr id="7228" name="Group 60"/>
          <p:cNvGraphicFramePr>
            <a:graphicFrameLocks noGrp="1"/>
          </p:cNvGraphicFramePr>
          <p:nvPr>
            <p:ph idx="1"/>
          </p:nvPr>
        </p:nvGraphicFramePr>
        <p:xfrm>
          <a:off x="457200" y="1628775"/>
          <a:ext cx="8434388" cy="2236788"/>
        </p:xfrm>
        <a:graphic>
          <a:graphicData uri="http://schemas.openxmlformats.org/drawingml/2006/table">
            <a:tbl>
              <a:tblPr/>
              <a:tblGrid>
                <a:gridCol w="1646238"/>
                <a:gridCol w="1100137"/>
                <a:gridCol w="1008063"/>
                <a:gridCol w="1081087"/>
                <a:gridCol w="1150938"/>
                <a:gridCol w="1223962"/>
                <a:gridCol w="1223963"/>
              </a:tblGrid>
              <a:tr h="1104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Тропы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2" action="ppaction://hlinksldjump"/>
                        </a:rPr>
                        <a:t>100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3" action="ppaction://hlinksldjump"/>
                        </a:rPr>
                        <a:t>200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4" action="ppaction://hlinksldjump"/>
                        </a:rPr>
                        <a:t>300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5" action="ppaction://hlinksldjump"/>
                        </a:rPr>
                        <a:t>500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6" action="ppaction://hlinksldjump"/>
                        </a:rPr>
                        <a:t>700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7" action="ppaction://hlinksldjump"/>
                        </a:rPr>
                        <a:t>1000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</a:rPr>
                        <a:t>Фигуры речи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8" action="ppaction://hlinksldjump"/>
                        </a:rPr>
                        <a:t>100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9" action="ppaction://hlinksldjump"/>
                        </a:rPr>
                        <a:t>200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10" action="ppaction://hlinksldjump"/>
                        </a:rPr>
                        <a:t>300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11" action="ppaction://hlinksldjump"/>
                        </a:rPr>
                        <a:t>500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12" action="ppaction://hlinksldjump"/>
                        </a:rPr>
                        <a:t>700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ahoma" charset="0"/>
                          <a:cs typeface="Arial" charset="0"/>
                          <a:hlinkClick r:id="rId13" action="ppaction://hlinksldjump"/>
                        </a:rPr>
                        <a:t>1000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ahoma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25" name="AutoShape 61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7164388" y="4797425"/>
            <a:ext cx="792162" cy="863600"/>
          </a:xfrm>
          <a:prstGeom prst="actionButtonEnd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chemeClr val="tx2"/>
              </a:solidFill>
            </a:endParaRP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7720881-A231-4CAE-9E54-FBBA795ECFF9}" type="slidenum">
              <a:rPr lang="ru-RU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8683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smtClean="0"/>
              <a:t>Перифраз -</a:t>
            </a:r>
            <a:r>
              <a:rPr lang="ru-RU" smtClean="0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1075"/>
            <a:ext cx="8229600" cy="5184775"/>
          </a:xfrm>
        </p:spPr>
        <p:txBody>
          <a:bodyPr/>
          <a:lstStyle/>
          <a:p>
            <a:pPr marL="889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smtClean="0"/>
              <a:t>художественно-изобразительное средство (троп), оборот, состоящий в замене названия предмета или явления описанием их существенных признаков или указанием на их характерные черты. Позволяет придать тексту торжественное, возвышенное звучание, позволяет избежать неоправданных повторов и служит для связи предложений. Иногда используется для создания комического эффекта.</a:t>
            </a:r>
          </a:p>
          <a:p>
            <a:pPr marL="889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sz="800" smtClean="0"/>
          </a:p>
          <a:p>
            <a:pPr marL="889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smtClean="0">
                <a:solidFill>
                  <a:srgbClr val="800000"/>
                </a:solidFill>
              </a:rPr>
              <a:t>1) солнце русской поэзии – Пушкин</a:t>
            </a:r>
          </a:p>
          <a:p>
            <a:pPr marL="889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smtClean="0">
                <a:solidFill>
                  <a:srgbClr val="800000"/>
                </a:solidFill>
              </a:rPr>
              <a:t>2) весна человеческой жизни – юность</a:t>
            </a:r>
          </a:p>
          <a:p>
            <a:pPr marL="889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smtClean="0">
                <a:solidFill>
                  <a:srgbClr val="800000"/>
                </a:solidFill>
              </a:rPr>
              <a:t>3) прикованный к скале Титан – Прометей</a:t>
            </a:r>
          </a:p>
          <a:p>
            <a:pPr marL="889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smtClean="0">
                <a:solidFill>
                  <a:srgbClr val="800000"/>
                </a:solidFill>
              </a:rPr>
              <a:t>4) бессмертный творец «Илиады» - Гомер</a:t>
            </a:r>
          </a:p>
          <a:p>
            <a:pPr marL="889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i="1" smtClean="0">
                <a:solidFill>
                  <a:srgbClr val="800000"/>
                </a:solidFill>
              </a:rPr>
              <a:t>5) седая чародейка – зима </a:t>
            </a:r>
          </a:p>
        </p:txBody>
      </p:sp>
      <p:sp>
        <p:nvSpPr>
          <p:cNvPr id="2253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80288" y="5373688"/>
            <a:ext cx="1042987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8AEA072-11CC-460D-A063-9A4E7EFEBCF7}" type="slidenum">
              <a:rPr lang="ru-RU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>Синекдоха -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848600" cy="4530725"/>
          </a:xfrm>
        </p:spPr>
        <p:txBody>
          <a:bodyPr/>
          <a:lstStyle/>
          <a:p>
            <a:pPr marL="1778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троп, разновидность метонимии, основанная на перенесении значения с одного явления на другое по признаку </a:t>
            </a:r>
            <a:r>
              <a:rPr lang="ru-RU" i="1" smtClean="0"/>
              <a:t>количественного</a:t>
            </a:r>
            <a:r>
              <a:rPr lang="ru-RU" smtClean="0"/>
              <a:t> отношения между ними. Обычно в синекдохе употребляется единственное число вместо множественного:</a:t>
            </a:r>
          </a:p>
          <a:p>
            <a:pPr marL="1778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i="1" smtClean="0">
                <a:solidFill>
                  <a:srgbClr val="800000"/>
                </a:solidFill>
              </a:rPr>
              <a:t>к нему и птица не летит,</a:t>
            </a:r>
          </a:p>
          <a:p>
            <a:pPr marL="177800" indent="127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i="1" smtClean="0">
                <a:solidFill>
                  <a:srgbClr val="800000"/>
                </a:solidFill>
              </a:rPr>
              <a:t>и зверь нейдёт.</a:t>
            </a:r>
          </a:p>
        </p:txBody>
      </p:sp>
      <p:sp>
        <p:nvSpPr>
          <p:cNvPr id="2355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235825" y="4941888"/>
            <a:ext cx="1042988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CA0015D-CEA3-4C45-99C4-17533B0FAEC5}" type="slidenum">
              <a:rPr lang="ru-RU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Оксюморон -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12700" eaLnBrk="1" hangingPunct="1">
              <a:buFont typeface="Wingdings" pitchFamily="2" charset="2"/>
              <a:buNone/>
              <a:defRPr/>
            </a:pPr>
            <a:r>
              <a:rPr lang="ru-RU" smtClean="0"/>
              <a:t>стилистическая фигура, состоящая в соединении двух понятий, противоречащих друг другу, логически исключающих одно другое </a:t>
            </a:r>
            <a:r>
              <a:rPr lang="ru-RU" i="1" smtClean="0"/>
              <a:t>(</a:t>
            </a:r>
            <a:r>
              <a:rPr lang="ru-RU" i="1" smtClean="0">
                <a:solidFill>
                  <a:srgbClr val="800000"/>
                </a:solidFill>
              </a:rPr>
              <a:t>горькая радость, горячий снег, красноречивое молчание</a:t>
            </a:r>
            <a:r>
              <a:rPr lang="ru-RU" i="1" smtClean="0"/>
              <a:t>).</a:t>
            </a:r>
          </a:p>
        </p:txBody>
      </p:sp>
      <p:sp>
        <p:nvSpPr>
          <p:cNvPr id="2458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92950" y="4941888"/>
            <a:ext cx="1042988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0CDEDA-B940-4F66-94FD-81AFA6CC7149}" type="slidenum">
              <a:rPr lang="ru-RU"/>
              <a:pPr>
                <a:defRPr/>
              </a:pPr>
              <a:t>22</a:t>
            </a:fld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>Параллелизм -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29600" cy="4530725"/>
          </a:xfrm>
        </p:spPr>
        <p:txBody>
          <a:bodyPr/>
          <a:lstStyle/>
          <a:p>
            <a:pPr indent="12700" algn="just" eaLnBrk="1" hangingPunct="1">
              <a:buFont typeface="Wingdings" pitchFamily="2" charset="2"/>
              <a:buNone/>
              <a:defRPr/>
            </a:pPr>
            <a:r>
              <a:rPr lang="ru-RU" smtClean="0"/>
              <a:t>фигура речи, тождественное или сходное расположение элементов речи в смежных частях текста, которые, соотносясь, создают единый образ.</a:t>
            </a:r>
          </a:p>
          <a:p>
            <a:pPr indent="12700" algn="just" eaLnBrk="1" hangingPunct="1">
              <a:buFont typeface="Wingdings" pitchFamily="2" charset="2"/>
              <a:buNone/>
              <a:defRPr/>
            </a:pPr>
            <a:r>
              <a:rPr lang="ru-RU" smtClean="0">
                <a:solidFill>
                  <a:schemeClr val="tx2"/>
                </a:solidFill>
              </a:rPr>
              <a:t>Синтаксический параллелизм –</a:t>
            </a:r>
            <a:r>
              <a:rPr lang="ru-RU" smtClean="0"/>
              <a:t> одинаковое синтаксическое построение соседних предложений или отрезков речи.</a:t>
            </a:r>
          </a:p>
        </p:txBody>
      </p:sp>
      <p:sp>
        <p:nvSpPr>
          <p:cNvPr id="2560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948488" y="5013325"/>
            <a:ext cx="1042987" cy="1042988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D7B0D1C-49D7-47A3-A349-826BE879892A}" type="slidenum">
              <a:rPr lang="ru-RU"/>
              <a:pPr>
                <a:defRPr/>
              </a:pPr>
              <a:t>23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200" smtClean="0">
                <a:solidFill>
                  <a:schemeClr val="tx2"/>
                </a:solidFill>
              </a:rPr>
              <a:t>Синтаксический параллелизм</a:t>
            </a:r>
            <a:r>
              <a:rPr lang="ru-RU" sz="2200" smtClean="0"/>
              <a:t> (одинаковое синтаксическое построение соседних предложений или отрезков речи) </a:t>
            </a:r>
            <a:r>
              <a:rPr lang="ru-RU" sz="2200" i="1" smtClean="0">
                <a:solidFill>
                  <a:srgbClr val="800000"/>
                </a:solidFill>
              </a:rPr>
              <a:t>Хлеб – в закромах. Сено – в скирде. </a:t>
            </a:r>
            <a:endParaRPr lang="ru-RU" sz="220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smtClean="0">
                <a:solidFill>
                  <a:schemeClr val="tx2"/>
                </a:solidFill>
              </a:rPr>
              <a:t>Парцелляция</a:t>
            </a:r>
            <a:r>
              <a:rPr lang="ru-RU" sz="2200" smtClean="0"/>
              <a:t> (членение предложения, при котором содержание высказывания реализуется не в одной, а в двух или нескольких интонационно-смысловых речевых единицах, следующих одна за другой после разделительной паузы)</a:t>
            </a:r>
            <a:r>
              <a:rPr lang="ru-RU" sz="2200" i="1" smtClean="0">
                <a:solidFill>
                  <a:srgbClr val="800000"/>
                </a:solidFill>
              </a:rPr>
              <a:t> </a:t>
            </a:r>
            <a:r>
              <a:rPr lang="ru-RU" sz="2200" smtClean="0"/>
              <a:t>- </a:t>
            </a:r>
            <a:r>
              <a:rPr lang="ru-RU" sz="2200" i="1" smtClean="0">
                <a:solidFill>
                  <a:srgbClr val="800000"/>
                </a:solidFill>
              </a:rPr>
              <a:t>Можно распрямиться. Передохнуть.</a:t>
            </a:r>
            <a:r>
              <a:rPr lang="ru-RU" sz="2200" i="1" smtClean="0"/>
              <a:t> </a:t>
            </a:r>
            <a:endParaRPr lang="ru-RU" sz="22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smtClean="0">
                <a:solidFill>
                  <a:schemeClr val="tx2"/>
                </a:solidFill>
              </a:rPr>
              <a:t>Оксюморон</a:t>
            </a:r>
            <a:r>
              <a:rPr lang="ru-RU" sz="2200" smtClean="0"/>
              <a:t> (соединение двух понятий, противоречащих друг другу, логически исключающих одно другое) - </a:t>
            </a:r>
            <a:r>
              <a:rPr lang="ru-RU" sz="2200" i="1" smtClean="0">
                <a:solidFill>
                  <a:srgbClr val="800000"/>
                </a:solidFill>
              </a:rPr>
              <a:t>звонкую тишину</a:t>
            </a:r>
            <a:endParaRPr lang="ru-RU" sz="220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200" smtClean="0">
                <a:solidFill>
                  <a:schemeClr val="tx2"/>
                </a:solidFill>
              </a:rPr>
              <a:t>Риторический вопрос </a:t>
            </a:r>
            <a:r>
              <a:rPr lang="ru-RU" sz="2200" smtClean="0"/>
              <a:t>(вопрос ставится не с целью получить на него ответ,</a:t>
            </a:r>
            <a:r>
              <a:rPr lang="ru-RU" sz="2200" smtClean="0">
                <a:solidFill>
                  <a:schemeClr val="tx2"/>
                </a:solidFill>
              </a:rPr>
              <a:t> </a:t>
            </a:r>
            <a:r>
              <a:rPr lang="ru-RU" sz="2200" smtClean="0"/>
              <a:t>а чтобы привлечь внимание читателя к тому или иному явлению) - </a:t>
            </a:r>
            <a:r>
              <a:rPr lang="ru-RU" sz="2200" i="1" smtClean="0">
                <a:solidFill>
                  <a:srgbClr val="800000"/>
                </a:solidFill>
              </a:rPr>
              <a:t>Что может быть лучше для крестьянина, чем выйти на убранное поле и послушать звонкую тишину?</a:t>
            </a:r>
            <a:endParaRPr lang="ru-RU" sz="2200" smtClean="0">
              <a:solidFill>
                <a:srgbClr val="8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ru-RU" sz="2200" smtClean="0">
              <a:solidFill>
                <a:srgbClr val="800000"/>
              </a:solidFill>
            </a:endParaRPr>
          </a:p>
        </p:txBody>
      </p:sp>
      <p:sp>
        <p:nvSpPr>
          <p:cNvPr id="26627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164388" y="5445125"/>
            <a:ext cx="863600" cy="755650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E80D5E4-DF37-4D8B-AC3A-5E84B680BF0F}" type="slidenum">
              <a:rPr lang="ru-RU"/>
              <a:pPr>
                <a:defRPr/>
              </a:pPr>
              <a:t>24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smtClean="0"/>
              <a:t>Риторическое обращение -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196975"/>
            <a:ext cx="8229600" cy="4530725"/>
          </a:xfrm>
        </p:spPr>
        <p:txBody>
          <a:bodyPr/>
          <a:lstStyle/>
          <a:p>
            <a:pPr indent="12700" algn="just" eaLnBrk="1" hangingPunct="1">
              <a:buFont typeface="Wingdings" pitchFamily="2" charset="2"/>
              <a:buNone/>
              <a:defRPr/>
            </a:pPr>
            <a:r>
              <a:rPr lang="ru-RU" sz="2800" smtClean="0"/>
              <a:t>стилистическая фигура, состоящая в подчёркнутом обращении к кому-нибудь или чему-нибудь для усиления выразительности речи. Оно служит не столько для называния адресата речи, сколько для того, чтобы выразить отношение к тому или иному объекту, дать его характеристику: </a:t>
            </a:r>
            <a:r>
              <a:rPr lang="ru-RU" sz="2800" smtClean="0">
                <a:solidFill>
                  <a:srgbClr val="800000"/>
                </a:solidFill>
              </a:rPr>
              <a:t>(</a:t>
            </a:r>
            <a:r>
              <a:rPr lang="ru-RU" sz="2800" i="1" smtClean="0">
                <a:solidFill>
                  <a:srgbClr val="800000"/>
                </a:solidFill>
              </a:rPr>
              <a:t>Человек! Будь осторожен: очень часто домашних уток ты принимаешь за небесных ангелов!</a:t>
            </a:r>
            <a:r>
              <a:rPr lang="ru-RU" sz="2800" smtClean="0">
                <a:solidFill>
                  <a:srgbClr val="800000"/>
                </a:solidFill>
              </a:rPr>
              <a:t>)</a:t>
            </a:r>
          </a:p>
        </p:txBody>
      </p:sp>
      <p:sp>
        <p:nvSpPr>
          <p:cNvPr id="2765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92950" y="5373688"/>
            <a:ext cx="1042988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63FA008-1AF0-4258-99C8-5731C7A3D929}" type="slidenum">
              <a:rPr lang="ru-RU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smtClean="0"/>
              <a:t>Многосоюзие -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7921625" cy="4530725"/>
          </a:xfrm>
        </p:spPr>
        <p:txBody>
          <a:bodyPr/>
          <a:lstStyle/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/>
              <a:t>стилистическая фигура, состоящая в намеренном увеличении количества союзов в предложении, обычно для связи однородных членов, благодаря чему подчёркивается роль каждого из них, создаётся единство перечисления, усиливается выразительность речи.</a:t>
            </a:r>
          </a:p>
          <a:p>
            <a:pPr indent="12700"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800" smtClean="0">
                <a:solidFill>
                  <a:schemeClr val="tx2"/>
                </a:solidFill>
              </a:rPr>
              <a:t>Бессоюзие –</a:t>
            </a:r>
            <a:r>
              <a:rPr lang="ru-RU" sz="2800" smtClean="0"/>
              <a:t> стилистическая фигура, такое построение предложений, при котором однородные члены предложения или части сложного предложения связываются без помощи союзов.</a:t>
            </a:r>
          </a:p>
        </p:txBody>
      </p:sp>
      <p:sp>
        <p:nvSpPr>
          <p:cNvPr id="2867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08850" y="5300663"/>
            <a:ext cx="1042988" cy="10429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0EDBC42-B960-4108-B3A9-8EDF23CA4B4B}" type="slidenum">
              <a:rPr lang="ru-RU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Успехов на ЕГЭ!</a:t>
            </a:r>
          </a:p>
        </p:txBody>
      </p:sp>
      <p:pic>
        <p:nvPicPr>
          <p:cNvPr id="29699" name="Picture 6" descr="nounours6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557338"/>
            <a:ext cx="4321175" cy="422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497224A-7B07-447C-9537-1FB3C6F6BE0C}" type="slidenum">
              <a:rPr lang="ru-RU"/>
              <a:pPr>
                <a:defRPr/>
              </a:pPr>
              <a:t>27</a:t>
            </a:fld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Тропы - 100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628775"/>
            <a:ext cx="4103687" cy="388937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эпитет </a:t>
            </a:r>
          </a:p>
          <a:p>
            <a:pPr eaLnBrk="1" hangingPunct="1">
              <a:defRPr/>
            </a:pPr>
            <a:r>
              <a:rPr lang="ru-RU" dirty="0" smtClean="0">
                <a:effectLst/>
              </a:rPr>
              <a:t>инверсия </a:t>
            </a:r>
          </a:p>
          <a:p>
            <a:pPr eaLnBrk="1" hangingPunct="1">
              <a:defRPr/>
            </a:pPr>
            <a:r>
              <a:rPr lang="ru-RU" dirty="0" smtClean="0"/>
              <a:t>сравнение</a:t>
            </a:r>
            <a:endParaRPr lang="ru-RU" dirty="0" smtClean="0">
              <a:effectLst/>
            </a:endParaRPr>
          </a:p>
          <a:p>
            <a:pPr eaLnBrk="1" hangingPunct="1">
              <a:defRPr/>
            </a:pPr>
            <a:r>
              <a:rPr lang="ru-RU" dirty="0" smtClean="0"/>
              <a:t>метафора</a:t>
            </a:r>
          </a:p>
          <a:p>
            <a:pPr eaLnBrk="1" hangingPunct="1">
              <a:defRPr/>
            </a:pPr>
            <a:r>
              <a:rPr lang="ru-RU" dirty="0" smtClean="0"/>
              <a:t>олицетворение</a:t>
            </a:r>
          </a:p>
          <a:p>
            <a:pPr eaLnBrk="1" hangingPunct="1">
              <a:defRPr/>
            </a:pPr>
            <a:r>
              <a:rPr lang="ru-RU" dirty="0" smtClean="0"/>
              <a:t>метонимия </a:t>
            </a:r>
          </a:p>
          <a:p>
            <a:pPr eaLnBrk="1" hangingPunct="1">
              <a:defRPr/>
            </a:pPr>
            <a:endParaRPr lang="ru-RU" dirty="0" smtClean="0"/>
          </a:p>
        </p:txBody>
      </p:sp>
      <p:sp>
        <p:nvSpPr>
          <p:cNvPr id="5124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7164388" y="5013325"/>
            <a:ext cx="792162" cy="754063"/>
          </a:xfrm>
          <a:prstGeom prst="actionButtonBackPrevious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611188" y="981075"/>
            <a:ext cx="80645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Назовите лишнее: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356100" y="1628775"/>
            <a:ext cx="4103688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синекдоха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перифраз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олицетворение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гипербола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ru-RU" sz="32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литота</a:t>
            </a:r>
          </a:p>
        </p:txBody>
      </p:sp>
      <p:sp>
        <p:nvSpPr>
          <p:cNvPr id="5127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95963" y="5013325"/>
            <a:ext cx="863600" cy="754063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ED047AA-D182-4CB5-B522-2984E7159668}" type="slidenum">
              <a:rPr lang="ru-RU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Тропы - 200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196975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dirty="0" smtClean="0"/>
              <a:t>Назовите троп по его определению: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   </a:t>
            </a:r>
            <a:r>
              <a:rPr lang="ru-RU" i="1" dirty="0" smtClean="0"/>
              <a:t>разновидность метафоры, состоит в переносе признаков живого существа на явления природы, предметы и понятия.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а) эпитет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б) сравнение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в) метонимия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г) олицетворение</a:t>
            </a:r>
          </a:p>
        </p:txBody>
      </p:sp>
      <p:sp>
        <p:nvSpPr>
          <p:cNvPr id="614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96188" y="5589588"/>
            <a:ext cx="792162" cy="8270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AutoShape 6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00788" y="5589588"/>
            <a:ext cx="792162" cy="827087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48FE40-E4E2-4DF8-9EAA-7A3A44D232FA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Тропы - 300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Назовите троп и объясните оценочную функцию, которую он выполняет в обоих примерах: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>
                <a:solidFill>
                  <a:srgbClr val="800000"/>
                </a:solidFill>
              </a:rPr>
              <a:t>а) его глаза сияли, как яркие звёзды на тёмном небосводе;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>
                <a:solidFill>
                  <a:srgbClr val="800000"/>
                </a:solidFill>
              </a:rPr>
              <a:t>б) его глаза сияли, как медяки на заскорузлой купеческой ладони.</a:t>
            </a:r>
          </a:p>
        </p:txBody>
      </p:sp>
      <p:sp>
        <p:nvSpPr>
          <p:cNvPr id="7172" name="AutoShape 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08850" y="5300663"/>
            <a:ext cx="865188" cy="827087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1BEAD26-D4B6-482A-89A8-17092C302CD0}" type="slidenum">
              <a:rPr lang="ru-RU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Тропы - 500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196975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Определите вид тропа в предложении: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dirty="0" smtClean="0">
                <a:solidFill>
                  <a:srgbClr val="800000"/>
                </a:solidFill>
              </a:rPr>
              <a:t>В Новый год гуляло всё село.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а) олицетворение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б) метафора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в) метонимия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г) перифраз</a:t>
            </a:r>
          </a:p>
        </p:txBody>
      </p:sp>
      <p:sp>
        <p:nvSpPr>
          <p:cNvPr id="8196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4888" y="5373688"/>
            <a:ext cx="863600" cy="755650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451725" y="5373688"/>
            <a:ext cx="792163" cy="682625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9BE782C-26B1-4B35-85F2-1249845E0B4E}" type="slidenum">
              <a:rPr lang="ru-RU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Тропы - 700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Укажите троп, использованный в предложении, назовите противоположный по значению троп, приведите пример.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i="1" smtClean="0"/>
              <a:t>  </a:t>
            </a:r>
            <a:r>
              <a:rPr lang="ru-RU" i="1" smtClean="0">
                <a:solidFill>
                  <a:srgbClr val="800000"/>
                </a:solidFill>
              </a:rPr>
              <a:t>Таких глаз не было на всём белом свете.</a:t>
            </a:r>
          </a:p>
        </p:txBody>
      </p:sp>
      <p:sp>
        <p:nvSpPr>
          <p:cNvPr id="92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508625" y="4941888"/>
            <a:ext cx="792163" cy="754062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019925" y="4941888"/>
            <a:ext cx="720725" cy="754062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55EAA7-9C0E-4ECE-B451-1276D37826AC}" type="slidenum">
              <a:rPr lang="ru-RU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Тропы - 1000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4530725"/>
          </a:xfrm>
        </p:spPr>
        <p:txBody>
          <a:bodyPr/>
          <a:lstStyle/>
          <a:p>
            <a:pPr marL="609600" indent="-609600" eaLnBrk="1" hangingPunct="1">
              <a:defRPr/>
            </a:pPr>
            <a:r>
              <a:rPr lang="ru-RU" smtClean="0"/>
              <a:t>Найдите соответствия (замените одним словом) и назовите троп: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ru-RU" smtClean="0">
                <a:solidFill>
                  <a:srgbClr val="800000"/>
                </a:solidFill>
              </a:rPr>
              <a:t>солнце русской поэзии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ru-RU" smtClean="0">
                <a:solidFill>
                  <a:srgbClr val="800000"/>
                </a:solidFill>
              </a:rPr>
              <a:t>весна человеческой жизни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ru-RU" smtClean="0">
                <a:solidFill>
                  <a:srgbClr val="800000"/>
                </a:solidFill>
              </a:rPr>
              <a:t>прикованный к скале Титан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ru-RU" smtClean="0">
                <a:solidFill>
                  <a:srgbClr val="800000"/>
                </a:solidFill>
              </a:rPr>
              <a:t>бессмертный творец «Илиады»</a:t>
            </a:r>
          </a:p>
          <a:p>
            <a:pPr marL="609600" indent="-609600" eaLnBrk="1" hangingPunct="1">
              <a:buFont typeface="Wingdings" pitchFamily="2" charset="2"/>
              <a:buAutoNum type="arabicParenR"/>
              <a:defRPr/>
            </a:pPr>
            <a:r>
              <a:rPr lang="ru-RU" smtClean="0">
                <a:solidFill>
                  <a:srgbClr val="800000"/>
                </a:solidFill>
              </a:rPr>
              <a:t>седая чародейка</a:t>
            </a:r>
          </a:p>
        </p:txBody>
      </p:sp>
      <p:sp>
        <p:nvSpPr>
          <p:cNvPr id="1024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084888" y="5516563"/>
            <a:ext cx="792162" cy="827087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308850" y="5516563"/>
            <a:ext cx="792163" cy="8270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C69D74-2E2A-4784-A2FA-6EF56F37EC7A}" type="slidenum">
              <a:rPr lang="ru-RU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Фигуры речи - 100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mtClean="0"/>
              <a:t>Что не является фигурой речи: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а) параллелизм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б) многосоюзие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в) эллипсис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г) синекдоха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д) антитеза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е) оксюморон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mtClean="0"/>
              <a:t>ж) парцелляция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300788" y="5516563"/>
            <a:ext cx="935037" cy="827087"/>
          </a:xfrm>
          <a:prstGeom prst="actionButtonHelp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524750" y="5516563"/>
            <a:ext cx="935038" cy="827087"/>
          </a:xfrm>
          <a:prstGeom prst="actionButtonHome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B689F8E-6932-406F-814C-D7EC5FA4445E}" type="slidenum">
              <a:rPr lang="ru-RU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Занавес">
  <a:themeElements>
    <a:clrScheme name="Занавес 9">
      <a:dk1>
        <a:srgbClr val="000000"/>
      </a:dk1>
      <a:lt1>
        <a:srgbClr val="FFFFFF"/>
      </a:lt1>
      <a:dk2>
        <a:srgbClr val="000099"/>
      </a:dk2>
      <a:lt2>
        <a:srgbClr val="DDDDDD"/>
      </a:lt2>
      <a:accent1>
        <a:srgbClr val="C6D4D4"/>
      </a:accent1>
      <a:accent2>
        <a:srgbClr val="C0C0C0"/>
      </a:accent2>
      <a:accent3>
        <a:srgbClr val="FFFFFF"/>
      </a:accent3>
      <a:accent4>
        <a:srgbClr val="000000"/>
      </a:accent4>
      <a:accent5>
        <a:srgbClr val="DFE6E6"/>
      </a:accent5>
      <a:accent6>
        <a:srgbClr val="AEAEAE"/>
      </a:accent6>
      <a:hlink>
        <a:srgbClr val="6600FF"/>
      </a:hlink>
      <a:folHlink>
        <a:srgbClr val="9900CC"/>
      </a:folHlink>
    </a:clrScheme>
    <a:fontScheme name="Занавес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Занавес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Занавес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Занавес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383</TotalTime>
  <Words>1267</Words>
  <Application>Microsoft Office PowerPoint</Application>
  <PresentationFormat>Экран (4:3)</PresentationFormat>
  <Paragraphs>169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Tahoma</vt:lpstr>
      <vt:lpstr>Arial</vt:lpstr>
      <vt:lpstr>Wingdings</vt:lpstr>
      <vt:lpstr>Calibri</vt:lpstr>
      <vt:lpstr>Занавес</vt:lpstr>
      <vt:lpstr>Слайд 1</vt:lpstr>
      <vt:lpstr>Наберите больше баллов!</vt:lpstr>
      <vt:lpstr>Тропы - 100</vt:lpstr>
      <vt:lpstr>Тропы - 200</vt:lpstr>
      <vt:lpstr>Тропы - 300</vt:lpstr>
      <vt:lpstr>Тропы - 500</vt:lpstr>
      <vt:lpstr>Тропы - 700</vt:lpstr>
      <vt:lpstr>Тропы - 1000</vt:lpstr>
      <vt:lpstr>Фигуры речи - 100</vt:lpstr>
      <vt:lpstr>Фигуры речи - 200</vt:lpstr>
      <vt:lpstr>Фигуры речи - 300</vt:lpstr>
      <vt:lpstr>Фигуры речи - 500</vt:lpstr>
      <vt:lpstr>Фигуры речи - 700</vt:lpstr>
      <vt:lpstr>Фигуры речи - 1000</vt:lpstr>
      <vt:lpstr>Сравнение -</vt:lpstr>
      <vt:lpstr>Метонимия -</vt:lpstr>
      <vt:lpstr>Олицетворение -</vt:lpstr>
      <vt:lpstr>Инверсия - </vt:lpstr>
      <vt:lpstr>Гипербола -</vt:lpstr>
      <vt:lpstr>Перифраз - </vt:lpstr>
      <vt:lpstr>Синекдоха -</vt:lpstr>
      <vt:lpstr>Оксюморон -</vt:lpstr>
      <vt:lpstr>Параллелизм -</vt:lpstr>
      <vt:lpstr>Слайд 24</vt:lpstr>
      <vt:lpstr>Риторическое обращение -</vt:lpstr>
      <vt:lpstr>Многосоюзие -</vt:lpstr>
      <vt:lpstr>Успехов на ЕГЭ!</vt:lpstr>
    </vt:vector>
  </TitlesOfParts>
  <Company>МСОШ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Сдаём ЕГЭ играючи</dc:title>
  <dc:creator>Алсу</dc:creator>
  <cp:lastModifiedBy>User</cp:lastModifiedBy>
  <cp:revision>9</cp:revision>
  <dcterms:created xsi:type="dcterms:W3CDTF">2012-01-22T14:27:08Z</dcterms:created>
  <dcterms:modified xsi:type="dcterms:W3CDTF">2012-02-04T16:14:23Z</dcterms:modified>
</cp:coreProperties>
</file>