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0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5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37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50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5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41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16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5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91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7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38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347AA-BD0E-459D-ADDE-469BBDA96B8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C2241-4FFB-463E-B902-343B61E6C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81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А4 </a:t>
            </a:r>
            <a:r>
              <a:rPr lang="ru-RU" sz="3600"/>
              <a:t>Папка.</a:t>
            </a:r>
            <a:r>
              <a:rPr lang="ru-RU" sz="3600">
                <a:solidFill>
                  <a:srgbClr val="FF0000"/>
                </a:solidFill>
              </a:rPr>
              <a:t>Морфология.Деепричастие.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chemeClr val="bg1"/>
                </a:solidFill>
                <a:latin typeface="Arbat-Bold" pitchFamily="2" charset="0"/>
              </a:rPr>
              <a:t>	</a:t>
            </a:r>
            <a:r>
              <a:rPr lang="ru-RU" sz="2800" b="1">
                <a:solidFill>
                  <a:srgbClr val="0000FF"/>
                </a:solidFill>
                <a:latin typeface="Arbat-Bold" pitchFamily="2" charset="0"/>
              </a:rPr>
              <a:t>Итак, если производитель действия, выраженного глаголом-сказуемым, и производитель действия, выраженного деепричастием, не совпадают, употребление деепричастного оборота стилистически ошибочно, например: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0000FF"/>
                </a:solidFill>
                <a:latin typeface="Arbat-Bold" pitchFamily="2" charset="0"/>
              </a:rPr>
              <a:t> 	</a:t>
            </a:r>
            <a:r>
              <a:rPr lang="ru-RU" sz="2800" i="1">
                <a:solidFill>
                  <a:srgbClr val="0000FF"/>
                </a:solidFill>
                <a:latin typeface="Arbat-Bold" pitchFamily="2" charset="0"/>
              </a:rPr>
              <a:t>«Переходя через рельсы, стрелочника оглушил             неожиданный свисток паровоза»</a:t>
            </a:r>
            <a:r>
              <a:rPr lang="ru-RU" sz="2800" b="1">
                <a:solidFill>
                  <a:srgbClr val="0000FF"/>
                </a:solidFill>
                <a:latin typeface="Arbat-Bold" pitchFamily="2" charset="0"/>
              </a:rPr>
              <a:t>                                                (</a:t>
            </a:r>
            <a:r>
              <a:rPr lang="ru-RU" sz="2800" b="1" i="1">
                <a:solidFill>
                  <a:srgbClr val="0000FF"/>
                </a:solidFill>
                <a:latin typeface="Arbat-Bold" pitchFamily="2" charset="0"/>
              </a:rPr>
              <a:t>переходя</a:t>
            </a:r>
            <a:r>
              <a:rPr lang="ru-RU" sz="2800" b="1">
                <a:solidFill>
                  <a:srgbClr val="0000FF"/>
                </a:solidFill>
                <a:latin typeface="Arbat-Bold" pitchFamily="2" charset="0"/>
              </a:rPr>
              <a:t> относится к стрелочнику, а </a:t>
            </a:r>
            <a:r>
              <a:rPr lang="ru-RU" sz="2800" b="1" i="1">
                <a:solidFill>
                  <a:srgbClr val="0000FF"/>
                </a:solidFill>
                <a:latin typeface="Arbat-Bold" pitchFamily="2" charset="0"/>
              </a:rPr>
              <a:t>оглушил</a:t>
            </a:r>
            <a:r>
              <a:rPr lang="ru-RU" sz="2800" b="1">
                <a:solidFill>
                  <a:srgbClr val="0000FF"/>
                </a:solidFill>
                <a:latin typeface="Arbat-Bold" pitchFamily="2" charset="0"/>
              </a:rPr>
              <a:t> – к свистку).</a:t>
            </a:r>
            <a:r>
              <a:rPr lang="ru-RU" sz="280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834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А4 Грамматические ошибки</a:t>
            </a:r>
            <a:br>
              <a:rPr lang="ru-RU" sz="4000"/>
            </a:br>
            <a:r>
              <a:rPr lang="ru-RU" sz="4000"/>
              <a:t>при ДО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Заканчивая сочинение, у меня не хватило времени.</a:t>
            </a:r>
          </a:p>
          <a:p>
            <a:pPr>
              <a:lnSpc>
                <a:spcPct val="80000"/>
              </a:lnSpc>
            </a:pPr>
            <a:r>
              <a:rPr lang="ru-RU" sz="2800"/>
              <a:t>Просмотрев иллюстрации, они показались мне неудачными.</a:t>
            </a:r>
          </a:p>
          <a:p>
            <a:pPr>
              <a:lnSpc>
                <a:spcPct val="80000"/>
              </a:lnSpc>
            </a:pPr>
            <a:r>
              <a:rPr lang="ru-RU" sz="2800"/>
              <a:t>Подъезжая к конечной станции, в вагоне осталось мало пассажиров.</a:t>
            </a:r>
          </a:p>
          <a:p>
            <a:pPr>
              <a:lnSpc>
                <a:spcPct val="80000"/>
              </a:lnSpc>
            </a:pPr>
            <a:r>
              <a:rPr lang="ru-RU" sz="2800"/>
              <a:t>Возвращаясь из школы, ярко светило солнышко.</a:t>
            </a:r>
          </a:p>
          <a:p>
            <a:pPr>
              <a:lnSpc>
                <a:spcPct val="80000"/>
              </a:lnSpc>
            </a:pPr>
            <a:r>
              <a:rPr lang="ru-RU" sz="2800"/>
              <a:t>Прочитав газете, она вызвала у меня большой интерес своей сатирической направленностью.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2548010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А4 Папка.Морфология.Деепричастие.</vt:lpstr>
      <vt:lpstr>А4 Грамматические ошибки при ДО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А4 Папка.Морфология.Деепричастие.</dc:title>
  <dc:creator>User</dc:creator>
  <cp:lastModifiedBy>User</cp:lastModifiedBy>
  <cp:revision>1</cp:revision>
  <dcterms:created xsi:type="dcterms:W3CDTF">2011-11-14T18:27:55Z</dcterms:created>
  <dcterms:modified xsi:type="dcterms:W3CDTF">2011-11-14T18:28:42Z</dcterms:modified>
</cp:coreProperties>
</file>