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67" r:id="rId5"/>
    <p:sldId id="268" r:id="rId6"/>
    <p:sldId id="269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C90"/>
    <a:srgbClr val="3A927D"/>
    <a:srgbClr val="164770"/>
    <a:srgbClr val="245A4D"/>
    <a:srgbClr val="66C2AC"/>
    <a:srgbClr val="257AC1"/>
    <a:srgbClr val="14436A"/>
    <a:srgbClr val="327E6C"/>
    <a:srgbClr val="1F649D"/>
    <a:srgbClr val="62D5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606" y="-10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4AC81-2FC8-4081-97DF-3FA26CAAD240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6A1C-D914-40F1-96FE-D8741CE049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76A1C-D914-40F1-96FE-D8741CE049C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scene3d>
              <a:camera prst="orthographicFront"/>
              <a:lightRig rig="threePt" dir="t"/>
            </a:scene3d>
          </a:bodyPr>
          <a:lstStyle>
            <a:lvl1pPr>
              <a:defRPr b="1">
                <a:solidFill>
                  <a:srgbClr val="14436A"/>
                </a:solidFill>
                <a:latin typeface="Century Gothic" pitchFamily="34" charset="0"/>
                <a:cs typeface="Segoe U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245A4D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entury Gothic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3A927D"/>
                </a:solidFill>
              </a:defRPr>
            </a:lvl1pPr>
            <a:lvl2pPr>
              <a:defRPr sz="2400">
                <a:solidFill>
                  <a:srgbClr val="3A927D"/>
                </a:solidFill>
              </a:defRPr>
            </a:lvl2pPr>
            <a:lvl3pPr>
              <a:defRPr sz="2000">
                <a:solidFill>
                  <a:srgbClr val="3A927D"/>
                </a:solidFill>
              </a:defRPr>
            </a:lvl3pPr>
            <a:lvl4pPr>
              <a:defRPr sz="1800">
                <a:solidFill>
                  <a:srgbClr val="3A927D"/>
                </a:solidFill>
              </a:defRPr>
            </a:lvl4pPr>
            <a:lvl5pPr>
              <a:defRPr sz="1800">
                <a:solidFill>
                  <a:srgbClr val="3A927D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A927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3A927D"/>
                </a:solidFill>
              </a:defRPr>
            </a:lvl1pPr>
            <a:lvl2pPr>
              <a:defRPr sz="2000">
                <a:solidFill>
                  <a:srgbClr val="3A927D"/>
                </a:solidFill>
              </a:defRPr>
            </a:lvl2pPr>
            <a:lvl3pPr>
              <a:defRPr sz="1800">
                <a:solidFill>
                  <a:srgbClr val="3A927D"/>
                </a:solidFill>
              </a:defRPr>
            </a:lvl3pPr>
            <a:lvl4pPr>
              <a:defRPr sz="1600">
                <a:solidFill>
                  <a:srgbClr val="3A927D"/>
                </a:solidFill>
              </a:defRPr>
            </a:lvl4pPr>
            <a:lvl5pPr>
              <a:defRPr sz="1600">
                <a:solidFill>
                  <a:srgbClr val="3A927D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3621-88B8-4EF6-A7EC-28D1D61DFBC4}" type="datetimeFigureOut">
              <a:rPr lang="ru-RU" smtClean="0"/>
              <a:pPr/>
              <a:t>07.02.2011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>
              <a:bevelB w="0" h="0"/>
              <a:contourClr>
                <a:srgbClr val="1C5C90"/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CE13621-88B8-4EF6-A7EC-28D1D61DFBC4}" type="datetimeFigureOut">
              <a:rPr lang="ru-RU" smtClean="0"/>
              <a:pPr/>
              <a:t>07.02.2011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D5C216-A482-4BD0-BE79-285EFF1627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2"/>
  </p:transition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rgbClr val="164770"/>
          </a:solidFill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  <a:latin typeface="+mj-lt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 baseline="0">
          <a:solidFill>
            <a:srgbClr val="1C5C90"/>
          </a:solidFill>
          <a:latin typeface="+mn-lt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400" kern="1200">
          <a:solidFill>
            <a:srgbClr val="164770"/>
          </a:solidFill>
          <a:latin typeface="Segoe UI" pitchFamily="34" charset="0"/>
          <a:ea typeface="+mn-ea"/>
          <a:cs typeface="Segoe UI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59852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Calibri" pitchFamily="34" charset="0"/>
              </a:rPr>
              <a:t>Муниципальное образовательное учреждение</a:t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средняя общеобразовательная школа № 48</a:t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Ворошиловского района г. Волгограда</a:t>
            </a:r>
            <a:endParaRPr lang="ru-RU" sz="2000" dirty="0">
              <a:latin typeface="Calibri" pitchFamily="34" charset="0"/>
            </a:endParaRPr>
          </a:p>
        </p:txBody>
      </p:sp>
      <p:pic>
        <p:nvPicPr>
          <p:cNvPr id="8" name="Рисунок 7" descr="школа4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90290">
            <a:off x="5572132" y="4000504"/>
            <a:ext cx="3204189" cy="235743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27916" y="2153956"/>
            <a:ext cx="7772400" cy="15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>
              <a:bevelB w="0" h="0"/>
              <a:contourClr>
                <a:srgbClr val="1C5C90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uLnTx/>
                <a:uFillTx/>
                <a:latin typeface="Calibri" pitchFamily="34" charset="0"/>
                <a:ea typeface="+mj-ea"/>
                <a:cs typeface="Segoe UI" pitchFamily="34" charset="0"/>
              </a:rPr>
              <a:t>ИЗУЧАЕМ ПРАВОПИСАНИЕ ПРИЧАСТИЙ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14436A"/>
              </a:solidFill>
              <a:effectLst>
                <a:outerShdw blurRad="50800" dist="38100" dir="2700000" algn="tl" rotWithShape="0">
                  <a:schemeClr val="bg1">
                    <a:lumMod val="75000"/>
                    <a:alpha val="40000"/>
                  </a:schemeClr>
                </a:outerShdw>
              </a:effectLst>
              <a:uLnTx/>
              <a:uFillTx/>
              <a:latin typeface="Calibri" pitchFamily="34" charset="0"/>
              <a:ea typeface="+mj-ea"/>
              <a:cs typeface="Segoe U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4282" y="5259474"/>
            <a:ext cx="7772400" cy="1598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>
              <a:bevelB w="0" h="0"/>
              <a:contourClr>
                <a:srgbClr val="1C5C90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uLnTx/>
                <a:uFillTx/>
                <a:latin typeface="Calibri" pitchFamily="34" charset="0"/>
                <a:ea typeface="+mj-ea"/>
                <a:cs typeface="Segoe UI" pitchFamily="34" charset="0"/>
              </a:rPr>
              <a:t>ГОРБУНОВА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uLnTx/>
                <a:uFillTx/>
                <a:latin typeface="Calibri" pitchFamily="34" charset="0"/>
                <a:ea typeface="+mj-ea"/>
                <a:cs typeface="Segoe UI" pitchFamily="34" charset="0"/>
              </a:rPr>
              <a:t> Елена Викторовна,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baseline="0" dirty="0" smtClean="0"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itchFamily="34" charset="0"/>
                <a:ea typeface="+mj-ea"/>
                <a:cs typeface="Segoe UI" pitchFamily="34" charset="0"/>
              </a:rPr>
              <a:t>учитель</a:t>
            </a:r>
            <a:r>
              <a:rPr lang="ru-RU" sz="2400" b="1" dirty="0" smtClean="0"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itchFamily="34" charset="0"/>
                <a:ea typeface="+mj-ea"/>
                <a:cs typeface="Segoe UI" pitchFamily="34" charset="0"/>
              </a:rPr>
              <a:t> русского языка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14436A"/>
                </a:solidFill>
                <a:effectLst>
                  <a:outerShdw blurRad="50800" dist="38100" dir="2700000" algn="tl" rotWithShape="0">
                    <a:schemeClr val="bg1">
                      <a:lumMod val="75000"/>
                      <a:alpha val="40000"/>
                    </a:schemeClr>
                  </a:outerShdw>
                </a:effectLst>
                <a:latin typeface="Calibri" pitchFamily="34" charset="0"/>
                <a:ea typeface="+mj-ea"/>
                <a:cs typeface="Segoe UI" pitchFamily="34" charset="0"/>
              </a:rPr>
              <a:t>высшей квалификационной категории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14436A"/>
              </a:solidFill>
              <a:effectLst>
                <a:outerShdw blurRad="50800" dist="38100" dir="2700000" algn="tl" rotWithShape="0">
                  <a:schemeClr val="bg1">
                    <a:lumMod val="75000"/>
                    <a:alpha val="40000"/>
                  </a:schemeClr>
                </a:outerShdw>
              </a:effectLst>
              <a:uLnTx/>
              <a:uFillTx/>
              <a:latin typeface="Calibri" pitchFamily="34" charset="0"/>
              <a:ea typeface="+mj-ea"/>
              <a:cs typeface="Segoe UI" pitchFamily="34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</a:rPr>
              <a:t>Гласные перед Н в причастиях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143116"/>
            <a:ext cx="842968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Глаголы на -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-ять → -анн-, -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янн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Глаголы на -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-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→ -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енн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5750727" y="1964521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6107917" y="1964521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6965173" y="1964521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7322363" y="1964521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357950" y="3286124"/>
            <a:ext cx="428628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786578" y="328612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 descr="школа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0290">
            <a:off x="5870289" y="4367262"/>
            <a:ext cx="2797708" cy="2058368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Calibri" pitchFamily="34" charset="0"/>
              </a:rPr>
              <a:t>Е и Ё после шипящих </a:t>
            </a:r>
            <a:r>
              <a:rPr lang="ru-RU" dirty="0" smtClean="0">
                <a:latin typeface="Calibri" pitchFamily="34" charset="0"/>
              </a:rPr>
              <a:t/>
            </a:r>
            <a:br>
              <a:rPr lang="ru-RU" dirty="0" smtClean="0">
                <a:latin typeface="Calibri" pitchFamily="34" charset="0"/>
              </a:rPr>
            </a:br>
            <a:r>
              <a:rPr lang="ru-RU" dirty="0" smtClean="0">
                <a:latin typeface="Calibri" pitchFamily="34" charset="0"/>
              </a:rPr>
              <a:t>в </a:t>
            </a:r>
            <a:r>
              <a:rPr lang="ru-RU" dirty="0" smtClean="0">
                <a:latin typeface="Calibri" pitchFamily="34" charset="0"/>
              </a:rPr>
              <a:t>суффиксах причастий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714488"/>
            <a:ext cx="84296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600" i="1" dirty="0" smtClean="0"/>
              <a:t>       </a:t>
            </a:r>
            <a:r>
              <a:rPr lang="ru-RU" sz="4000" i="1" dirty="0" smtClean="0">
                <a:latin typeface="Calibri" pitchFamily="34" charset="0"/>
              </a:rPr>
              <a:t>Под густым северным ветром склоняются вершины и глухо шумят </a:t>
            </a:r>
            <a:r>
              <a:rPr lang="ru-RU" sz="4000" b="1" i="1" dirty="0" smtClean="0">
                <a:latin typeface="Calibri" pitchFamily="34" charset="0"/>
              </a:rPr>
              <a:t>иссечённые</a:t>
            </a:r>
            <a:r>
              <a:rPr lang="ru-RU" sz="4000" i="1" dirty="0" smtClean="0">
                <a:latin typeface="Calibri" pitchFamily="34" charset="0"/>
              </a:rPr>
              <a:t> осколками сосны Смоленщины и Подмосковья.</a:t>
            </a:r>
            <a:endParaRPr lang="ru-RU" sz="4000" dirty="0" smtClean="0">
              <a:latin typeface="Calibri" pitchFamily="34" charset="0"/>
            </a:endParaRPr>
          </a:p>
          <a:p>
            <a:r>
              <a:rPr lang="ru-RU" sz="4000" i="1" dirty="0" smtClean="0">
                <a:latin typeface="Calibri" pitchFamily="34" charset="0"/>
              </a:rPr>
              <a:t>       Невысокое солнце глядело на </a:t>
            </a:r>
            <a:r>
              <a:rPr lang="ru-RU" sz="4000" b="1" i="1" dirty="0" smtClean="0">
                <a:latin typeface="Calibri" pitchFamily="34" charset="0"/>
              </a:rPr>
              <a:t>разукрашенную</a:t>
            </a:r>
            <a:r>
              <a:rPr lang="ru-RU" sz="4000" i="1" dirty="0" smtClean="0">
                <a:latin typeface="Calibri" pitchFamily="34" charset="0"/>
              </a:rPr>
              <a:t> в иней </a:t>
            </a:r>
            <a:r>
              <a:rPr lang="ru-RU" sz="4000" i="1" dirty="0" smtClean="0">
                <a:latin typeface="Calibri" pitchFamily="34" charset="0"/>
              </a:rPr>
              <a:t>                         берёзку</a:t>
            </a:r>
            <a:r>
              <a:rPr lang="ru-RU" sz="4000" i="1" dirty="0" smtClean="0">
                <a:latin typeface="Calibri" pitchFamily="34" charset="0"/>
              </a:rPr>
              <a:t>.</a:t>
            </a:r>
            <a:endParaRPr lang="ru-RU" sz="4000" dirty="0" smtClean="0"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Рисунок 16" descr="школа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0290">
            <a:off x="6485553" y="4982557"/>
            <a:ext cx="2299022" cy="1691468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latin typeface="Calibri" pitchFamily="34" charset="0"/>
              </a:rPr>
              <a:t>Е и Ё после шипящих </a:t>
            </a:r>
            <a:r>
              <a:rPr lang="ru-RU" dirty="0" smtClean="0">
                <a:latin typeface="Calibri" pitchFamily="34" charset="0"/>
              </a:rPr>
              <a:t/>
            </a:r>
            <a:br>
              <a:rPr lang="ru-RU" dirty="0" smtClean="0">
                <a:latin typeface="Calibri" pitchFamily="34" charset="0"/>
              </a:rPr>
            </a:br>
            <a:r>
              <a:rPr lang="ru-RU" dirty="0" smtClean="0">
                <a:latin typeface="Calibri" pitchFamily="34" charset="0"/>
              </a:rPr>
              <a:t>в </a:t>
            </a:r>
            <a:r>
              <a:rPr lang="ru-RU" dirty="0" smtClean="0">
                <a:latin typeface="Calibri" pitchFamily="34" charset="0"/>
              </a:rPr>
              <a:t>суффиксах причастий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2000240"/>
            <a:ext cx="84296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3600" i="1" dirty="0" smtClean="0"/>
          </a:p>
          <a:p>
            <a:pPr algn="ctr"/>
            <a:r>
              <a:rPr lang="ru-RU" sz="4000" i="1" dirty="0" smtClean="0">
                <a:latin typeface="Calibri" pitchFamily="34" charset="0"/>
              </a:rPr>
              <a:t>Суффикс </a:t>
            </a:r>
            <a:r>
              <a:rPr lang="ru-RU" sz="4000" i="1" dirty="0" smtClean="0">
                <a:latin typeface="Calibri" pitchFamily="34" charset="0"/>
              </a:rPr>
              <a:t>    </a:t>
            </a:r>
            <a:r>
              <a:rPr lang="ru-RU" sz="4000" b="1" i="1" dirty="0" smtClean="0">
                <a:latin typeface="Calibri" pitchFamily="34" charset="0"/>
              </a:rPr>
              <a:t>-</a:t>
            </a:r>
            <a:r>
              <a:rPr lang="ru-RU" sz="4000" b="1" i="1" dirty="0" err="1" smtClean="0">
                <a:latin typeface="Calibri" pitchFamily="34" charset="0"/>
              </a:rPr>
              <a:t>ённ</a:t>
            </a:r>
            <a:r>
              <a:rPr lang="ru-RU" sz="4000" b="1" i="1" dirty="0" smtClean="0">
                <a:latin typeface="Calibri" pitchFamily="34" charset="0"/>
              </a:rPr>
              <a:t>- </a:t>
            </a:r>
            <a:r>
              <a:rPr lang="ru-RU" sz="4000" b="1" i="1" dirty="0" smtClean="0">
                <a:latin typeface="Calibri" pitchFamily="34" charset="0"/>
              </a:rPr>
              <a:t> </a:t>
            </a:r>
            <a:r>
              <a:rPr lang="ru-RU" sz="4000" i="1" dirty="0" smtClean="0">
                <a:latin typeface="Calibri" pitchFamily="34" charset="0"/>
              </a:rPr>
              <a:t>ударный</a:t>
            </a:r>
            <a:endParaRPr lang="ru-RU" sz="4000" i="1" dirty="0" smtClean="0">
              <a:latin typeface="Calibri" pitchFamily="34" charset="0"/>
            </a:endParaRPr>
          </a:p>
          <a:p>
            <a:pPr algn="ctr"/>
            <a:endParaRPr lang="ru-RU" sz="4000" i="1" dirty="0" smtClean="0">
              <a:latin typeface="Calibri" pitchFamily="34" charset="0"/>
            </a:endParaRPr>
          </a:p>
          <a:p>
            <a:pPr algn="ctr"/>
            <a:r>
              <a:rPr lang="ru-RU" sz="4000" i="1" dirty="0" smtClean="0">
                <a:latin typeface="Calibri" pitchFamily="34" charset="0"/>
              </a:rPr>
              <a:t>Суффикс </a:t>
            </a:r>
            <a:r>
              <a:rPr lang="ru-RU" sz="4000" i="1" dirty="0" smtClean="0">
                <a:latin typeface="Calibri" pitchFamily="34" charset="0"/>
              </a:rPr>
              <a:t>    </a:t>
            </a:r>
            <a:r>
              <a:rPr lang="ru-RU" sz="4000" b="1" i="1" dirty="0" smtClean="0">
                <a:latin typeface="Calibri" pitchFamily="34" charset="0"/>
              </a:rPr>
              <a:t>-</a:t>
            </a:r>
            <a:r>
              <a:rPr lang="ru-RU" sz="4000" b="1" i="1" dirty="0" err="1" smtClean="0">
                <a:latin typeface="Calibri" pitchFamily="34" charset="0"/>
              </a:rPr>
              <a:t>енн</a:t>
            </a:r>
            <a:r>
              <a:rPr lang="ru-RU" sz="4000" b="1" i="1" dirty="0" smtClean="0">
                <a:latin typeface="Calibri" pitchFamily="34" charset="0"/>
              </a:rPr>
              <a:t>- </a:t>
            </a:r>
            <a:r>
              <a:rPr lang="ru-RU" sz="4000" b="1" i="1" dirty="0" smtClean="0">
                <a:latin typeface="Calibri" pitchFamily="34" charset="0"/>
              </a:rPr>
              <a:t> </a:t>
            </a:r>
            <a:r>
              <a:rPr lang="ru-RU" sz="4000" i="1" dirty="0" smtClean="0">
                <a:latin typeface="Calibri" pitchFamily="34" charset="0"/>
              </a:rPr>
              <a:t>безударный</a:t>
            </a:r>
            <a:endParaRPr lang="ru-RU" sz="4000" dirty="0" smtClean="0"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" name="Рисунок 16" descr="школа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0290">
            <a:off x="6717375" y="4982557"/>
            <a:ext cx="2299022" cy="1691468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4286248" y="2428868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14876" y="2428868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857620" y="3643314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357686" y="3643314"/>
            <a:ext cx="428628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</a:rPr>
              <a:t>Буквы О, Ё, Е после шипящих и Ц в словах разных частей речи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2844" y="2071678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Определить часть речи.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Поставить в слове ударение.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Выделить морфему с орфограммой.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корне: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Под ударением пишем Ё (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шёпот, шёлк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Слова-исключения: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шов, шорох, крыжовник, капюшон,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обжора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libri" pitchFamily="34" charset="0"/>
              </a:rPr>
              <a:t>Буквы О, Ё, Е после шипящих и Ц в словах разных частей речи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1643050"/>
            <a:ext cx="8715436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суффиксе: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 сущ. и прил. под ударением пишем О, без ударения – Е (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ежовый, грушевый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В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прич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под ударением пишем Ё, без ударения – 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окончании: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глаг. под ударением пишем Ё (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печёт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3600" dirty="0" smtClean="0">
                <a:latin typeface="Calibri" pitchFamily="34" charset="0"/>
              </a:rPr>
              <a:t>В сущ. и прил. под ударением пишем О, без ударения – Е (</a:t>
            </a:r>
            <a:r>
              <a:rPr lang="ru-RU" sz="3600" b="1" dirty="0" smtClean="0">
                <a:latin typeface="Calibri" pitchFamily="34" charset="0"/>
              </a:rPr>
              <a:t>врачом, полотенцем</a:t>
            </a:r>
            <a:r>
              <a:rPr lang="ru-RU" sz="3600" dirty="0" smtClean="0">
                <a:latin typeface="Calibri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357430"/>
            <a:ext cx="807249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Calibri" pitchFamily="34" charset="0"/>
              </a:rPr>
              <a:t>1) § 25; </a:t>
            </a:r>
          </a:p>
          <a:p>
            <a:r>
              <a:rPr lang="ru-RU" sz="3600" dirty="0" smtClean="0">
                <a:latin typeface="Calibri" pitchFamily="34" charset="0"/>
              </a:rPr>
              <a:t>2) с. 71, упр. 143;</a:t>
            </a:r>
          </a:p>
          <a:p>
            <a:r>
              <a:rPr lang="ru-RU" sz="3600" dirty="0" smtClean="0">
                <a:latin typeface="Calibri" pitchFamily="34" charset="0"/>
              </a:rPr>
              <a:t>3) дополнительное задание:                                     составить таблицу «Буквы О, Ё, Е после шипящих и Ц в словах разных частей речи», заполнив ее примерами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1187185">
            <a:off x="1357290" y="540703"/>
            <a:ext cx="69294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Calibri" pitchFamily="34" charset="0"/>
              </a:rPr>
              <a:t>Домашнее задание: </a:t>
            </a:r>
            <a:endParaRPr lang="ru-RU" sz="4400" b="1" dirty="0">
              <a:latin typeface="Calibri" pitchFamily="34" charset="0"/>
            </a:endParaRPr>
          </a:p>
        </p:txBody>
      </p:sp>
      <p:pic>
        <p:nvPicPr>
          <p:cNvPr id="4" name="Рисунок 3" descr="школа4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90290">
            <a:off x="6356979" y="1282845"/>
            <a:ext cx="2640467" cy="1942681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литка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race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Плитка</Template>
  <TotalTime>0</TotalTime>
  <Words>276</Words>
  <Application>Microsoft Office PowerPoint</Application>
  <PresentationFormat>Экран (4:3)</PresentationFormat>
  <Paragraphs>36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Плитка</vt:lpstr>
      <vt:lpstr>Муниципальное образовательное учреждение средняя общеобразовательная школа № 48 Ворошиловского района г. Волгограда</vt:lpstr>
      <vt:lpstr>Гласные перед Н в причастиях</vt:lpstr>
      <vt:lpstr>Е и Ё после шипящих  в суффиксах причастий</vt:lpstr>
      <vt:lpstr>Е и Ё после шипящих  в суффиксах причастий</vt:lpstr>
      <vt:lpstr>Буквы О, Ё, Е после шипящих и Ц в словах разных частей речи</vt:lpstr>
      <vt:lpstr>Буквы О, Ё, Е после шипящих и Ц в словах разных частей речи</vt:lpstr>
      <vt:lpstr>Слайд 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2009-10-03T13:34:37Z</dcterms:created>
  <dcterms:modified xsi:type="dcterms:W3CDTF">2011-02-07T12:51:09Z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TC103626541049</vt:lpwstr>
  </property>
</Properties>
</file>