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2" r:id="rId5"/>
    <p:sldId id="265" r:id="rId6"/>
    <p:sldId id="266" r:id="rId7"/>
    <p:sldId id="269" r:id="rId8"/>
    <p:sldId id="267" r:id="rId9"/>
    <p:sldId id="270" r:id="rId10"/>
    <p:sldId id="268" r:id="rId11"/>
    <p:sldId id="263" r:id="rId12"/>
    <p:sldId id="261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3E49BE-1F52-430E-8E28-EAA01051830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0C4F3B-B6D0-4D26-BFB4-A3A6C04B22B3}">
      <dgm:prSet phldrT="[Текст]"/>
      <dgm:spPr/>
      <dgm:t>
        <a:bodyPr/>
        <a:lstStyle/>
        <a:p>
          <a:r>
            <a:rPr lang="ru-RU" dirty="0"/>
            <a:t>Адаптация и социализация учащихся из Армении на уроках истории и обществознания </a:t>
          </a:r>
        </a:p>
      </dgm:t>
    </dgm:pt>
    <dgm:pt modelId="{2FA18C7C-F5B4-4F61-89C2-0F807D761B29}" type="parTrans" cxnId="{F0437B23-73A9-4F82-B838-DCA8A9D03BC7}">
      <dgm:prSet/>
      <dgm:spPr/>
      <dgm:t>
        <a:bodyPr/>
        <a:lstStyle/>
        <a:p>
          <a:endParaRPr lang="ru-RU"/>
        </a:p>
      </dgm:t>
    </dgm:pt>
    <dgm:pt modelId="{D348A1CC-E780-4647-A487-DFD0752AC73A}" type="sibTrans" cxnId="{F0437B23-73A9-4F82-B838-DCA8A9D03BC7}">
      <dgm:prSet/>
      <dgm:spPr/>
      <dgm:t>
        <a:bodyPr/>
        <a:lstStyle/>
        <a:p>
          <a:endParaRPr lang="ru-RU"/>
        </a:p>
      </dgm:t>
    </dgm:pt>
    <dgm:pt modelId="{AE3F9D90-82D3-4773-A164-ABF13CFAFF53}">
      <dgm:prSet phldrT="[Текст]"/>
      <dgm:spPr/>
      <dgm:t>
        <a:bodyPr/>
        <a:lstStyle/>
        <a:p>
          <a:r>
            <a:rPr lang="ru-RU" dirty="0"/>
            <a:t>индивидуальный подход к </a:t>
          </a:r>
          <a:r>
            <a:rPr lang="ru-RU" dirty="0" smtClean="0"/>
            <a:t>каждому </a:t>
          </a:r>
          <a:r>
            <a:rPr lang="ru-RU" dirty="0"/>
            <a:t>учащемуся</a:t>
          </a:r>
        </a:p>
      </dgm:t>
    </dgm:pt>
    <dgm:pt modelId="{BF649868-77A3-417E-B028-18266C8E7267}" type="parTrans" cxnId="{DE023B4A-7DAD-4A6A-979E-E2AE3C44A2A8}">
      <dgm:prSet/>
      <dgm:spPr/>
      <dgm:t>
        <a:bodyPr/>
        <a:lstStyle/>
        <a:p>
          <a:endParaRPr lang="ru-RU"/>
        </a:p>
      </dgm:t>
    </dgm:pt>
    <dgm:pt modelId="{0CF1B87C-FBF4-4D15-9997-4FE68A49AA36}" type="sibTrans" cxnId="{DE023B4A-7DAD-4A6A-979E-E2AE3C44A2A8}">
      <dgm:prSet/>
      <dgm:spPr/>
      <dgm:t>
        <a:bodyPr/>
        <a:lstStyle/>
        <a:p>
          <a:endParaRPr lang="ru-RU"/>
        </a:p>
      </dgm:t>
    </dgm:pt>
    <dgm:pt modelId="{C1B90E1B-9D7B-4185-AEAF-BA5D97C43E7E}">
      <dgm:prSet phldrT="[Текст]" custT="1"/>
      <dgm:spPr/>
      <dgm:t>
        <a:bodyPr/>
        <a:lstStyle/>
        <a:p>
          <a:pPr algn="ctr"/>
          <a:r>
            <a:rPr lang="ru-RU" sz="1200" dirty="0"/>
            <a:t>внеклассная работа</a:t>
          </a:r>
        </a:p>
      </dgm:t>
    </dgm:pt>
    <dgm:pt modelId="{4613526F-7AA4-48D8-9F48-D39BFC29360A}" type="parTrans" cxnId="{0BC59FF1-CBF5-4C5D-ADB3-B53B4210A3AC}">
      <dgm:prSet/>
      <dgm:spPr/>
      <dgm:t>
        <a:bodyPr/>
        <a:lstStyle/>
        <a:p>
          <a:endParaRPr lang="ru-RU"/>
        </a:p>
      </dgm:t>
    </dgm:pt>
    <dgm:pt modelId="{2A54EAB3-404A-4FA6-A6C9-AB1CBCDA0268}" type="sibTrans" cxnId="{0BC59FF1-CBF5-4C5D-ADB3-B53B4210A3AC}">
      <dgm:prSet/>
      <dgm:spPr/>
      <dgm:t>
        <a:bodyPr/>
        <a:lstStyle/>
        <a:p>
          <a:endParaRPr lang="ru-RU"/>
        </a:p>
      </dgm:t>
    </dgm:pt>
    <dgm:pt modelId="{EFB75E4F-4CD1-457E-851C-E8181B55C393}">
      <dgm:prSet phldrT="[Текст]"/>
      <dgm:spPr/>
      <dgm:t>
        <a:bodyPr/>
        <a:lstStyle/>
        <a:p>
          <a:pPr algn="ctr"/>
          <a:r>
            <a:rPr lang="ru-RU" dirty="0"/>
            <a:t>применение игровой формы обучения на уроках истории и обществознания</a:t>
          </a:r>
        </a:p>
      </dgm:t>
    </dgm:pt>
    <dgm:pt modelId="{2E4CF525-1194-4E65-A945-5CBEBBA01673}" type="parTrans" cxnId="{F293234A-DEA1-472C-AC1A-14B21D1B2B4B}">
      <dgm:prSet/>
      <dgm:spPr/>
      <dgm:t>
        <a:bodyPr/>
        <a:lstStyle/>
        <a:p>
          <a:endParaRPr lang="ru-RU"/>
        </a:p>
      </dgm:t>
    </dgm:pt>
    <dgm:pt modelId="{B317B8B2-CF5B-45D5-A21B-6A73298A47BA}" type="sibTrans" cxnId="{F293234A-DEA1-472C-AC1A-14B21D1B2B4B}">
      <dgm:prSet/>
      <dgm:spPr/>
      <dgm:t>
        <a:bodyPr/>
        <a:lstStyle/>
        <a:p>
          <a:endParaRPr lang="ru-RU"/>
        </a:p>
      </dgm:t>
    </dgm:pt>
    <dgm:pt modelId="{52084C75-3924-4F2E-9A17-D26F82D6597C}">
      <dgm:prSet phldrT="[Текст]" custT="1"/>
      <dgm:spPr/>
      <dgm:t>
        <a:bodyPr/>
        <a:lstStyle/>
        <a:p>
          <a:pPr algn="ctr"/>
          <a:r>
            <a:rPr lang="ru-RU" sz="800" dirty="0"/>
            <a:t>приобщение к новой социальной среде посредством активного включения учащихся в творческий процесс</a:t>
          </a:r>
        </a:p>
      </dgm:t>
    </dgm:pt>
    <dgm:pt modelId="{F75191A8-95C4-48BB-8B77-5D53603DFE94}" type="parTrans" cxnId="{FB4053DD-BCD2-4D79-B10A-61197F7DE5F1}">
      <dgm:prSet/>
      <dgm:spPr/>
      <dgm:t>
        <a:bodyPr/>
        <a:lstStyle/>
        <a:p>
          <a:endParaRPr lang="ru-RU"/>
        </a:p>
      </dgm:t>
    </dgm:pt>
    <dgm:pt modelId="{077657ED-AF29-413E-8CA9-4E2754AE6257}" type="sibTrans" cxnId="{FB4053DD-BCD2-4D79-B10A-61197F7DE5F1}">
      <dgm:prSet/>
      <dgm:spPr/>
      <dgm:t>
        <a:bodyPr/>
        <a:lstStyle/>
        <a:p>
          <a:endParaRPr lang="ru-RU"/>
        </a:p>
      </dgm:t>
    </dgm:pt>
    <dgm:pt modelId="{E2534792-F68D-4F75-BFB9-FB33EB84181A}" type="pres">
      <dgm:prSet presAssocID="{E23E49BE-1F52-430E-8E28-EAA01051830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24FED8-730E-43B0-B24E-EEFFC7DA0F3F}" type="pres">
      <dgm:prSet presAssocID="{E70C4F3B-B6D0-4D26-BFB4-A3A6C04B22B3}" presName="centerShape" presStyleLbl="node0" presStyleIdx="0" presStyleCnt="1" custScaleX="167361" custScaleY="149309"/>
      <dgm:spPr/>
      <dgm:t>
        <a:bodyPr/>
        <a:lstStyle/>
        <a:p>
          <a:endParaRPr lang="ru-RU"/>
        </a:p>
      </dgm:t>
    </dgm:pt>
    <dgm:pt modelId="{DA0338C5-1371-4DE5-88D4-BCF08DF465C7}" type="pres">
      <dgm:prSet presAssocID="{BF649868-77A3-417E-B028-18266C8E7267}" presName="parTrans" presStyleLbl="sibTrans2D1" presStyleIdx="0" presStyleCnt="4"/>
      <dgm:spPr/>
      <dgm:t>
        <a:bodyPr/>
        <a:lstStyle/>
        <a:p>
          <a:endParaRPr lang="ru-RU"/>
        </a:p>
      </dgm:t>
    </dgm:pt>
    <dgm:pt modelId="{E4A0351D-CC53-4BE1-BC93-580EF5D599C4}" type="pres">
      <dgm:prSet presAssocID="{BF649868-77A3-417E-B028-18266C8E7267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059A354-AB66-4CCE-8D07-1D4944C67345}" type="pres">
      <dgm:prSet presAssocID="{AE3F9D90-82D3-4773-A164-ABF13CFAFF53}" presName="node" presStyleLbl="node1" presStyleIdx="0" presStyleCnt="4" custScaleX="113882" custScaleY="92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07058-056A-4FAA-A34B-D178F53A2B6F}" type="pres">
      <dgm:prSet presAssocID="{4613526F-7AA4-48D8-9F48-D39BFC29360A}" presName="parTrans" presStyleLbl="sibTrans2D1" presStyleIdx="1" presStyleCnt="4"/>
      <dgm:spPr/>
      <dgm:t>
        <a:bodyPr/>
        <a:lstStyle/>
        <a:p>
          <a:endParaRPr lang="ru-RU"/>
        </a:p>
      </dgm:t>
    </dgm:pt>
    <dgm:pt modelId="{DF634436-1788-4FD6-B365-26795067320C}" type="pres">
      <dgm:prSet presAssocID="{4613526F-7AA4-48D8-9F48-D39BFC29360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682CF777-B26F-4E92-A912-F1EF884EA2A3}" type="pres">
      <dgm:prSet presAssocID="{C1B90E1B-9D7B-4185-AEAF-BA5D97C43E7E}" presName="node" presStyleLbl="node1" presStyleIdx="1" presStyleCnt="4" custScaleX="105640" custRadScaleRad="113269" custRadScaleInc="1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26578-4ABB-42F7-8F14-7FEDAF77D7A7}" type="pres">
      <dgm:prSet presAssocID="{2E4CF525-1194-4E65-A945-5CBEBBA01673}" presName="parTrans" presStyleLbl="sibTrans2D1" presStyleIdx="2" presStyleCnt="4"/>
      <dgm:spPr/>
      <dgm:t>
        <a:bodyPr/>
        <a:lstStyle/>
        <a:p>
          <a:endParaRPr lang="ru-RU"/>
        </a:p>
      </dgm:t>
    </dgm:pt>
    <dgm:pt modelId="{DA153B17-97E4-41A0-9C91-D420CA8E3A22}" type="pres">
      <dgm:prSet presAssocID="{2E4CF525-1194-4E65-A945-5CBEBBA01673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7821E213-A540-4E89-ACF5-4C668A66CA28}" type="pres">
      <dgm:prSet presAssocID="{EFB75E4F-4CD1-457E-851C-E8181B55C393}" presName="node" presStyleLbl="node1" presStyleIdx="2" presStyleCnt="4" custScaleX="112788" custScaleY="92803" custRadScaleRad="100265" custRadScaleInc="-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560B0C-94ED-417F-84C3-C32C9D31CACE}" type="pres">
      <dgm:prSet presAssocID="{F75191A8-95C4-48BB-8B77-5D53603DFE94}" presName="parTrans" presStyleLbl="sibTrans2D1" presStyleIdx="3" presStyleCnt="4"/>
      <dgm:spPr/>
      <dgm:t>
        <a:bodyPr/>
        <a:lstStyle/>
        <a:p>
          <a:endParaRPr lang="ru-RU"/>
        </a:p>
      </dgm:t>
    </dgm:pt>
    <dgm:pt modelId="{E28704B5-314A-4037-B47C-8C408F482AA2}" type="pres">
      <dgm:prSet presAssocID="{F75191A8-95C4-48BB-8B77-5D53603DFE94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1C7B758B-B4BB-4659-A40D-887EBC85BD8A}" type="pres">
      <dgm:prSet presAssocID="{52084C75-3924-4F2E-9A17-D26F82D6597C}" presName="node" presStyleLbl="node1" presStyleIdx="3" presStyleCnt="4" custScaleX="111351" custRadScaleRad="120414" custRadScaleInc="-5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D6B203-0AF2-4C5D-9016-9165EAACF407}" type="presOf" srcId="{BF649868-77A3-417E-B028-18266C8E7267}" destId="{E4A0351D-CC53-4BE1-BC93-580EF5D599C4}" srcOrd="1" destOrd="0" presId="urn:microsoft.com/office/officeart/2005/8/layout/radial5"/>
    <dgm:cxn modelId="{1346388B-27D5-4728-B790-F2189608A081}" type="presOf" srcId="{F75191A8-95C4-48BB-8B77-5D53603DFE94}" destId="{21560B0C-94ED-417F-84C3-C32C9D31CACE}" srcOrd="0" destOrd="0" presId="urn:microsoft.com/office/officeart/2005/8/layout/radial5"/>
    <dgm:cxn modelId="{59C6895A-A495-42D7-AEDA-1CFF755F96E5}" type="presOf" srcId="{2E4CF525-1194-4E65-A945-5CBEBBA01673}" destId="{4D626578-4ABB-42F7-8F14-7FEDAF77D7A7}" srcOrd="0" destOrd="0" presId="urn:microsoft.com/office/officeart/2005/8/layout/radial5"/>
    <dgm:cxn modelId="{F293234A-DEA1-472C-AC1A-14B21D1B2B4B}" srcId="{E70C4F3B-B6D0-4D26-BFB4-A3A6C04B22B3}" destId="{EFB75E4F-4CD1-457E-851C-E8181B55C393}" srcOrd="2" destOrd="0" parTransId="{2E4CF525-1194-4E65-A945-5CBEBBA01673}" sibTransId="{B317B8B2-CF5B-45D5-A21B-6A73298A47BA}"/>
    <dgm:cxn modelId="{9BA89801-43F5-43D0-B6B7-DEB8572163AE}" type="presOf" srcId="{E23E49BE-1F52-430E-8E28-EAA01051830F}" destId="{E2534792-F68D-4F75-BFB9-FB33EB84181A}" srcOrd="0" destOrd="0" presId="urn:microsoft.com/office/officeart/2005/8/layout/radial5"/>
    <dgm:cxn modelId="{25B1B17F-949E-497F-8CF4-B2CF4311859A}" type="presOf" srcId="{BF649868-77A3-417E-B028-18266C8E7267}" destId="{DA0338C5-1371-4DE5-88D4-BCF08DF465C7}" srcOrd="0" destOrd="0" presId="urn:microsoft.com/office/officeart/2005/8/layout/radial5"/>
    <dgm:cxn modelId="{0BC59FF1-CBF5-4C5D-ADB3-B53B4210A3AC}" srcId="{E70C4F3B-B6D0-4D26-BFB4-A3A6C04B22B3}" destId="{C1B90E1B-9D7B-4185-AEAF-BA5D97C43E7E}" srcOrd="1" destOrd="0" parTransId="{4613526F-7AA4-48D8-9F48-D39BFC29360A}" sibTransId="{2A54EAB3-404A-4FA6-A6C9-AB1CBCDA0268}"/>
    <dgm:cxn modelId="{A616C2ED-4D9D-4343-818F-F61A0E24619C}" type="presOf" srcId="{E70C4F3B-B6D0-4D26-BFB4-A3A6C04B22B3}" destId="{1E24FED8-730E-43B0-B24E-EEFFC7DA0F3F}" srcOrd="0" destOrd="0" presId="urn:microsoft.com/office/officeart/2005/8/layout/radial5"/>
    <dgm:cxn modelId="{AAE0C2BA-92EC-4177-95B1-141E766C0A29}" type="presOf" srcId="{4613526F-7AA4-48D8-9F48-D39BFC29360A}" destId="{DF634436-1788-4FD6-B365-26795067320C}" srcOrd="1" destOrd="0" presId="urn:microsoft.com/office/officeart/2005/8/layout/radial5"/>
    <dgm:cxn modelId="{5CB0B064-2BE5-416F-9C12-AD25102FA452}" type="presOf" srcId="{F75191A8-95C4-48BB-8B77-5D53603DFE94}" destId="{E28704B5-314A-4037-B47C-8C408F482AA2}" srcOrd="1" destOrd="0" presId="urn:microsoft.com/office/officeart/2005/8/layout/radial5"/>
    <dgm:cxn modelId="{77E24794-4070-459C-9CFD-BB362686F0C0}" type="presOf" srcId="{4613526F-7AA4-48D8-9F48-D39BFC29360A}" destId="{2C007058-056A-4FAA-A34B-D178F53A2B6F}" srcOrd="0" destOrd="0" presId="urn:microsoft.com/office/officeart/2005/8/layout/radial5"/>
    <dgm:cxn modelId="{7DF400EA-82A3-4589-A0B6-7602A91ECAB8}" type="presOf" srcId="{52084C75-3924-4F2E-9A17-D26F82D6597C}" destId="{1C7B758B-B4BB-4659-A40D-887EBC85BD8A}" srcOrd="0" destOrd="0" presId="urn:microsoft.com/office/officeart/2005/8/layout/radial5"/>
    <dgm:cxn modelId="{FB4053DD-BCD2-4D79-B10A-61197F7DE5F1}" srcId="{E70C4F3B-B6D0-4D26-BFB4-A3A6C04B22B3}" destId="{52084C75-3924-4F2E-9A17-D26F82D6597C}" srcOrd="3" destOrd="0" parTransId="{F75191A8-95C4-48BB-8B77-5D53603DFE94}" sibTransId="{077657ED-AF29-413E-8CA9-4E2754AE6257}"/>
    <dgm:cxn modelId="{DE023B4A-7DAD-4A6A-979E-E2AE3C44A2A8}" srcId="{E70C4F3B-B6D0-4D26-BFB4-A3A6C04B22B3}" destId="{AE3F9D90-82D3-4773-A164-ABF13CFAFF53}" srcOrd="0" destOrd="0" parTransId="{BF649868-77A3-417E-B028-18266C8E7267}" sibTransId="{0CF1B87C-FBF4-4D15-9997-4FE68A49AA36}"/>
    <dgm:cxn modelId="{FB49BF07-C1A3-48FB-83C5-65BD3F874B81}" type="presOf" srcId="{C1B90E1B-9D7B-4185-AEAF-BA5D97C43E7E}" destId="{682CF777-B26F-4E92-A912-F1EF884EA2A3}" srcOrd="0" destOrd="0" presId="urn:microsoft.com/office/officeart/2005/8/layout/radial5"/>
    <dgm:cxn modelId="{F4AB4264-0D36-4DAF-A603-20E3F0EB9625}" type="presOf" srcId="{AE3F9D90-82D3-4773-A164-ABF13CFAFF53}" destId="{9059A354-AB66-4CCE-8D07-1D4944C67345}" srcOrd="0" destOrd="0" presId="urn:microsoft.com/office/officeart/2005/8/layout/radial5"/>
    <dgm:cxn modelId="{F0437B23-73A9-4F82-B838-DCA8A9D03BC7}" srcId="{E23E49BE-1F52-430E-8E28-EAA01051830F}" destId="{E70C4F3B-B6D0-4D26-BFB4-A3A6C04B22B3}" srcOrd="0" destOrd="0" parTransId="{2FA18C7C-F5B4-4F61-89C2-0F807D761B29}" sibTransId="{D348A1CC-E780-4647-A487-DFD0752AC73A}"/>
    <dgm:cxn modelId="{0FD51DE1-2DC5-448A-B417-16A5F1DD4C51}" type="presOf" srcId="{EFB75E4F-4CD1-457E-851C-E8181B55C393}" destId="{7821E213-A540-4E89-ACF5-4C668A66CA28}" srcOrd="0" destOrd="0" presId="urn:microsoft.com/office/officeart/2005/8/layout/radial5"/>
    <dgm:cxn modelId="{FF07A105-77DD-4C94-8616-470AD8807A5D}" type="presOf" srcId="{2E4CF525-1194-4E65-A945-5CBEBBA01673}" destId="{DA153B17-97E4-41A0-9C91-D420CA8E3A22}" srcOrd="1" destOrd="0" presId="urn:microsoft.com/office/officeart/2005/8/layout/radial5"/>
    <dgm:cxn modelId="{31698CE6-8E93-4066-96B4-CECAC435579A}" type="presParOf" srcId="{E2534792-F68D-4F75-BFB9-FB33EB84181A}" destId="{1E24FED8-730E-43B0-B24E-EEFFC7DA0F3F}" srcOrd="0" destOrd="0" presId="urn:microsoft.com/office/officeart/2005/8/layout/radial5"/>
    <dgm:cxn modelId="{B3588E5F-86B3-4076-99B0-C1008AD21459}" type="presParOf" srcId="{E2534792-F68D-4F75-BFB9-FB33EB84181A}" destId="{DA0338C5-1371-4DE5-88D4-BCF08DF465C7}" srcOrd="1" destOrd="0" presId="urn:microsoft.com/office/officeart/2005/8/layout/radial5"/>
    <dgm:cxn modelId="{FED68B36-7986-4508-8724-F282A0DF40C8}" type="presParOf" srcId="{DA0338C5-1371-4DE5-88D4-BCF08DF465C7}" destId="{E4A0351D-CC53-4BE1-BC93-580EF5D599C4}" srcOrd="0" destOrd="0" presId="urn:microsoft.com/office/officeart/2005/8/layout/radial5"/>
    <dgm:cxn modelId="{DBDC7C3E-54D8-4C4C-888F-0F7B5B5C7266}" type="presParOf" srcId="{E2534792-F68D-4F75-BFB9-FB33EB84181A}" destId="{9059A354-AB66-4CCE-8D07-1D4944C67345}" srcOrd="2" destOrd="0" presId="urn:microsoft.com/office/officeart/2005/8/layout/radial5"/>
    <dgm:cxn modelId="{065DEDC7-73D7-434C-8401-15090C11DA0F}" type="presParOf" srcId="{E2534792-F68D-4F75-BFB9-FB33EB84181A}" destId="{2C007058-056A-4FAA-A34B-D178F53A2B6F}" srcOrd="3" destOrd="0" presId="urn:microsoft.com/office/officeart/2005/8/layout/radial5"/>
    <dgm:cxn modelId="{68C73E1F-3979-4140-8518-5460F3D0AF06}" type="presParOf" srcId="{2C007058-056A-4FAA-A34B-D178F53A2B6F}" destId="{DF634436-1788-4FD6-B365-26795067320C}" srcOrd="0" destOrd="0" presId="urn:microsoft.com/office/officeart/2005/8/layout/radial5"/>
    <dgm:cxn modelId="{6C4E0894-7525-4B6A-9779-13120CC7759E}" type="presParOf" srcId="{E2534792-F68D-4F75-BFB9-FB33EB84181A}" destId="{682CF777-B26F-4E92-A912-F1EF884EA2A3}" srcOrd="4" destOrd="0" presId="urn:microsoft.com/office/officeart/2005/8/layout/radial5"/>
    <dgm:cxn modelId="{2BCC72EE-1D3D-4794-9FB9-9018C3063726}" type="presParOf" srcId="{E2534792-F68D-4F75-BFB9-FB33EB84181A}" destId="{4D626578-4ABB-42F7-8F14-7FEDAF77D7A7}" srcOrd="5" destOrd="0" presId="urn:microsoft.com/office/officeart/2005/8/layout/radial5"/>
    <dgm:cxn modelId="{1ABC86E1-C19C-48AA-8BC8-67B3CE30E90B}" type="presParOf" srcId="{4D626578-4ABB-42F7-8F14-7FEDAF77D7A7}" destId="{DA153B17-97E4-41A0-9C91-D420CA8E3A22}" srcOrd="0" destOrd="0" presId="urn:microsoft.com/office/officeart/2005/8/layout/radial5"/>
    <dgm:cxn modelId="{05B0266B-3E9D-45B1-8307-3A7338B25CD1}" type="presParOf" srcId="{E2534792-F68D-4F75-BFB9-FB33EB84181A}" destId="{7821E213-A540-4E89-ACF5-4C668A66CA28}" srcOrd="6" destOrd="0" presId="urn:microsoft.com/office/officeart/2005/8/layout/radial5"/>
    <dgm:cxn modelId="{022417FF-798C-42B3-9F7F-D0AB1107E7A8}" type="presParOf" srcId="{E2534792-F68D-4F75-BFB9-FB33EB84181A}" destId="{21560B0C-94ED-417F-84C3-C32C9D31CACE}" srcOrd="7" destOrd="0" presId="urn:microsoft.com/office/officeart/2005/8/layout/radial5"/>
    <dgm:cxn modelId="{D65DEBAF-C51A-4DF2-AA53-17348C0C5ED9}" type="presParOf" srcId="{21560B0C-94ED-417F-84C3-C32C9D31CACE}" destId="{E28704B5-314A-4037-B47C-8C408F482AA2}" srcOrd="0" destOrd="0" presId="urn:microsoft.com/office/officeart/2005/8/layout/radial5"/>
    <dgm:cxn modelId="{06E16580-B75C-4012-A0B4-D4E161BDA9FC}" type="presParOf" srcId="{E2534792-F68D-4F75-BFB9-FB33EB84181A}" destId="{1C7B758B-B4BB-4659-A40D-887EBC85BD8A}" srcOrd="8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4FED8-730E-43B0-B24E-EEFFC7DA0F3F}">
      <dsp:nvSpPr>
        <dsp:cNvPr id="0" name=""/>
        <dsp:cNvSpPr/>
      </dsp:nvSpPr>
      <dsp:spPr>
        <a:xfrm>
          <a:off x="2181737" y="1562413"/>
          <a:ext cx="1857873" cy="16574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Адаптация и социализация учащихся из Армении на уроках истории и обществознания </a:t>
          </a:r>
        </a:p>
      </dsp:txBody>
      <dsp:txXfrm>
        <a:off x="2453816" y="1805145"/>
        <a:ext cx="1313715" cy="1172014"/>
      </dsp:txXfrm>
    </dsp:sp>
    <dsp:sp modelId="{DA0338C5-1371-4DE5-88D4-BCF08DF465C7}">
      <dsp:nvSpPr>
        <dsp:cNvPr id="0" name=""/>
        <dsp:cNvSpPr/>
      </dsp:nvSpPr>
      <dsp:spPr>
        <a:xfrm rot="16200000">
          <a:off x="3052185" y="1294758"/>
          <a:ext cx="116976" cy="321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069732" y="1376549"/>
        <a:ext cx="81883" cy="192732"/>
      </dsp:txXfrm>
    </dsp:sp>
    <dsp:sp modelId="{9059A354-AB66-4CCE-8D07-1D4944C67345}">
      <dsp:nvSpPr>
        <dsp:cNvPr id="0" name=""/>
        <dsp:cNvSpPr/>
      </dsp:nvSpPr>
      <dsp:spPr>
        <a:xfrm>
          <a:off x="2320547" y="52433"/>
          <a:ext cx="1580254" cy="12892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индивидуальный подход к </a:t>
          </a:r>
          <a:r>
            <a:rPr lang="ru-RU" sz="1000" kern="1200" dirty="0" smtClean="0"/>
            <a:t>каждому </a:t>
          </a:r>
          <a:r>
            <a:rPr lang="ru-RU" sz="1000" kern="1200" dirty="0"/>
            <a:t>учащемуся</a:t>
          </a:r>
        </a:p>
      </dsp:txBody>
      <dsp:txXfrm>
        <a:off x="2551970" y="241242"/>
        <a:ext cx="1117408" cy="911651"/>
      </dsp:txXfrm>
    </dsp:sp>
    <dsp:sp modelId="{2C007058-056A-4FAA-A34B-D178F53A2B6F}">
      <dsp:nvSpPr>
        <dsp:cNvPr id="0" name=""/>
        <dsp:cNvSpPr/>
      </dsp:nvSpPr>
      <dsp:spPr>
        <a:xfrm rot="28728">
          <a:off x="4096107" y="2239347"/>
          <a:ext cx="136212" cy="321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096108" y="2303420"/>
        <a:ext cx="95348" cy="192732"/>
      </dsp:txXfrm>
    </dsp:sp>
    <dsp:sp modelId="{682CF777-B26F-4E92-A912-F1EF884EA2A3}">
      <dsp:nvSpPr>
        <dsp:cNvPr id="0" name=""/>
        <dsp:cNvSpPr/>
      </dsp:nvSpPr>
      <dsp:spPr>
        <a:xfrm>
          <a:off x="4296537" y="1713376"/>
          <a:ext cx="1465886" cy="1387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внеклассная работа</a:t>
          </a:r>
        </a:p>
      </dsp:txBody>
      <dsp:txXfrm>
        <a:off x="4511211" y="1916589"/>
        <a:ext cx="1036538" cy="981198"/>
      </dsp:txXfrm>
    </dsp:sp>
    <dsp:sp modelId="{4D626578-4ABB-42F7-8F14-7FEDAF77D7A7}">
      <dsp:nvSpPr>
        <dsp:cNvPr id="0" name=""/>
        <dsp:cNvSpPr/>
      </dsp:nvSpPr>
      <dsp:spPr>
        <a:xfrm rot="5385258">
          <a:off x="3054820" y="3168862"/>
          <a:ext cx="119755" cy="321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072706" y="3215143"/>
        <a:ext cx="83829" cy="192732"/>
      </dsp:txXfrm>
    </dsp:sp>
    <dsp:sp modelId="{7821E213-A540-4E89-ACF5-4C668A66CA28}">
      <dsp:nvSpPr>
        <dsp:cNvPr id="0" name=""/>
        <dsp:cNvSpPr/>
      </dsp:nvSpPr>
      <dsp:spPr>
        <a:xfrm>
          <a:off x="2335421" y="3445833"/>
          <a:ext cx="1565073" cy="128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применение игровой формы обучения на уроках истории и обществознания</a:t>
          </a:r>
        </a:p>
      </dsp:txBody>
      <dsp:txXfrm>
        <a:off x="2564621" y="3634421"/>
        <a:ext cx="1106673" cy="910581"/>
      </dsp:txXfrm>
    </dsp:sp>
    <dsp:sp modelId="{21560B0C-94ED-417F-84C3-C32C9D31CACE}">
      <dsp:nvSpPr>
        <dsp:cNvPr id="0" name=""/>
        <dsp:cNvSpPr/>
      </dsp:nvSpPr>
      <dsp:spPr>
        <a:xfrm rot="10651581">
          <a:off x="1928873" y="2277718"/>
          <a:ext cx="179567" cy="321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1982718" y="2340799"/>
        <a:ext cx="125697" cy="192732"/>
      </dsp:txXfrm>
    </dsp:sp>
    <dsp:sp modelId="{1C7B758B-B4BB-4659-A40D-887EBC85BD8A}">
      <dsp:nvSpPr>
        <dsp:cNvPr id="0" name=""/>
        <dsp:cNvSpPr/>
      </dsp:nvSpPr>
      <dsp:spPr>
        <a:xfrm>
          <a:off x="300092" y="1785383"/>
          <a:ext cx="1545133" cy="1387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/>
            <a:t>приобщение к новой социальной среде посредством активного включения учащихся в творческий процесс</a:t>
          </a:r>
        </a:p>
      </dsp:txBody>
      <dsp:txXfrm>
        <a:off x="526371" y="1988596"/>
        <a:ext cx="1092575" cy="981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.gendocs.ru/docs/index-8810.html" TargetMode="External"/><Relationship Id="rId2" Type="http://schemas.openxmlformats.org/officeDocument/2006/relationships/hyperlink" Target="http://old.iea.ras.ru/autorefs/2007/Koryakin.26.04.2007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lib.ru/KIDS/SUHOMLINSKIJ/serdce.tx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071546"/>
            <a:ext cx="7643866" cy="4567254"/>
          </a:xfrm>
        </p:spPr>
        <p:txBody>
          <a:bodyPr>
            <a:noAutofit/>
          </a:bodyPr>
          <a:lstStyle/>
          <a:p>
            <a:r>
              <a:rPr lang="ru-RU" sz="37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Тема проекта </a:t>
            </a:r>
            <a:r>
              <a:rPr lang="ru-RU" sz="3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«Адаптация и социализация учащихся из Армении на уроках истории и обществознания»</a:t>
            </a:r>
          </a:p>
          <a:p>
            <a:r>
              <a:rPr lang="ru-RU" sz="37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 рамках реализации  проекта </a:t>
            </a:r>
            <a:r>
              <a:rPr lang="en-US" sz="37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</a:t>
            </a:r>
            <a:r>
              <a:rPr lang="ru-RU" sz="37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МОБУ СОШ № 85 </a:t>
            </a:r>
            <a:r>
              <a:rPr lang="en-US" sz="37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</a:t>
            </a:r>
          </a:p>
          <a:p>
            <a:r>
              <a:rPr lang="ru-RU" sz="37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«Диалог двух языков и культур</a:t>
            </a:r>
            <a:r>
              <a:rPr lang="ru-RU" sz="37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7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endParaRPr lang="ru-RU" sz="37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7929618" cy="150019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latin typeface="Monotype Corsiva" pitchFamily="66" charset="0"/>
              </a:rPr>
              <a:t>приобщение к новой социальной среде посредством активного включения учащихся в творческий процесс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5786478" cy="4500594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Взаимодействие учителя и учащихся в процессе организации творческой деятельности предполагает использование сочетания индивидуальных и коллективных форм работы на всех этапах выполнения заданий, позволяющего обеспечить гибкий подход к индивидуальным особенностям учеников со стороны преподавателя и высокую продуктивность творческой деятельности со стороны учащихся.</a:t>
            </a:r>
          </a:p>
          <a:p>
            <a:pPr algn="l"/>
            <a:endParaRPr lang="ru-RU" sz="2400" dirty="0"/>
          </a:p>
        </p:txBody>
      </p:sp>
      <p:pic>
        <p:nvPicPr>
          <p:cNvPr id="6" name="Picture 2" descr="C:\Documents and Settings\Admin\Рабочий стол\фото питание\SDC125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4000" y="1928802"/>
            <a:ext cx="2880000" cy="2160000"/>
          </a:xfrm>
          <a:prstGeom prst="rect">
            <a:avLst/>
          </a:prstGeom>
          <a:noFill/>
        </p:spPr>
      </p:pic>
      <p:pic>
        <p:nvPicPr>
          <p:cNvPr id="7" name="Picture 3" descr="C:\Documents and Settings\Admin\Рабочий стол\фото питание\SDC125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4000" y="4071942"/>
            <a:ext cx="2880000" cy="21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001056" cy="2301240"/>
          </a:xfrm>
        </p:spPr>
        <p:txBody>
          <a:bodyPr/>
          <a:lstStyle/>
          <a:p>
            <a:pPr algn="ctr"/>
            <a:r>
              <a:rPr lang="ru-RU" dirty="0" smtClean="0">
                <a:latin typeface="Monotype Corsiva" pitchFamily="66" charset="0"/>
              </a:rPr>
              <a:t>Ожидаемые результаты: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8143932" cy="4714908"/>
          </a:xfrm>
        </p:spPr>
        <p:txBody>
          <a:bodyPr/>
          <a:lstStyle/>
          <a:p>
            <a:pPr lvl="0" algn="l"/>
            <a:r>
              <a:rPr lang="ru-RU" sz="2800" dirty="0" smtClean="0">
                <a:latin typeface="Monotype Corsiva" pitchFamily="66" charset="0"/>
              </a:rPr>
              <a:t>- адаптация в новой </a:t>
            </a:r>
            <a:r>
              <a:rPr lang="ru-RU" sz="2800" dirty="0" err="1" smtClean="0">
                <a:latin typeface="Monotype Corsiva" pitchFamily="66" charset="0"/>
              </a:rPr>
              <a:t>социокультурной</a:t>
            </a:r>
            <a:r>
              <a:rPr lang="ru-RU" sz="2800" dirty="0" smtClean="0">
                <a:latin typeface="Monotype Corsiva" pitchFamily="66" charset="0"/>
              </a:rPr>
              <a:t> среде;</a:t>
            </a:r>
          </a:p>
          <a:p>
            <a:pPr lvl="0" algn="l"/>
            <a:r>
              <a:rPr lang="ru-RU" sz="2800" dirty="0" smtClean="0">
                <a:latin typeface="Monotype Corsiva" pitchFamily="66" charset="0"/>
              </a:rPr>
              <a:t>воспитание уважения к представителю другой национальности;</a:t>
            </a:r>
          </a:p>
          <a:p>
            <a:pPr lvl="0" algn="l"/>
            <a:r>
              <a:rPr lang="ru-RU" sz="2800" dirty="0" smtClean="0">
                <a:latin typeface="Monotype Corsiva" pitchFamily="66" charset="0"/>
              </a:rPr>
              <a:t>- приобщение к русскому и родному языку и культуре, уважение к этнокультурным традициям армянского народа;</a:t>
            </a:r>
          </a:p>
          <a:p>
            <a:pPr lvl="0" algn="l"/>
            <a:r>
              <a:rPr lang="ru-RU" sz="2800" dirty="0" smtClean="0">
                <a:latin typeface="Monotype Corsiva" pitchFamily="66" charset="0"/>
              </a:rPr>
              <a:t>- получение знаний и умений в образовании и культурных традиций русского и армянского народа.</a:t>
            </a:r>
          </a:p>
          <a:p>
            <a:pPr algn="l"/>
            <a:endParaRPr lang="ru-RU" dirty="0" smtClean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1"/>
            <a:ext cx="7643866" cy="1000132"/>
          </a:xfrm>
        </p:spPr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Список литературы: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500174"/>
            <a:ext cx="7815290" cy="4357718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ru-RU" dirty="0" err="1" smtClean="0"/>
              <a:t>Ильютченко</a:t>
            </a:r>
            <a:r>
              <a:rPr lang="ru-RU" dirty="0" smtClean="0"/>
              <a:t> О.А., </a:t>
            </a:r>
            <a:r>
              <a:rPr lang="ru-RU" dirty="0" err="1" smtClean="0"/>
              <a:t>Папазян</a:t>
            </a:r>
            <a:r>
              <a:rPr lang="ru-RU" dirty="0" smtClean="0"/>
              <a:t> Г.М. Проект «Диалог двух языков и культур»</a:t>
            </a:r>
            <a:endParaRPr lang="en-US" dirty="0" smtClean="0"/>
          </a:p>
          <a:p>
            <a:pPr marL="457200" indent="-457200">
              <a:buAutoNum type="arabicParenR"/>
            </a:pPr>
            <a:r>
              <a:rPr lang="ru-RU" dirty="0" smtClean="0"/>
              <a:t>Козлова, С.А. Я – человек. Программа социального развития ребенка./ С.А.Козлова. – М. Школьная пресса, 2003.</a:t>
            </a:r>
          </a:p>
          <a:p>
            <a:pPr marL="457200" indent="-457200">
              <a:buAutoNum type="arabicParenR"/>
            </a:pPr>
            <a:r>
              <a:rPr lang="ru-RU" dirty="0" smtClean="0"/>
              <a:t>Корякин  К.В. «Социальные и культурные аспекты адаптации мигрантов-армян в Краснодарском крае (1998 – 2006)// </a:t>
            </a:r>
            <a:r>
              <a:rPr lang="en-US" dirty="0" smtClean="0">
                <a:hlinkClick r:id="rId2"/>
              </a:rPr>
              <a:t>http://old.iea.ras.ru/autorefs/2007/Koryakin.26.04.2007.pdf</a:t>
            </a:r>
            <a:r>
              <a:rPr lang="ru-RU" dirty="0" smtClean="0"/>
              <a:t> </a:t>
            </a:r>
          </a:p>
          <a:p>
            <a:pPr marL="457200" indent="-457200">
              <a:buAutoNum type="arabicParenR"/>
            </a:pPr>
            <a:r>
              <a:rPr lang="ru-RU" u="sng" dirty="0" smtClean="0">
                <a:hlinkClick r:id="rId3"/>
              </a:rPr>
              <a:t>Макаренко</a:t>
            </a:r>
            <a:r>
              <a:rPr lang="en-US" u="sng" dirty="0" smtClean="0">
                <a:hlinkClick r:id="rId3"/>
              </a:rPr>
              <a:t> </a:t>
            </a:r>
            <a:r>
              <a:rPr lang="ru-RU" u="sng" dirty="0" smtClean="0">
                <a:hlinkClick r:id="rId3"/>
              </a:rPr>
              <a:t>А.С., Избранные педагогические сочинения, М., 1977 г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smtClean="0"/>
              <a:t>Сухомлинский В.А. Сердце отдаю детям// </a:t>
            </a:r>
            <a:r>
              <a:rPr lang="en-US" dirty="0" smtClean="0">
                <a:hlinkClick r:id="rId4"/>
              </a:rPr>
              <a:t>http://lib.ru/KIDS/SUHOMLINSKIJ/serdce.txt</a:t>
            </a:r>
            <a:endParaRPr lang="ru-RU" dirty="0" smtClean="0"/>
          </a:p>
          <a:p>
            <a:pPr marL="457200" indent="-457200"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714620"/>
            <a:ext cx="8643998" cy="1928826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Благодарю за внимание!!!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928670"/>
            <a:ext cx="7572428" cy="1924048"/>
          </a:xfrm>
        </p:spPr>
        <p:txBody>
          <a:bodyPr/>
          <a:lstStyle/>
          <a:p>
            <a:pPr algn="ctr"/>
            <a:r>
              <a:rPr lang="ru-RU" dirty="0" smtClean="0">
                <a:latin typeface="Monotype Corsiva" pitchFamily="66" charset="0"/>
              </a:rPr>
              <a:t>Актуальность проекта 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285992"/>
            <a:ext cx="7853726" cy="3929090"/>
          </a:xfrm>
        </p:spPr>
        <p:txBody>
          <a:bodyPr/>
          <a:lstStyle/>
          <a:p>
            <a:pPr algn="l"/>
            <a:r>
              <a:rPr lang="ru-RU" dirty="0" smtClean="0"/>
              <a:t>Главной задачей современной российской школы является формирование конкурентоспособной языковой личности, способной адаптироваться к различным социальным условиям, обладающей высокой внутренней культурой и развитыми коммуникативными способностями. В связи с этим возрастает развивающая роль русского языка. Он должен стать средством формирования коммуникативной культуры и познавательных интересов учащихся. Развитая речь рассматривается как орудие познания мира и самого себя, а развитие речи становится центральной задачей развития личности. Эту важная задача должна решаться не только на уроках русского языка и литературы, но и истории, обществознания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009638"/>
          </a:xfrm>
        </p:spPr>
        <p:txBody>
          <a:bodyPr/>
          <a:lstStyle/>
          <a:p>
            <a:pPr algn="ctr"/>
            <a:r>
              <a:rPr lang="ru-RU" dirty="0" smtClean="0">
                <a:latin typeface="Monotype Corsiva" pitchFamily="66" charset="0"/>
              </a:rPr>
              <a:t>Цели и задачи проекта: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500174"/>
            <a:ext cx="8062912" cy="5000660"/>
          </a:xfrm>
        </p:spPr>
        <p:txBody>
          <a:bodyPr>
            <a:normAutofit/>
          </a:bodyPr>
          <a:lstStyle/>
          <a:p>
            <a:pPr lvl="0" algn="l"/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- привлечь родителей к проблемам адаптации детей в новой жизненной ситуации;</a:t>
            </a:r>
          </a:p>
          <a:p>
            <a:pPr lvl="0" algn="l"/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 - приобщить детей-мигрантов к участию в мероприятиях по адаптации в новой </a:t>
            </a:r>
            <a:r>
              <a:rPr lang="ru-RU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социокультурной</a:t>
            </a:r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 среде;</a:t>
            </a:r>
          </a:p>
          <a:p>
            <a:pPr lvl="0" algn="l"/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- сформировать у детей и подростков устойчивый интерес и потребность в получении знаний и умений в области  истории и культурных традиций русского и армянского народа.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7858180" cy="1785950"/>
          </a:xfrm>
        </p:spPr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Механизм реализации: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917690180"/>
              </p:ext>
            </p:extLst>
          </p:nvPr>
        </p:nvGraphicFramePr>
        <p:xfrm>
          <a:off x="1571604" y="1571612"/>
          <a:ext cx="6181725" cy="47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286808" cy="2301240"/>
          </a:xfrm>
        </p:spPr>
        <p:txBody>
          <a:bodyPr/>
          <a:lstStyle/>
          <a:p>
            <a:pPr lvl="0" algn="ctr"/>
            <a:r>
              <a:rPr lang="ru-RU" dirty="0" smtClean="0">
                <a:latin typeface="Monotype Corsiva" pitchFamily="66" charset="0"/>
              </a:rPr>
              <a:t>индивидуальный подход к каждому учащемуся</a:t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928802"/>
            <a:ext cx="8358246" cy="414340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400" dirty="0" smtClean="0"/>
              <a:t>- индивидуальные письменные задания позволяют вести мониторинг усвоения материала учащимся;</a:t>
            </a:r>
          </a:p>
          <a:p>
            <a:pPr algn="l"/>
            <a:r>
              <a:rPr lang="ru-RU" sz="2400" dirty="0" smtClean="0"/>
              <a:t>- конспекты уроков на начальном этапе адаптации вместо устного ответа, что способствует развитию письменной речи и запоминанию основного учебного материала, не травмирует психику учащегося в связи с боязнью быть осмеянным классом во время устного ответа;</a:t>
            </a:r>
          </a:p>
          <a:p>
            <a:pPr algn="l"/>
            <a:r>
              <a:rPr lang="ru-RU" sz="2400" dirty="0" smtClean="0"/>
              <a:t>- вовлечение учащихся в диалог, что способствует включению учащихся в образовательный процесс и развитию грамотной и связной речи.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8215370" cy="114300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800" dirty="0" smtClean="0">
                <a:latin typeface="Monotype Corsiva" pitchFamily="66" charset="0"/>
              </a:rPr>
              <a:t>внеклассная работа</a:t>
            </a:r>
            <a:br>
              <a:rPr lang="ru-RU" sz="4800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001056" cy="3929090"/>
          </a:xfrm>
        </p:spPr>
        <p:txBody>
          <a:bodyPr/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массовые мероприятия: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вечера; </a:t>
            </a: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дискуссии; </a:t>
            </a: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конкурсы; </a:t>
            </a: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экскурсии в музеи; </a:t>
            </a: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походы в кинотеатр.</a:t>
            </a:r>
          </a:p>
          <a:p>
            <a:endParaRPr lang="ru-RU" dirty="0"/>
          </a:p>
        </p:txBody>
      </p:sp>
      <p:pic>
        <p:nvPicPr>
          <p:cNvPr id="6" name="Picture 3" descr="C:\Documents and Settings\Admin\Мои документы\Мои рисунки\школа\Фото02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285860"/>
            <a:ext cx="3360000" cy="2520000"/>
          </a:xfrm>
          <a:prstGeom prst="rect">
            <a:avLst/>
          </a:prstGeom>
          <a:noFill/>
        </p:spPr>
      </p:pic>
      <p:pic>
        <p:nvPicPr>
          <p:cNvPr id="7" name="Picture 2" descr="C:\Documents and Settings\Admin\Мои документы\Мои рисунки\школа\Фото01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786190"/>
            <a:ext cx="3360000" cy="25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357166"/>
            <a:ext cx="5572164" cy="5715040"/>
          </a:xfrm>
        </p:spPr>
        <p:txBody>
          <a:bodyPr>
            <a:noAutofit/>
          </a:bodyPr>
          <a:lstStyle/>
          <a:p>
            <a:r>
              <a:rPr lang="ru-RU" sz="3600" dirty="0" smtClean="0"/>
              <a:t>«Эмоциональная насыщенность процесса обучения, особенно восприятия окружающего мира,- это требование, выдвигаемое законами развития детского мышления»</a:t>
            </a:r>
          </a:p>
          <a:p>
            <a:r>
              <a:rPr lang="ru-RU" sz="3600" dirty="0" smtClean="0"/>
              <a:t>В.А. Сухомлинский</a:t>
            </a:r>
            <a:endParaRPr lang="ru-RU" sz="3600" dirty="0"/>
          </a:p>
        </p:txBody>
      </p:sp>
      <p:pic>
        <p:nvPicPr>
          <p:cNvPr id="4" name="Picture 2" descr="http://im4-tub-ru.yandex.net/i?id=3026140-4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2857520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001056" cy="230124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latin typeface="Monotype Corsiva" pitchFamily="66" charset="0"/>
              </a:rPr>
              <a:t>применение игровой формы обучения на уроках истории и обществознания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714620"/>
            <a:ext cx="5572164" cy="3357586"/>
          </a:xfrm>
        </p:spPr>
        <p:txBody>
          <a:bodyPr>
            <a:normAutofit fontScale="92500"/>
          </a:bodyPr>
          <a:lstStyle/>
          <a:p>
            <a:pPr algn="l"/>
            <a:r>
              <a:rPr lang="ru-RU" sz="2400" dirty="0" smtClean="0"/>
              <a:t>Игра на уроках истории и обществознания способствует активному включению приезжих учащихся в образовательный процесс вне зависимости от того, хорошо учащийся владеет русским языком или нет. Игра как метод обучения также способствует быстрой и безболезненной адаптации и социализации приезжих учащихся к новым жизненным условиям.</a:t>
            </a:r>
          </a:p>
          <a:p>
            <a:pPr algn="l"/>
            <a:endParaRPr lang="ru-RU" sz="2400" dirty="0"/>
          </a:p>
        </p:txBody>
      </p:sp>
      <p:pic>
        <p:nvPicPr>
          <p:cNvPr id="1026" name="Picture 2" descr="C:\Documents and Settings\Admin\Рабочий стол\ajnj\SDC104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357430"/>
            <a:ext cx="2400000" cy="180000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ajnj\SDC104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4143380"/>
            <a:ext cx="2400000" cy="18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214422"/>
            <a:ext cx="3924636" cy="438451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«Вся его жизнь – это игра. У ребенка есть страсть к игре, и ее надо удовлетворять. Надо не только дать ему время поиграть, но надо пропитать этой игрой всю его жизнь»</a:t>
            </a:r>
          </a:p>
          <a:p>
            <a:r>
              <a:rPr lang="ru-RU" sz="2800" dirty="0" smtClean="0"/>
              <a:t>А.С. Макаренко </a:t>
            </a:r>
            <a:endParaRPr lang="ru-RU" sz="2800" dirty="0"/>
          </a:p>
        </p:txBody>
      </p:sp>
      <p:pic>
        <p:nvPicPr>
          <p:cNvPr id="1026" name="Picture 2" descr="http://im5-tub-ru.yandex.net/i?id=153689569-2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2984"/>
            <a:ext cx="432048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193</TotalTime>
  <Words>626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Слайд 1</vt:lpstr>
      <vt:lpstr>Актуальность проекта </vt:lpstr>
      <vt:lpstr>Цели и задачи проекта:</vt:lpstr>
      <vt:lpstr>Механизм реализации:</vt:lpstr>
      <vt:lpstr>индивидуальный подход к каждому учащемуся </vt:lpstr>
      <vt:lpstr>внеклассная работа </vt:lpstr>
      <vt:lpstr>Слайд 7</vt:lpstr>
      <vt:lpstr>применение игровой формы обучения на уроках истории и обществознания </vt:lpstr>
      <vt:lpstr>Слайд 9</vt:lpstr>
      <vt:lpstr>приобщение к новой социальной среде посредством активного включения учащихся в творческий процесс </vt:lpstr>
      <vt:lpstr>Ожидаемые результаты:</vt:lpstr>
      <vt:lpstr>Список литературы:</vt:lpstr>
      <vt:lpstr>Благодарю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31</cp:revision>
  <dcterms:modified xsi:type="dcterms:W3CDTF">2013-01-30T21:20:27Z</dcterms:modified>
</cp:coreProperties>
</file>