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58" r:id="rId6"/>
    <p:sldId id="268" r:id="rId7"/>
    <p:sldId id="259" r:id="rId8"/>
    <p:sldId id="260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B3F8-C689-4868-9CA5-37AE3AD6F752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B71B-2556-47C7-895D-4EAF11F4CC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EADB-FB60-48C3-9CCB-5E370772D22E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4BE3-8A31-4F4D-9C2C-3C61F995AB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0157-2B85-4808-8615-A0253978CE64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75DB-FDB2-4857-A516-B68148B15D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2603-BDAE-4715-8848-9496B27DA50A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8A6B-B6E9-41FA-AD70-AA37956CFA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F744-1BE1-4BBE-873E-AA62E8A9CEB6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856A3-EA6D-422C-A8A5-AA64D2D74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74D5-2E66-4692-8F00-B413E414F4F3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16FB-C4DA-41E8-9AB9-966A276B12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B34D2-B502-45D6-AF4A-434DA3A27756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EB35-7B06-4737-970B-9191737D67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D7A5-B055-4A0B-930A-304EF78854D0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10CC-709F-4431-A66A-4B4311F8B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E79B-9CFF-4CE7-BF5F-195BA23F4C39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D3A2-09C3-4EA3-8FB0-5736096A5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5DC6-A930-4627-A5E3-AACDE9390B88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EFAB-337C-436E-82EB-A1A4DF9BE5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96AE-1EF6-4C59-99C3-3F872660AFCB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AF8F-59C1-4348-A189-7876F5AEA7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02EC48-32D1-426E-9D7D-362115C82B2B}" type="datetimeFigureOut">
              <a:rPr lang="ru-RU"/>
              <a:pPr>
                <a:defRPr/>
              </a:pPr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96887A-2418-4935-8798-6C3C67A7CB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357313" y="714375"/>
            <a:ext cx="6572250" cy="500063"/>
          </a:xfrm>
        </p:spPr>
        <p:txBody>
          <a:bodyPr/>
          <a:lstStyle/>
          <a:p>
            <a:r>
              <a:rPr lang="ru-RU" sz="2800" smtClean="0"/>
              <a:t>Алгоритм приготовления и отпуска супов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143000"/>
            <a:ext cx="7572375" cy="5715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1.Бульон или отвар доводят до кипения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2.Подготовленные продукты закладывают  только в кипящий бульон или отвар в определенной последовательности в зависимости от продолжительности варки, так, чтобы они были доведены до готовности одновременно.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Приварке супов с квашеной капустой, солеными огурцами, щавелем, уксусом и картофелем в первую очередь закладывают картофель, варят почти  до готовности а затем закладывают продукты, содержащие кислоту так как картофель в кислой среде плохо разваривается.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3.Пассированные овощи закладывают в суп за 10-15 минут до готовности- это морковь, репчатый лук и томат-пюре, свеклу и квашеную капусту- тушеными, соленые огурцы- припущенными.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4.Заправрчные супы, кроме супов с картофелем, крупами, мучными изделиями,  заправляют мучной пассировкой или протертыми картофелем за 5- 10 минут до окончания варки. Мучная пассировка придает супам густую консистенцию и способствует сохранению витамина С.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5. Крупы перебирают, промывают. Перловую крупу предварительно отваривают до полу готовности, сливают слизистый темный отвар и промывают. Макароны перебирают.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6.Бобовые замачивают на 2-3 часа для набухания,  воду сливают и закладывают в суп. Для ускорения варки супы бобовые, кроме лущеного гороха, отваривают отдельно без соли.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7. Варят супы при слабом кипении овощи сильно развариваются, не сохраняют  форму и улетучиваются ароматические вещества.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8.Специи и соль кладут в суп за 5-7 минут до готовности. На порцию используют перца с горошком- 0,05 г., лаврового листа- 0,02 г., соли 3-5г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9 .Сваренные  супы оставляют  без кипения на 10-15 минут для того чтобы они настоялись, жир всплыл на поверхность и сделался более прозрачным, а суп стал ароматным.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10.После приготовления супа удаляют лавровый лист.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11.Отпускают горячие супы в подогретой тарелке до 40 градусов. Вначале, кладут подогретые кусочки мяса, птицы или рыбы, нашинкованные грибы , наливают суп, посыпают зеленью укропа, петрушки или лука для обогащения </a:t>
            </a:r>
            <a:r>
              <a:rPr lang="ru-RU" sz="1200" dirty="0" err="1" smtClean="0"/>
              <a:t>гсупа</a:t>
            </a:r>
            <a:r>
              <a:rPr lang="ru-RU" sz="1200" dirty="0" smtClean="0"/>
              <a:t> витаминами улучшения аромата, вкуса и внешнего вида (2-3 г. На порцию)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/>
              <a:t>12.Если супы отпускаются со сметаной, то ее кладут в тарелку с супом или подают в соуснике отдельно. Норма отпуска на порцию может быть 500, 400, 300, и 250г. В зависимости от спроса потребителей.</a:t>
            </a: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6929437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Схема технологического процесса приготовления блюда «Борщ оригинальный».</a:t>
            </a:r>
            <a:endParaRPr lang="ru-RU" sz="2400" dirty="0"/>
          </a:p>
        </p:txBody>
      </p:sp>
      <p:sp>
        <p:nvSpPr>
          <p:cNvPr id="1946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85750" y="1214438"/>
          <a:ext cx="8643938" cy="5429250"/>
        </p:xfrm>
        <a:graphic>
          <a:graphicData uri="http://schemas.openxmlformats.org/presentationml/2006/ole">
            <p:oleObj spid="_x0000_s19462" name="Image" r:id="rId3" imgW="10323810" imgH="9980952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6985000" cy="431800"/>
          </a:xfrm>
        </p:spPr>
        <p:txBody>
          <a:bodyPr/>
          <a:lstStyle/>
          <a:p>
            <a:r>
              <a:rPr lang="ru-RU" sz="2000" smtClean="0"/>
              <a:t>Схема технологического процесса приготовления блюда «Суп луковый со сморчками и сырными гренками».</a:t>
            </a:r>
          </a:p>
        </p:txBody>
      </p:sp>
      <p:sp>
        <p:nvSpPr>
          <p:cNvPr id="26626" name="Rectangle 6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6627" name="Group 1"/>
          <p:cNvGrpSpPr>
            <a:grpSpLocks noChangeAspect="1"/>
          </p:cNvGrpSpPr>
          <p:nvPr/>
        </p:nvGrpSpPr>
        <p:grpSpPr bwMode="auto">
          <a:xfrm>
            <a:off x="207963" y="862013"/>
            <a:ext cx="8620125" cy="5689600"/>
            <a:chOff x="284" y="836"/>
            <a:chExt cx="13941" cy="10498"/>
          </a:xfrm>
        </p:grpSpPr>
        <p:sp>
          <p:nvSpPr>
            <p:cNvPr id="26628" name="AutoShape 65"/>
            <p:cNvSpPr>
              <a:spLocks noChangeAspect="1" noChangeArrowheads="1" noTextEdit="1"/>
            </p:cNvSpPr>
            <p:nvPr/>
          </p:nvSpPr>
          <p:spPr bwMode="auto">
            <a:xfrm>
              <a:off x="284" y="836"/>
              <a:ext cx="13941" cy="10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9" name="Rectangle 64"/>
            <p:cNvSpPr>
              <a:spLocks noChangeArrowheads="1"/>
            </p:cNvSpPr>
            <p:nvPr/>
          </p:nvSpPr>
          <p:spPr bwMode="auto">
            <a:xfrm>
              <a:off x="464" y="1016"/>
              <a:ext cx="126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Сыр грюйер,</a:t>
              </a:r>
              <a:endParaRPr lang="ru-RU" sz="110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ru-RU" sz="1000">
                  <a:ea typeface="Times New Roman" pitchFamily="18" charset="0"/>
                  <a:cs typeface="Arial" charset="0"/>
                </a:rPr>
                <a:t>25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30" name="Rectangle 63"/>
            <p:cNvSpPr>
              <a:spLocks noChangeArrowheads="1"/>
            </p:cNvSpPr>
            <p:nvPr/>
          </p:nvSpPr>
          <p:spPr bwMode="auto">
            <a:xfrm>
              <a:off x="1913" y="1016"/>
              <a:ext cx="126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Белый хлеб,</a:t>
              </a:r>
              <a:endParaRPr lang="ru-RU" sz="110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ru-RU" sz="1000">
                  <a:ea typeface="Times New Roman" pitchFamily="18" charset="0"/>
                  <a:cs typeface="Arial" charset="0"/>
                </a:rPr>
                <a:t>15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31" name="Rectangle 62"/>
            <p:cNvSpPr>
              <a:spLocks noChangeArrowheads="1"/>
            </p:cNvSpPr>
            <p:nvPr/>
          </p:nvSpPr>
          <p:spPr bwMode="auto">
            <a:xfrm>
              <a:off x="3362" y="1016"/>
              <a:ext cx="2171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Сморчки,</a:t>
              </a:r>
              <a:endParaRPr lang="ru-RU" sz="110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ru-RU" sz="1000">
                  <a:ea typeface="Times New Roman" pitchFamily="18" charset="0"/>
                  <a:cs typeface="Arial" charset="0"/>
                </a:rPr>
                <a:t>87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32" name="Rectangle 61"/>
            <p:cNvSpPr>
              <a:spLocks noChangeArrowheads="1"/>
            </p:cNvSpPr>
            <p:nvPr/>
          </p:nvSpPr>
          <p:spPr bwMode="auto">
            <a:xfrm>
              <a:off x="5713" y="1016"/>
              <a:ext cx="1274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Лук репчатый, 54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33" name="Rectangle 60"/>
            <p:cNvSpPr>
              <a:spLocks noChangeArrowheads="1"/>
            </p:cNvSpPr>
            <p:nvPr/>
          </p:nvSpPr>
          <p:spPr bwMode="auto">
            <a:xfrm>
              <a:off x="7162" y="1016"/>
              <a:ext cx="1274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Сливочное масло,</a:t>
              </a:r>
              <a:endParaRPr lang="ru-RU" sz="110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ru-RU" sz="1000">
                  <a:ea typeface="Times New Roman" pitchFamily="18" charset="0"/>
                  <a:cs typeface="Arial" charset="0"/>
                </a:rPr>
                <a:t>20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34" name="Rectangle 59"/>
            <p:cNvSpPr>
              <a:spLocks noChangeArrowheads="1"/>
            </p:cNvSpPr>
            <p:nvPr/>
          </p:nvSpPr>
          <p:spPr bwMode="auto">
            <a:xfrm>
              <a:off x="8609" y="1016"/>
              <a:ext cx="1271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Сахар,</a:t>
              </a:r>
              <a:endParaRPr lang="ru-RU" sz="110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ru-RU" sz="1000">
                  <a:ea typeface="Times New Roman" pitchFamily="18" charset="0"/>
                  <a:cs typeface="Arial" charset="0"/>
                </a:rPr>
                <a:t>5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35" name="Rectangle 58"/>
            <p:cNvSpPr>
              <a:spLocks noChangeArrowheads="1"/>
            </p:cNvSpPr>
            <p:nvPr/>
          </p:nvSpPr>
          <p:spPr bwMode="auto">
            <a:xfrm>
              <a:off x="10058" y="1016"/>
              <a:ext cx="1271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Херес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36" name="Rectangle 57"/>
            <p:cNvSpPr>
              <a:spLocks noChangeArrowheads="1"/>
            </p:cNvSpPr>
            <p:nvPr/>
          </p:nvSpPr>
          <p:spPr bwMode="auto">
            <a:xfrm>
              <a:off x="11507" y="1016"/>
              <a:ext cx="126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Куриный бульон, 450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37" name="Rectangle 56"/>
            <p:cNvSpPr>
              <a:spLocks noChangeArrowheads="1"/>
            </p:cNvSpPr>
            <p:nvPr/>
          </p:nvSpPr>
          <p:spPr bwMode="auto">
            <a:xfrm>
              <a:off x="12956" y="1016"/>
              <a:ext cx="126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Мускат-ный орех, 2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38" name="Rectangle 55"/>
            <p:cNvSpPr>
              <a:spLocks noChangeArrowheads="1"/>
            </p:cNvSpPr>
            <p:nvPr/>
          </p:nvSpPr>
          <p:spPr bwMode="auto">
            <a:xfrm>
              <a:off x="464" y="2103"/>
              <a:ext cx="1269" cy="10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Измельче-ние на мелкой терке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39" name="Rectangle 54"/>
            <p:cNvSpPr>
              <a:spLocks noChangeArrowheads="1"/>
            </p:cNvSpPr>
            <p:nvPr/>
          </p:nvSpPr>
          <p:spPr bwMode="auto">
            <a:xfrm>
              <a:off x="1913" y="2103"/>
              <a:ext cx="1269" cy="10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Придание округлой формы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40" name="Rectangle 53"/>
            <p:cNvSpPr>
              <a:spLocks noChangeArrowheads="1"/>
            </p:cNvSpPr>
            <p:nvPr/>
          </p:nvSpPr>
          <p:spPr bwMode="auto">
            <a:xfrm>
              <a:off x="3362" y="2103"/>
              <a:ext cx="2171" cy="10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п/о</a:t>
              </a:r>
              <a:endParaRPr lang="ru-RU" sz="110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ru-RU" sz="1000">
                  <a:ea typeface="Times New Roman" pitchFamily="18" charset="0"/>
                  <a:cs typeface="Arial" charset="0"/>
                </a:rPr>
                <a:t>67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41" name="Rectangle 52"/>
            <p:cNvSpPr>
              <a:spLocks noChangeArrowheads="1"/>
            </p:cNvSpPr>
            <p:nvPr/>
          </p:nvSpPr>
          <p:spPr bwMode="auto">
            <a:xfrm>
              <a:off x="5713" y="2105"/>
              <a:ext cx="1269" cy="10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п/о</a:t>
              </a:r>
              <a:endParaRPr lang="ru-RU" sz="110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ru-RU" sz="1000">
                  <a:ea typeface="Times New Roman" pitchFamily="18" charset="0"/>
                  <a:cs typeface="Arial" charset="0"/>
                </a:rPr>
                <a:t>45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42" name="Rectangle 51"/>
            <p:cNvSpPr>
              <a:spLocks noChangeArrowheads="1"/>
            </p:cNvSpPr>
            <p:nvPr/>
          </p:nvSpPr>
          <p:spPr bwMode="auto">
            <a:xfrm>
              <a:off x="7162" y="2105"/>
              <a:ext cx="1269" cy="10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Прогрева-ние, </a:t>
              </a:r>
              <a:r>
                <a:rPr lang="en-US" sz="1000">
                  <a:ea typeface="Times New Roman" pitchFamily="18" charset="0"/>
                  <a:cs typeface="Arial" charset="0"/>
                </a:rPr>
                <a:t>t 120 – 130 </a:t>
              </a:r>
              <a:r>
                <a:rPr lang="en-US" sz="1000" baseline="30000">
                  <a:ea typeface="Times New Roman" pitchFamily="18" charset="0"/>
                  <a:cs typeface="Arial" charset="0"/>
                </a:rPr>
                <a:t>о</a:t>
              </a:r>
              <a:r>
                <a:rPr lang="en-US" sz="1000">
                  <a:ea typeface="Times New Roman" pitchFamily="18" charset="0"/>
                  <a:cs typeface="Arial" charset="0"/>
                </a:rPr>
                <a:t>С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43" name="Rectangle 50"/>
            <p:cNvSpPr>
              <a:spLocks noChangeArrowheads="1"/>
            </p:cNvSpPr>
            <p:nvPr/>
          </p:nvSpPr>
          <p:spPr bwMode="auto">
            <a:xfrm>
              <a:off x="1913" y="3369"/>
              <a:ext cx="1269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Обжарива-ние в тостере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44" name="Rectangle 49"/>
            <p:cNvSpPr>
              <a:spLocks noChangeArrowheads="1"/>
            </p:cNvSpPr>
            <p:nvPr/>
          </p:nvSpPr>
          <p:spPr bwMode="auto">
            <a:xfrm>
              <a:off x="4084" y="3369"/>
              <a:ext cx="1449" cy="14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Нарезка крупным кубиком, 1х1 – 1,5х1,5 см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45" name="Rectangle 48"/>
            <p:cNvSpPr>
              <a:spLocks noChangeArrowheads="1"/>
            </p:cNvSpPr>
            <p:nvPr/>
          </p:nvSpPr>
          <p:spPr bwMode="auto">
            <a:xfrm>
              <a:off x="3362" y="4998"/>
              <a:ext cx="2171" cy="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Варка,  </a:t>
              </a:r>
              <a:r>
                <a:rPr lang="en-US" sz="1000">
                  <a:ea typeface="Times New Roman" pitchFamily="18" charset="0"/>
                  <a:cs typeface="Arial" charset="0"/>
                </a:rPr>
                <a:t>t 95 – 97 </a:t>
              </a:r>
              <a:r>
                <a:rPr lang="en-US" sz="1000" baseline="30000">
                  <a:ea typeface="Times New Roman" pitchFamily="18" charset="0"/>
                  <a:cs typeface="Arial" charset="0"/>
                </a:rPr>
                <a:t>о</a:t>
              </a:r>
              <a:r>
                <a:rPr lang="en-US" sz="1000">
                  <a:ea typeface="Times New Roman" pitchFamily="18" charset="0"/>
                  <a:cs typeface="Arial" charset="0"/>
                </a:rPr>
                <a:t>С, 5 – 10 мин.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46" name="Rectangle 47"/>
            <p:cNvSpPr>
              <a:spLocks noChangeArrowheads="1"/>
            </p:cNvSpPr>
            <p:nvPr/>
          </p:nvSpPr>
          <p:spPr bwMode="auto">
            <a:xfrm>
              <a:off x="5713" y="3369"/>
              <a:ext cx="1269" cy="14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Нарезка полуколь-цами, 0,2-0,3 х 2-2,5 см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47" name="Rectangle 46"/>
            <p:cNvSpPr>
              <a:spLocks noChangeArrowheads="1"/>
            </p:cNvSpPr>
            <p:nvPr/>
          </p:nvSpPr>
          <p:spPr bwMode="auto">
            <a:xfrm>
              <a:off x="5713" y="4998"/>
              <a:ext cx="2716" cy="7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Пассерование,</a:t>
              </a:r>
              <a:endParaRPr lang="ru-RU" sz="110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en-US" sz="1000">
                  <a:ea typeface="Times New Roman" pitchFamily="18" charset="0"/>
                  <a:cs typeface="Arial" charset="0"/>
                </a:rPr>
                <a:t>t 120 – 130 </a:t>
              </a:r>
              <a:r>
                <a:rPr lang="en-US" sz="1000" baseline="30000">
                  <a:ea typeface="Times New Roman" pitchFamily="18" charset="0"/>
                  <a:cs typeface="Arial" charset="0"/>
                </a:rPr>
                <a:t>о</a:t>
              </a:r>
              <a:r>
                <a:rPr lang="en-US" sz="1000">
                  <a:ea typeface="Times New Roman" pitchFamily="18" charset="0"/>
                  <a:cs typeface="Arial" charset="0"/>
                </a:rPr>
                <a:t>С, 10 – 15 мин.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48" name="Rectangle 45"/>
            <p:cNvSpPr>
              <a:spLocks noChangeArrowheads="1"/>
            </p:cNvSpPr>
            <p:nvPr/>
          </p:nvSpPr>
          <p:spPr bwMode="auto">
            <a:xfrm>
              <a:off x="7162" y="5905"/>
              <a:ext cx="2716" cy="7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Пассерование,</a:t>
              </a:r>
              <a:endParaRPr lang="ru-RU" sz="110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en-US" sz="1000">
                  <a:ea typeface="Times New Roman" pitchFamily="18" charset="0"/>
                  <a:cs typeface="Arial" charset="0"/>
                </a:rPr>
                <a:t>t 120 – 130 </a:t>
              </a:r>
              <a:r>
                <a:rPr lang="en-US" sz="1000" baseline="30000">
                  <a:ea typeface="Times New Roman" pitchFamily="18" charset="0"/>
                  <a:cs typeface="Arial" charset="0"/>
                </a:rPr>
                <a:t>о</a:t>
              </a:r>
              <a:r>
                <a:rPr lang="en-US" sz="1000">
                  <a:ea typeface="Times New Roman" pitchFamily="18" charset="0"/>
                  <a:cs typeface="Arial" charset="0"/>
                </a:rPr>
                <a:t>С, 15 мин.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49" name="Rectangle 44"/>
            <p:cNvSpPr>
              <a:spLocks noChangeArrowheads="1"/>
            </p:cNvSpPr>
            <p:nvPr/>
          </p:nvSpPr>
          <p:spPr bwMode="auto">
            <a:xfrm>
              <a:off x="8609" y="6809"/>
              <a:ext cx="2718" cy="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Проваривание до исчезновения запаха алкоголя, </a:t>
              </a:r>
              <a:r>
                <a:rPr lang="en-US" sz="1000">
                  <a:ea typeface="Times New Roman" pitchFamily="18" charset="0"/>
                  <a:cs typeface="Arial" charset="0"/>
                </a:rPr>
                <a:t>t 95 – 97 </a:t>
              </a:r>
              <a:r>
                <a:rPr lang="en-US" sz="1000" baseline="30000">
                  <a:ea typeface="Times New Roman" pitchFamily="18" charset="0"/>
                  <a:cs typeface="Arial" charset="0"/>
                </a:rPr>
                <a:t>о</a:t>
              </a:r>
              <a:r>
                <a:rPr lang="en-US" sz="1000">
                  <a:ea typeface="Times New Roman" pitchFamily="18" charset="0"/>
                  <a:cs typeface="Arial" charset="0"/>
                </a:rPr>
                <a:t>С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50" name="Rectangle 43"/>
            <p:cNvSpPr>
              <a:spLocks noChangeArrowheads="1"/>
            </p:cNvSpPr>
            <p:nvPr/>
          </p:nvSpPr>
          <p:spPr bwMode="auto">
            <a:xfrm>
              <a:off x="10058" y="7894"/>
              <a:ext cx="2718" cy="7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Проваривание,</a:t>
              </a:r>
              <a:endParaRPr lang="ru-RU" sz="110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en-US" sz="1000">
                  <a:ea typeface="Times New Roman" pitchFamily="18" charset="0"/>
                  <a:cs typeface="Arial" charset="0"/>
                </a:rPr>
                <a:t>t 95 – 97 </a:t>
              </a:r>
              <a:r>
                <a:rPr lang="en-US" sz="1000" baseline="30000">
                  <a:ea typeface="Times New Roman" pitchFamily="18" charset="0"/>
                  <a:cs typeface="Arial" charset="0"/>
                </a:rPr>
                <a:t>о</a:t>
              </a:r>
              <a:r>
                <a:rPr lang="en-US" sz="1000">
                  <a:ea typeface="Times New Roman" pitchFamily="18" charset="0"/>
                  <a:cs typeface="Arial" charset="0"/>
                </a:rPr>
                <a:t>С, 30 мин.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51" name="Rectangle 42"/>
            <p:cNvSpPr>
              <a:spLocks noChangeArrowheads="1"/>
            </p:cNvSpPr>
            <p:nvPr/>
          </p:nvSpPr>
          <p:spPr bwMode="auto">
            <a:xfrm>
              <a:off x="3362" y="3732"/>
              <a:ext cx="540" cy="10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Соль, 1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52" name="Rectangle 41"/>
            <p:cNvSpPr>
              <a:spLocks noChangeArrowheads="1"/>
            </p:cNvSpPr>
            <p:nvPr/>
          </p:nvSpPr>
          <p:spPr bwMode="auto">
            <a:xfrm>
              <a:off x="2455" y="4456"/>
              <a:ext cx="727" cy="10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Гвоздика 3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53" name="Rectangle 40"/>
            <p:cNvSpPr>
              <a:spLocks noChangeArrowheads="1"/>
            </p:cNvSpPr>
            <p:nvPr/>
          </p:nvSpPr>
          <p:spPr bwMode="auto">
            <a:xfrm>
              <a:off x="3362" y="5903"/>
              <a:ext cx="1085" cy="18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ea typeface="Times New Roman" pitchFamily="18" charset="0"/>
                  <a:cs typeface="Arial" charset="0"/>
                </a:rPr>
                <a:t>1/3 часть сморчков, 16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54" name="Rectangle 39"/>
            <p:cNvSpPr>
              <a:spLocks noChangeArrowheads="1"/>
            </p:cNvSpPr>
            <p:nvPr/>
          </p:nvSpPr>
          <p:spPr bwMode="auto">
            <a:xfrm>
              <a:off x="4629" y="5905"/>
              <a:ext cx="902" cy="18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>
                  <a:ea typeface="Times New Roman" pitchFamily="18" charset="0"/>
                  <a:cs typeface="Arial" charset="0"/>
                </a:rPr>
                <a:t>Бульон со сморчками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26655" name="AutoShape 38"/>
            <p:cNvCxnSpPr>
              <a:cxnSpLocks noChangeShapeType="1"/>
            </p:cNvCxnSpPr>
            <p:nvPr/>
          </p:nvCxnSpPr>
          <p:spPr bwMode="auto">
            <a:xfrm>
              <a:off x="3182" y="5000"/>
              <a:ext cx="180" cy="361"/>
            </a:xfrm>
            <a:prstGeom prst="bentConnector3">
              <a:avLst>
                <a:gd name="adj1" fmla="val 4944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6656" name="AutoShape 37"/>
            <p:cNvCxnSpPr>
              <a:cxnSpLocks noChangeShapeType="1"/>
            </p:cNvCxnSpPr>
            <p:nvPr/>
          </p:nvCxnSpPr>
          <p:spPr bwMode="auto">
            <a:xfrm rot="10800000" flipV="1">
              <a:off x="3182" y="4274"/>
              <a:ext cx="180" cy="72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26657" name="Rectangle 36"/>
            <p:cNvSpPr>
              <a:spLocks noChangeArrowheads="1"/>
            </p:cNvSpPr>
            <p:nvPr/>
          </p:nvSpPr>
          <p:spPr bwMode="auto">
            <a:xfrm>
              <a:off x="3362" y="7894"/>
              <a:ext cx="1085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Нарезка ломтика-ми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58" name="Rectangle 35"/>
            <p:cNvSpPr>
              <a:spLocks noChangeArrowheads="1"/>
            </p:cNvSpPr>
            <p:nvPr/>
          </p:nvSpPr>
          <p:spPr bwMode="auto">
            <a:xfrm>
              <a:off x="464" y="8981"/>
              <a:ext cx="3983" cy="7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Обжаривание в жарочном шкафу, </a:t>
              </a:r>
              <a:r>
                <a:rPr lang="en-US" sz="1000">
                  <a:ea typeface="Times New Roman" pitchFamily="18" charset="0"/>
                  <a:cs typeface="Arial" charset="0"/>
                </a:rPr>
                <a:t>t 180</a:t>
              </a:r>
              <a:r>
                <a:rPr lang="en-US" sz="1000" baseline="30000">
                  <a:ea typeface="Times New Roman" pitchFamily="18" charset="0"/>
                  <a:cs typeface="Arial" charset="0"/>
                </a:rPr>
                <a:t>о</a:t>
              </a:r>
              <a:r>
                <a:rPr lang="en-US" sz="1000">
                  <a:ea typeface="Times New Roman" pitchFamily="18" charset="0"/>
                  <a:cs typeface="Arial" charset="0"/>
                </a:rPr>
                <a:t>С, 4 – 5 мин.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59" name="Rectangle 34"/>
            <p:cNvSpPr>
              <a:spLocks noChangeArrowheads="1"/>
            </p:cNvSpPr>
            <p:nvPr/>
          </p:nvSpPr>
          <p:spPr bwMode="auto">
            <a:xfrm>
              <a:off x="4629" y="8981"/>
              <a:ext cx="9592" cy="7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Доведение до кипения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60" name="Rectangle 33"/>
            <p:cNvSpPr>
              <a:spLocks noChangeArrowheads="1"/>
            </p:cNvSpPr>
            <p:nvPr/>
          </p:nvSpPr>
          <p:spPr bwMode="auto">
            <a:xfrm>
              <a:off x="4629" y="9885"/>
              <a:ext cx="9592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«Суп луковый со сморчками и сырными гренками», </a:t>
              </a:r>
              <a:r>
                <a:rPr lang="en-US" sz="1000">
                  <a:ea typeface="Times New Roman" pitchFamily="18" charset="0"/>
                  <a:cs typeface="Arial" charset="0"/>
                </a:rPr>
                <a:t>t 75 </a:t>
              </a:r>
              <a:r>
                <a:rPr lang="en-US" sz="1000" baseline="30000">
                  <a:ea typeface="Times New Roman" pitchFamily="18" charset="0"/>
                  <a:cs typeface="Arial" charset="0"/>
                </a:rPr>
                <a:t>о</a:t>
              </a:r>
              <a:r>
                <a:rPr lang="en-US" sz="1000">
                  <a:ea typeface="Times New Roman" pitchFamily="18" charset="0"/>
                  <a:cs typeface="Arial" charset="0"/>
                </a:rPr>
                <a:t>С, 500/55 г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61" name="Rectangle 32"/>
            <p:cNvSpPr>
              <a:spLocks noChangeArrowheads="1"/>
            </p:cNvSpPr>
            <p:nvPr/>
          </p:nvSpPr>
          <p:spPr bwMode="auto">
            <a:xfrm>
              <a:off x="464" y="9885"/>
              <a:ext cx="3985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Гренки с сыром и грибами, 55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6662" name="Rectangle 31"/>
            <p:cNvSpPr>
              <a:spLocks noChangeArrowheads="1"/>
            </p:cNvSpPr>
            <p:nvPr/>
          </p:nvSpPr>
          <p:spPr bwMode="auto">
            <a:xfrm>
              <a:off x="13678" y="7534"/>
              <a:ext cx="540" cy="10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ea typeface="Times New Roman" pitchFamily="18" charset="0"/>
                  <a:cs typeface="Arial" charset="0"/>
                </a:rPr>
                <a:t>Соль, 2 г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26663" name="AutoShape 30"/>
            <p:cNvCxnSpPr>
              <a:cxnSpLocks noChangeShapeType="1"/>
            </p:cNvCxnSpPr>
            <p:nvPr/>
          </p:nvCxnSpPr>
          <p:spPr bwMode="auto">
            <a:xfrm>
              <a:off x="13927" y="8618"/>
              <a:ext cx="2" cy="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6664" name="AutoShape 29"/>
            <p:cNvCxnSpPr>
              <a:cxnSpLocks noChangeShapeType="1"/>
            </p:cNvCxnSpPr>
            <p:nvPr/>
          </p:nvCxnSpPr>
          <p:spPr bwMode="auto">
            <a:xfrm>
              <a:off x="1099" y="1916"/>
              <a:ext cx="1" cy="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65" name="AutoShape 28"/>
            <p:cNvCxnSpPr>
              <a:cxnSpLocks noChangeShapeType="1"/>
            </p:cNvCxnSpPr>
            <p:nvPr/>
          </p:nvCxnSpPr>
          <p:spPr bwMode="auto">
            <a:xfrm>
              <a:off x="2548" y="1916"/>
              <a:ext cx="1" cy="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66" name="AutoShape 27"/>
            <p:cNvCxnSpPr>
              <a:cxnSpLocks noChangeShapeType="1"/>
            </p:cNvCxnSpPr>
            <p:nvPr/>
          </p:nvCxnSpPr>
          <p:spPr bwMode="auto">
            <a:xfrm>
              <a:off x="4448" y="1916"/>
              <a:ext cx="1" cy="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67" name="AutoShape 26"/>
            <p:cNvCxnSpPr>
              <a:cxnSpLocks noChangeShapeType="1"/>
            </p:cNvCxnSpPr>
            <p:nvPr/>
          </p:nvCxnSpPr>
          <p:spPr bwMode="auto">
            <a:xfrm flipH="1">
              <a:off x="6348" y="1916"/>
              <a:ext cx="2" cy="1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68" name="AutoShape 25"/>
            <p:cNvCxnSpPr>
              <a:cxnSpLocks noChangeShapeType="1"/>
            </p:cNvCxnSpPr>
            <p:nvPr/>
          </p:nvCxnSpPr>
          <p:spPr bwMode="auto">
            <a:xfrm>
              <a:off x="4809" y="3189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69" name="AutoShape 24"/>
            <p:cNvCxnSpPr>
              <a:cxnSpLocks noChangeShapeType="1"/>
            </p:cNvCxnSpPr>
            <p:nvPr/>
          </p:nvCxnSpPr>
          <p:spPr bwMode="auto">
            <a:xfrm>
              <a:off x="6348" y="3189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0" name="AutoShape 23"/>
            <p:cNvCxnSpPr>
              <a:cxnSpLocks noChangeShapeType="1"/>
            </p:cNvCxnSpPr>
            <p:nvPr/>
          </p:nvCxnSpPr>
          <p:spPr bwMode="auto">
            <a:xfrm>
              <a:off x="2548" y="3189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1" name="AutoShape 22"/>
            <p:cNvCxnSpPr>
              <a:cxnSpLocks noChangeShapeType="1"/>
            </p:cNvCxnSpPr>
            <p:nvPr/>
          </p:nvCxnSpPr>
          <p:spPr bwMode="auto">
            <a:xfrm flipH="1">
              <a:off x="7797" y="1916"/>
              <a:ext cx="2" cy="1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2" name="AutoShape 21"/>
            <p:cNvCxnSpPr>
              <a:cxnSpLocks noChangeShapeType="1"/>
            </p:cNvCxnSpPr>
            <p:nvPr/>
          </p:nvCxnSpPr>
          <p:spPr bwMode="auto">
            <a:xfrm flipH="1">
              <a:off x="1027" y="3189"/>
              <a:ext cx="1" cy="57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3" name="AutoShape 20"/>
            <p:cNvCxnSpPr>
              <a:cxnSpLocks noChangeShapeType="1"/>
            </p:cNvCxnSpPr>
            <p:nvPr/>
          </p:nvCxnSpPr>
          <p:spPr bwMode="auto">
            <a:xfrm flipH="1">
              <a:off x="12144" y="1922"/>
              <a:ext cx="1" cy="59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4" name="AutoShape 19"/>
            <p:cNvCxnSpPr>
              <a:cxnSpLocks noChangeShapeType="1"/>
            </p:cNvCxnSpPr>
            <p:nvPr/>
          </p:nvCxnSpPr>
          <p:spPr bwMode="auto">
            <a:xfrm flipH="1">
              <a:off x="13316" y="1922"/>
              <a:ext cx="1" cy="70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5" name="AutoShape 18"/>
            <p:cNvCxnSpPr>
              <a:cxnSpLocks noChangeShapeType="1"/>
            </p:cNvCxnSpPr>
            <p:nvPr/>
          </p:nvCxnSpPr>
          <p:spPr bwMode="auto">
            <a:xfrm flipH="1">
              <a:off x="10696" y="1922"/>
              <a:ext cx="1" cy="48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6" name="AutoShape 17"/>
            <p:cNvCxnSpPr>
              <a:cxnSpLocks noChangeShapeType="1"/>
            </p:cNvCxnSpPr>
            <p:nvPr/>
          </p:nvCxnSpPr>
          <p:spPr bwMode="auto">
            <a:xfrm flipH="1">
              <a:off x="9258" y="1922"/>
              <a:ext cx="1" cy="39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7" name="AutoShape 16"/>
            <p:cNvCxnSpPr>
              <a:cxnSpLocks noChangeShapeType="1"/>
            </p:cNvCxnSpPr>
            <p:nvPr/>
          </p:nvCxnSpPr>
          <p:spPr bwMode="auto">
            <a:xfrm flipH="1">
              <a:off x="2275" y="4275"/>
              <a:ext cx="1" cy="47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8" name="AutoShape 15"/>
            <p:cNvCxnSpPr>
              <a:cxnSpLocks noChangeShapeType="1"/>
            </p:cNvCxnSpPr>
            <p:nvPr/>
          </p:nvCxnSpPr>
          <p:spPr bwMode="auto">
            <a:xfrm>
              <a:off x="4809" y="4818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79" name="AutoShape 14"/>
            <p:cNvCxnSpPr>
              <a:cxnSpLocks noChangeShapeType="1"/>
            </p:cNvCxnSpPr>
            <p:nvPr/>
          </p:nvCxnSpPr>
          <p:spPr bwMode="auto">
            <a:xfrm>
              <a:off x="6343" y="4818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0" name="AutoShape 13"/>
            <p:cNvCxnSpPr>
              <a:cxnSpLocks noChangeShapeType="1"/>
            </p:cNvCxnSpPr>
            <p:nvPr/>
          </p:nvCxnSpPr>
          <p:spPr bwMode="auto">
            <a:xfrm>
              <a:off x="5076" y="5723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1" name="AutoShape 12"/>
            <p:cNvCxnSpPr>
              <a:cxnSpLocks noChangeShapeType="1"/>
            </p:cNvCxnSpPr>
            <p:nvPr/>
          </p:nvCxnSpPr>
          <p:spPr bwMode="auto">
            <a:xfrm>
              <a:off x="3904" y="5723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2" name="AutoShape 11"/>
            <p:cNvCxnSpPr>
              <a:cxnSpLocks noChangeShapeType="1"/>
            </p:cNvCxnSpPr>
            <p:nvPr/>
          </p:nvCxnSpPr>
          <p:spPr bwMode="auto">
            <a:xfrm>
              <a:off x="3905" y="7714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3" name="AutoShape 10"/>
            <p:cNvCxnSpPr>
              <a:cxnSpLocks noChangeShapeType="1"/>
            </p:cNvCxnSpPr>
            <p:nvPr/>
          </p:nvCxnSpPr>
          <p:spPr bwMode="auto">
            <a:xfrm>
              <a:off x="3904" y="8771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4" name="AutoShape 9"/>
            <p:cNvCxnSpPr>
              <a:cxnSpLocks noChangeShapeType="1"/>
            </p:cNvCxnSpPr>
            <p:nvPr/>
          </p:nvCxnSpPr>
          <p:spPr bwMode="auto">
            <a:xfrm>
              <a:off x="7797" y="3189"/>
              <a:ext cx="3" cy="18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5" name="AutoShape 8"/>
            <p:cNvCxnSpPr>
              <a:cxnSpLocks noChangeShapeType="1"/>
            </p:cNvCxnSpPr>
            <p:nvPr/>
          </p:nvCxnSpPr>
          <p:spPr bwMode="auto">
            <a:xfrm>
              <a:off x="5114" y="7714"/>
              <a:ext cx="1" cy="12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6" name="AutoShape 7"/>
            <p:cNvCxnSpPr>
              <a:cxnSpLocks noChangeShapeType="1"/>
            </p:cNvCxnSpPr>
            <p:nvPr/>
          </p:nvCxnSpPr>
          <p:spPr bwMode="auto">
            <a:xfrm>
              <a:off x="7524" y="5723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7" name="AutoShape 6"/>
            <p:cNvCxnSpPr>
              <a:cxnSpLocks noChangeShapeType="1"/>
            </p:cNvCxnSpPr>
            <p:nvPr/>
          </p:nvCxnSpPr>
          <p:spPr bwMode="auto">
            <a:xfrm>
              <a:off x="8972" y="6628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8" name="AutoShape 5"/>
            <p:cNvCxnSpPr>
              <a:cxnSpLocks noChangeShapeType="1"/>
            </p:cNvCxnSpPr>
            <p:nvPr/>
          </p:nvCxnSpPr>
          <p:spPr bwMode="auto">
            <a:xfrm>
              <a:off x="10420" y="7714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89" name="AutoShape 4"/>
            <p:cNvCxnSpPr>
              <a:cxnSpLocks noChangeShapeType="1"/>
            </p:cNvCxnSpPr>
            <p:nvPr/>
          </p:nvCxnSpPr>
          <p:spPr bwMode="auto">
            <a:xfrm>
              <a:off x="11506" y="8610"/>
              <a:ext cx="1" cy="3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0" name="AutoShape 3"/>
            <p:cNvCxnSpPr>
              <a:cxnSpLocks noChangeShapeType="1"/>
            </p:cNvCxnSpPr>
            <p:nvPr/>
          </p:nvCxnSpPr>
          <p:spPr bwMode="auto">
            <a:xfrm>
              <a:off x="2456" y="9705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691" name="AutoShape 2"/>
            <p:cNvCxnSpPr>
              <a:cxnSpLocks noChangeShapeType="1"/>
            </p:cNvCxnSpPr>
            <p:nvPr/>
          </p:nvCxnSpPr>
          <p:spPr bwMode="auto">
            <a:xfrm>
              <a:off x="9425" y="9705"/>
              <a:ext cx="1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6769100" cy="922338"/>
          </a:xfrm>
        </p:spPr>
        <p:txBody>
          <a:bodyPr/>
          <a:lstStyle/>
          <a:p>
            <a:r>
              <a:rPr lang="ru-RU" smtClean="0"/>
              <a:t>Суп-пюре из моркови</a:t>
            </a:r>
          </a:p>
        </p:txBody>
      </p:sp>
      <p:pic>
        <p:nvPicPr>
          <p:cNvPr id="14338" name="Picture 4" descr="C:\Users\Lord Tao\Desktop\ТЕХНАРЬ\Людмила Валентиновна\a665771a23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12875"/>
            <a:ext cx="6337300" cy="45370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7686675" cy="714375"/>
          </a:xfrm>
        </p:spPr>
        <p:txBody>
          <a:bodyPr/>
          <a:lstStyle/>
          <a:p>
            <a:r>
              <a:rPr lang="ru-RU" sz="2400" smtClean="0"/>
              <a:t>Технологическая схема приготовления супа-пюре из моркови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929687" cy="56435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     </a:t>
            </a:r>
          </a:p>
        </p:txBody>
      </p:sp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5725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Солянка мясная</a:t>
            </a:r>
          </a:p>
        </p:txBody>
      </p:sp>
      <p:pic>
        <p:nvPicPr>
          <p:cNvPr id="16386" name="Picture 2" descr="C:\Users\Lord Tao\Desktop\ТЕХНАРЬ\Людмила Валентиновна\солянкаi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773238"/>
            <a:ext cx="5319713" cy="39719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Технологическая схема приготовления солянки мясной сборной</a:t>
            </a:r>
            <a:endParaRPr lang="ru-RU" sz="2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143000"/>
            <a:ext cx="8215312" cy="50720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Борщ</a:t>
            </a:r>
          </a:p>
        </p:txBody>
      </p:sp>
      <p:pic>
        <p:nvPicPr>
          <p:cNvPr id="18434" name="Picture 2" descr="C:\Users\Lord Tao\Desktop\ТЕХНАРЬ\Людмила Валентиновна\Борщ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/>
          <a:lstStyle/>
          <a:p>
            <a:r>
              <a:rPr lang="ru-RU" sz="2400" smtClean="0"/>
              <a:t>1. Схема технологического процесса приготовления блюда «Борщ с протертым картофелем».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03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14313" y="928688"/>
          <a:ext cx="8715375" cy="5715000"/>
        </p:xfrm>
        <a:graphic>
          <a:graphicData uri="http://schemas.openxmlformats.org/presentationml/2006/ole">
            <p:oleObj spid="_x0000_s1030" name="Image" r:id="rId3" imgW="13193651" imgH="8634921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643813" cy="857250"/>
          </a:xfrm>
        </p:spPr>
        <p:txBody>
          <a:bodyPr/>
          <a:lstStyle/>
          <a:p>
            <a:r>
              <a:rPr lang="ru-RU" sz="2400" smtClean="0"/>
              <a:t>Схема технологического процесса приготовления блюда «Борщ с кабачками и фасолью».</a:t>
            </a:r>
          </a:p>
        </p:txBody>
      </p:sp>
      <p:sp>
        <p:nvSpPr>
          <p:cNvPr id="205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14313" y="1000125"/>
          <a:ext cx="8786812" cy="5643563"/>
        </p:xfrm>
        <a:graphic>
          <a:graphicData uri="http://schemas.openxmlformats.org/presentationml/2006/ole">
            <p:oleObj spid="_x0000_s2054" name="Image" r:id="rId3" imgW="13193651" imgH="8634921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1525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Схема технологического процесса приготовления блюда «Борщ вегетарианский».</a:t>
            </a:r>
            <a:endParaRPr lang="ru-RU" sz="2800" dirty="0"/>
          </a:p>
        </p:txBody>
      </p:sp>
      <p:sp>
        <p:nvSpPr>
          <p:cNvPr id="319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3195" name="Object 123"/>
          <p:cNvGraphicFramePr>
            <a:graphicFrameLocks noChangeAspect="1"/>
          </p:cNvGraphicFramePr>
          <p:nvPr/>
        </p:nvGraphicFramePr>
        <p:xfrm>
          <a:off x="285750" y="1143000"/>
          <a:ext cx="8715375" cy="5500688"/>
        </p:xfrm>
        <a:graphic>
          <a:graphicData uri="http://schemas.openxmlformats.org/presentationml/2006/ole">
            <p:oleObj spid="_x0000_s3195" name="Image" r:id="rId3" imgW="13193651" imgH="8393651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5766</TotalTime>
  <Words>535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Times New Roman</vt:lpstr>
      <vt:lpstr>Тема Office</vt:lpstr>
      <vt:lpstr>Image</vt:lpstr>
      <vt:lpstr>Алгоритм приготовления и отпуска супов</vt:lpstr>
      <vt:lpstr>Суп-пюре из моркови</vt:lpstr>
      <vt:lpstr>Технологическая схема приготовления супа-пюре из моркови</vt:lpstr>
      <vt:lpstr>Солянка мясная</vt:lpstr>
      <vt:lpstr>Технологическая схема приготовления солянки мясной сборной</vt:lpstr>
      <vt:lpstr>Борщ</vt:lpstr>
      <vt:lpstr>1. Схема технологического процесса приготовления блюда «Борщ с протертым картофелем». </vt:lpstr>
      <vt:lpstr>Схема технологического процесса приготовления блюда «Борщ с кабачками и фасолью».</vt:lpstr>
      <vt:lpstr>Схема технологического процесса приготовления блюда «Борщ вегетарианский».</vt:lpstr>
      <vt:lpstr>Схема технологического процесса приготовления блюда «Борщ оригинальный».</vt:lpstr>
      <vt:lpstr>Схема технологического процесса приготовления блюда «Суп луковый со сморчками и сырными гренками».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</cp:lastModifiedBy>
  <cp:revision>179</cp:revision>
  <dcterms:modified xsi:type="dcterms:W3CDTF">2013-01-29T16:00:30Z</dcterms:modified>
</cp:coreProperties>
</file>