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5" r:id="rId4"/>
    <p:sldId id="266" r:id="rId5"/>
    <p:sldId id="267" r:id="rId6"/>
    <p:sldId id="258" r:id="rId7"/>
    <p:sldId id="259" r:id="rId8"/>
    <p:sldId id="260" r:id="rId9"/>
    <p:sldId id="262" r:id="rId10"/>
    <p:sldId id="263" r:id="rId11"/>
    <p:sldId id="264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C0D-BACA-4140-BA2F-19885C71E73F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0D781-B2FC-46D3-80EC-49CD1B089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  <p:sndAc>
      <p:stSnd>
        <p:snd r:embed="rId1" name="applause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C0D-BACA-4140-BA2F-19885C71E73F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0D781-B2FC-46D3-80EC-49CD1B089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  <p:sndAc>
      <p:stSnd>
        <p:snd r:embed="rId1" name="applause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C0D-BACA-4140-BA2F-19885C71E73F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0D781-B2FC-46D3-80EC-49CD1B089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  <p:sndAc>
      <p:stSnd>
        <p:snd r:embed="rId1" name="applause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C0D-BACA-4140-BA2F-19885C71E73F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0D781-B2FC-46D3-80EC-49CD1B089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  <p:sndAc>
      <p:stSnd>
        <p:snd r:embed="rId1" name="applause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C0D-BACA-4140-BA2F-19885C71E73F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0D781-B2FC-46D3-80EC-49CD1B089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  <p:sndAc>
      <p:stSnd>
        <p:snd r:embed="rId1" name="applause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C0D-BACA-4140-BA2F-19885C71E73F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0D781-B2FC-46D3-80EC-49CD1B089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  <p:sndAc>
      <p:stSnd>
        <p:snd r:embed="rId1" name="applause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C0D-BACA-4140-BA2F-19885C71E73F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0D781-B2FC-46D3-80EC-49CD1B089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  <p:sndAc>
      <p:stSnd>
        <p:snd r:embed="rId1" name="applause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C0D-BACA-4140-BA2F-19885C71E73F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0D781-B2FC-46D3-80EC-49CD1B089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  <p:sndAc>
      <p:stSnd>
        <p:snd r:embed="rId1" name="applause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C0D-BACA-4140-BA2F-19885C71E73F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0D781-B2FC-46D3-80EC-49CD1B089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  <p:sndAc>
      <p:stSnd>
        <p:snd r:embed="rId1" name="applause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C0D-BACA-4140-BA2F-19885C71E73F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0D781-B2FC-46D3-80EC-49CD1B089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  <p:sndAc>
      <p:stSnd>
        <p:snd r:embed="rId1" name="applause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C0D-BACA-4140-BA2F-19885C71E73F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0D781-B2FC-46D3-80EC-49CD1B089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  <p:sndAc>
      <p:stSnd>
        <p:snd r:embed="rId1" name="applause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07C0D-BACA-4140-BA2F-19885C71E73F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0D781-B2FC-46D3-80EC-49CD1B089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ru"/>
    <p:sndAc>
      <p:stSnd>
        <p:snd r:embed="rId13" name="applause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285860"/>
            <a:ext cx="2543164" cy="3643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Наперсток</a:t>
            </a:r>
          </a:p>
          <a:p>
            <a:pPr>
              <a:buNone/>
            </a:pPr>
            <a:r>
              <a:rPr lang="ru-RU" sz="4000" b="1" dirty="0"/>
              <a:t>п</a:t>
            </a:r>
            <a:r>
              <a:rPr lang="ru-RU" sz="4000" b="1" dirty="0" smtClean="0"/>
              <a:t>ерчатка</a:t>
            </a:r>
          </a:p>
          <a:p>
            <a:pPr>
              <a:buNone/>
            </a:pPr>
            <a:r>
              <a:rPr lang="ru-RU" sz="4000" b="1" dirty="0" smtClean="0"/>
              <a:t>перчик</a:t>
            </a:r>
          </a:p>
          <a:p>
            <a:pPr>
              <a:buNone/>
            </a:pPr>
            <a:r>
              <a:rPr lang="ru-RU" sz="4000" b="1" dirty="0" smtClean="0"/>
              <a:t>перстень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000760" y="1500174"/>
            <a:ext cx="2686040" cy="3143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/>
              <a:t>Осенние</a:t>
            </a:r>
          </a:p>
          <a:p>
            <a:pPr>
              <a:buNone/>
            </a:pPr>
            <a:r>
              <a:rPr lang="ru-RU" sz="4000" b="1" dirty="0"/>
              <a:t>у</a:t>
            </a:r>
            <a:r>
              <a:rPr lang="ru-RU" sz="4000" b="1" dirty="0" smtClean="0"/>
              <a:t>чение</a:t>
            </a:r>
          </a:p>
          <a:p>
            <a:pPr>
              <a:buNone/>
            </a:pPr>
            <a:r>
              <a:rPr lang="ru-RU" sz="4000" b="1" dirty="0"/>
              <a:t>л</a:t>
            </a:r>
            <a:r>
              <a:rPr lang="ru-RU" sz="4000" b="1" dirty="0" smtClean="0"/>
              <a:t>ечение</a:t>
            </a:r>
          </a:p>
          <a:p>
            <a:pPr>
              <a:buNone/>
            </a:pPr>
            <a:r>
              <a:rPr lang="ru-RU" sz="4000" b="1" dirty="0" smtClean="0"/>
              <a:t>кормление</a:t>
            </a:r>
            <a:endParaRPr lang="ru-RU" sz="4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0"/>
            <a:ext cx="7786741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Разминка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9" y="714356"/>
            <a:ext cx="392909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1 группа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57752" y="785794"/>
            <a:ext cx="33575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</a:t>
            </a:r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группа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3500430" y="3279630"/>
            <a:ext cx="21431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</a:t>
            </a:r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группа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0800000" flipV="1">
            <a:off x="3071802" y="3878411"/>
            <a:ext cx="321471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b="1" dirty="0" smtClean="0"/>
              <a:t>Изложение</a:t>
            </a:r>
          </a:p>
          <a:p>
            <a:pPr>
              <a:buNone/>
            </a:pPr>
            <a:r>
              <a:rPr lang="ru-RU" sz="4000" b="1" dirty="0" smtClean="0"/>
              <a:t>прикоснуться</a:t>
            </a:r>
          </a:p>
          <a:p>
            <a:pPr>
              <a:buNone/>
            </a:pPr>
            <a:r>
              <a:rPr lang="ru-RU" sz="4000" b="1" dirty="0" smtClean="0"/>
              <a:t>вырастить</a:t>
            </a:r>
          </a:p>
          <a:p>
            <a:pPr>
              <a:buNone/>
            </a:pPr>
            <a:r>
              <a:rPr lang="ru-RU" sz="4000" b="1" dirty="0" smtClean="0"/>
              <a:t>угарный</a:t>
            </a:r>
            <a:endParaRPr lang="ru-RU" sz="4000" b="1" dirty="0"/>
          </a:p>
        </p:txBody>
      </p:sp>
      <p:pic>
        <p:nvPicPr>
          <p:cNvPr id="15" name="Рисунок 14" descr="vopro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1643050"/>
            <a:ext cx="1857388" cy="1252542"/>
          </a:xfrm>
          <a:prstGeom prst="rect">
            <a:avLst/>
          </a:prstGeom>
        </p:spPr>
      </p:pic>
    </p:spTree>
  </p:cSld>
  <p:clrMapOvr>
    <a:masterClrMapping/>
  </p:clrMapOvr>
  <p:transition spd="slow">
    <p:pull dir="ru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428604"/>
            <a:ext cx="697357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Конкурс дикторов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 rot="10800000" flipV="1">
            <a:off x="285720" y="1791154"/>
            <a:ext cx="835824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5755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 рекламы вы узнаете: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5755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такое малый ЕГЭ?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5755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СМИ информировали об итогах выборов на пост главы города.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5755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ДК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Металлург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принял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в праздничной программе.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pull dir="ru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2976" y="357166"/>
            <a:ext cx="697357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Конкурс дикторов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 rot="10800000" flipV="1">
            <a:off x="428596" y="2204599"/>
            <a:ext cx="87154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5755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ГУО объявило конкурс методических разработок.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57550" algn="l"/>
              </a:tabLst>
            </a:pPr>
            <a:r>
              <a:rPr kumimoji="0" lang="ru-RU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Городской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ДДТ приглашает школьников в кружки и секции.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5755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МОУ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ООШ № 23 самые прилежные ученики.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pull dir="ru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 rot="10800000" flipV="1">
            <a:off x="857225" y="1393724"/>
            <a:ext cx="683624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урок!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4_md_wh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2928934"/>
            <a:ext cx="928694" cy="1857388"/>
          </a:xfrm>
          <a:prstGeom prst="rect">
            <a:avLst/>
          </a:prstGeom>
        </p:spPr>
      </p:pic>
      <p:pic>
        <p:nvPicPr>
          <p:cNvPr id="5" name="Рисунок 4" descr="5_md_wht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6578" y="2928934"/>
            <a:ext cx="766770" cy="1785950"/>
          </a:xfrm>
          <a:prstGeom prst="rect">
            <a:avLst/>
          </a:prstGeom>
        </p:spPr>
      </p:pic>
      <p:pic>
        <p:nvPicPr>
          <p:cNvPr id="6" name="Рисунок 5" descr="3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868" y="3357562"/>
            <a:ext cx="1876425" cy="1695450"/>
          </a:xfrm>
          <a:prstGeom prst="rect">
            <a:avLst/>
          </a:prstGeom>
        </p:spPr>
      </p:pic>
    </p:spTree>
  </p:cSld>
  <p:clrMapOvr>
    <a:masterClrMapping/>
  </p:clrMapOvr>
  <p:transition spd="slow">
    <p:pull dir="ru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3286124"/>
            <a:ext cx="6429420" cy="3357586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Закрепить знания о правописании корней –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кас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-, - кос-; -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гар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-, -гор-; приставок пре- и при-; гласных И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и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Ы после приставок; сложных слов.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Закрепить умение выполнять словообразовательный разбор.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Повысить речевую грамотность.</a:t>
            </a:r>
          </a:p>
          <a:p>
            <a:pPr marL="514350" indent="-514350" algn="l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endParaRPr lang="ru-RU" dirty="0" smtClean="0"/>
          </a:p>
          <a:p>
            <a:pPr marL="514350" indent="-514350" algn="l">
              <a:buAutoNum type="arabicPeriod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500042"/>
            <a:ext cx="964413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Повторение по теме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«Словообразование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орфография»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214345" y="2967334"/>
            <a:ext cx="26432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Цели: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6" name="Рисунок 5" descr="2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928670"/>
            <a:ext cx="1428750" cy="1428750"/>
          </a:xfrm>
          <a:prstGeom prst="rect">
            <a:avLst/>
          </a:prstGeom>
        </p:spPr>
      </p:pic>
    </p:spTree>
  </p:cSld>
  <p:clrMapOvr>
    <a:masterClrMapping/>
  </p:clrMapOvr>
  <p:transition spd="slow">
    <p:pull dir="ru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347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ru-RU" b="1" dirty="0" smtClean="0"/>
              <a:t>В корне -кос-, -</a:t>
            </a:r>
            <a:r>
              <a:rPr lang="ru-RU" b="1" dirty="0" err="1" smtClean="0"/>
              <a:t>кас</a:t>
            </a:r>
            <a:r>
              <a:rPr lang="ru-RU" b="1" dirty="0" smtClean="0"/>
              <a:t>- в безударном положении пишется буква А, а под ударением – О.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После приставок на согласные пишется буква Ы, если однокоренные слова начинаются со звука </a:t>
            </a:r>
            <a:r>
              <a:rPr lang="en-US" b="1" dirty="0" smtClean="0"/>
              <a:t>[</a:t>
            </a:r>
            <a:r>
              <a:rPr lang="ru-RU" b="1" dirty="0" smtClean="0"/>
              <a:t>И</a:t>
            </a:r>
            <a:r>
              <a:rPr lang="en-US" b="1" dirty="0" smtClean="0"/>
              <a:t>]</a:t>
            </a:r>
            <a:r>
              <a:rPr lang="ru-RU" b="1" dirty="0" smtClean="0"/>
              <a:t>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Если приставка обозначает присоединение, приближение, близость или неполное действие, то в ней пишется буква И (это приставка ПРИ-).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Если приставка близка по значению к слову</a:t>
            </a:r>
            <a:r>
              <a:rPr lang="ru-RU" sz="3800" b="1" dirty="0" smtClean="0"/>
              <a:t> </a:t>
            </a:r>
            <a:r>
              <a:rPr lang="ru-RU" sz="3800" b="1" i="1" dirty="0" smtClean="0"/>
              <a:t>очень</a:t>
            </a:r>
            <a:r>
              <a:rPr lang="ru-RU" sz="3800" b="1" dirty="0" smtClean="0"/>
              <a:t> </a:t>
            </a:r>
            <a:r>
              <a:rPr lang="ru-RU" b="1" dirty="0" smtClean="0"/>
              <a:t>или приставке </a:t>
            </a:r>
            <a:r>
              <a:rPr lang="ru-RU" sz="3800" b="1" i="1" dirty="0" smtClean="0"/>
              <a:t>пере-</a:t>
            </a:r>
            <a:r>
              <a:rPr lang="ru-RU" b="1" i="1" dirty="0" smtClean="0"/>
              <a:t>, </a:t>
            </a:r>
            <a:r>
              <a:rPr lang="ru-RU" b="1" dirty="0" smtClean="0"/>
              <a:t>то в ней пишется буква Е (это приставка ПРЕ-).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19877" y="0"/>
            <a:ext cx="439526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Вспомни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789325"/>
            <a:ext cx="735811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Выберите только правильные утверждения:</a:t>
            </a:r>
          </a:p>
        </p:txBody>
      </p:sp>
    </p:spTree>
  </p:cSld>
  <p:clrMapOvr>
    <a:masterClrMapping/>
  </p:clrMapOvr>
  <p:transition spd="slow">
    <p:pull dir="ru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214314"/>
          </a:xfrm>
        </p:spPr>
        <p:txBody>
          <a:bodyPr>
            <a:noAutofit/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Вспомни</a:t>
            </a:r>
            <a:b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b="1" dirty="0" smtClean="0"/>
              <a:t>В корне с чередованием -гор-, -</a:t>
            </a:r>
            <a:r>
              <a:rPr lang="ru-RU" b="1" dirty="0" err="1" smtClean="0"/>
              <a:t>гар</a:t>
            </a:r>
            <a:r>
              <a:rPr lang="ru-RU" b="1" dirty="0" smtClean="0"/>
              <a:t>- в безударном положении пишется буква </a:t>
            </a:r>
            <a:r>
              <a:rPr lang="ru-RU" sz="4400" b="1" u="sng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</a:p>
          <a:p>
            <a:pPr marL="742950" indent="-742950">
              <a:buAutoNum type="arabicPeriod"/>
            </a:pPr>
            <a:r>
              <a:rPr lang="ru-RU" b="1" dirty="0" smtClean="0"/>
              <a:t>В сложных словах после твердых согласных пишется соединительная </a:t>
            </a:r>
            <a:r>
              <a:rPr lang="ru-RU" sz="4400" b="1" u="sng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r>
              <a:rPr lang="ru-RU" b="1" dirty="0" smtClean="0"/>
              <a:t>, а после мягких согласных, шипящих и Ц - соединительная</a:t>
            </a: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400" b="1" u="sng" dirty="0" smtClean="0">
                <a:solidFill>
                  <a:schemeClr val="accent2">
                    <a:lumMod val="75000"/>
                  </a:schemeClr>
                </a:solidFill>
              </a:rPr>
              <a:t>?.</a:t>
            </a:r>
          </a:p>
          <a:p>
            <a:pPr marL="742950" indent="-742950">
              <a:buAutoNum type="arabicPeriod"/>
            </a:pPr>
            <a:r>
              <a:rPr lang="ru-RU" b="1" dirty="0" smtClean="0"/>
              <a:t>Сложное слово, состоящее из сокращенных основ слова, называется </a:t>
            </a:r>
            <a:r>
              <a:rPr lang="ru-RU" sz="4400" b="1" u="sng" dirty="0" smtClean="0">
                <a:solidFill>
                  <a:schemeClr val="accent2">
                    <a:lumMod val="75000"/>
                  </a:schemeClr>
                </a:solidFill>
              </a:rPr>
              <a:t>?.</a:t>
            </a:r>
            <a:endParaRPr lang="ru-RU" sz="4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785794"/>
            <a:ext cx="83320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Продолжи правило:</a:t>
            </a:r>
            <a:endParaRPr lang="ru-RU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ru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Вспомни</a:t>
            </a:r>
            <a:b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6600" dirty="0"/>
          </a:p>
        </p:txBody>
      </p:sp>
      <p:pic>
        <p:nvPicPr>
          <p:cNvPr id="7" name="Содержимое 6" descr="pix6.gi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072462" y="5929330"/>
            <a:ext cx="190500" cy="285750"/>
          </a:xfrm>
        </p:spPr>
      </p:pic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500035" y="2500306"/>
            <a:ext cx="8186766" cy="40719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Суффиксальный: облачность, волжанин, правдивый, заметный, пароходный.</a:t>
            </a:r>
          </a:p>
          <a:p>
            <a:pPr>
              <a:buNone/>
            </a:pPr>
            <a:r>
              <a:rPr lang="ru-RU" sz="3200" b="1" dirty="0" smtClean="0"/>
              <a:t>Приставочный: внештатный, подгруппа, неурожай.</a:t>
            </a:r>
          </a:p>
          <a:p>
            <a:pPr>
              <a:buNone/>
            </a:pPr>
            <a:r>
              <a:rPr lang="ru-RU" sz="3200" b="1" dirty="0" smtClean="0"/>
              <a:t>Приставочно-суффиксальный: наушник.</a:t>
            </a:r>
          </a:p>
          <a:p>
            <a:pPr>
              <a:buNone/>
            </a:pPr>
            <a:r>
              <a:rPr lang="ru-RU" sz="3200" b="1" dirty="0" smtClean="0"/>
              <a:t>Сложение: санчасть, спецкор, паровоз, сбербанк.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857232"/>
            <a:ext cx="8001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</a:t>
            </a:r>
            <a:r>
              <a:rPr lang="ru-RU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сновные способы словообразования слов, </a:t>
            </a:r>
          </a:p>
          <a:p>
            <a:pPr algn="ctr"/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приведи примеры из домашнего упражнения</a:t>
            </a:r>
            <a:endParaRPr lang="ru-RU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ru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14282" y="4000504"/>
            <a:ext cx="8715435" cy="28574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600" b="1" dirty="0" err="1" smtClean="0"/>
              <a:t>Кин</a:t>
            </a:r>
            <a:r>
              <a:rPr lang="ru-RU" sz="3600" b="1" dirty="0" smtClean="0"/>
              <a:t>…лента, </a:t>
            </a:r>
            <a:r>
              <a:rPr lang="ru-RU" sz="3600" b="1" dirty="0" err="1" smtClean="0"/>
              <a:t>заг</a:t>
            </a:r>
            <a:r>
              <a:rPr lang="ru-RU" sz="3600" b="1" dirty="0" smtClean="0"/>
              <a:t>…</a:t>
            </a:r>
            <a:r>
              <a:rPr lang="ru-RU" sz="3600" b="1" dirty="0" err="1" smtClean="0"/>
              <a:t>релый</a:t>
            </a:r>
            <a:r>
              <a:rPr lang="ru-RU" sz="3600" b="1" dirty="0" smtClean="0"/>
              <a:t>, выл..жить, лес…степь, пр…учить, атом…ход, пр…рисовать, </a:t>
            </a:r>
            <a:r>
              <a:rPr lang="ru-RU" sz="3600" b="1" dirty="0" err="1" smtClean="0"/>
              <a:t>отр</a:t>
            </a:r>
            <a:r>
              <a:rPr lang="ru-RU" sz="3600" b="1" dirty="0" smtClean="0"/>
              <a:t>…</a:t>
            </a:r>
            <a:r>
              <a:rPr lang="ru-RU" sz="3600" b="1" dirty="0" err="1" smtClean="0"/>
              <a:t>сль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син</a:t>
            </a:r>
            <a:r>
              <a:rPr lang="ru-RU" sz="3600" b="1" dirty="0" smtClean="0"/>
              <a:t>…</a:t>
            </a:r>
            <a:r>
              <a:rPr lang="ru-RU" sz="3600" b="1" dirty="0" err="1" smtClean="0"/>
              <a:t>глазый</a:t>
            </a:r>
            <a:r>
              <a:rPr lang="ru-RU" sz="3600" b="1" dirty="0" smtClean="0"/>
              <a:t>, наг…</a:t>
            </a:r>
            <a:r>
              <a:rPr lang="ru-RU" sz="3600" b="1" dirty="0" err="1" smtClean="0"/>
              <a:t>реть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отп</a:t>
            </a:r>
            <a:r>
              <a:rPr lang="ru-RU" sz="3600" b="1" dirty="0" smtClean="0"/>
              <a:t>…</a:t>
            </a:r>
            <a:r>
              <a:rPr lang="ru-RU" sz="3600" b="1" dirty="0" err="1" smtClean="0"/>
              <a:t>реть</a:t>
            </a:r>
            <a:r>
              <a:rPr lang="ru-RU" sz="3600" b="1" dirty="0" smtClean="0"/>
              <a:t>, пр…открыть, </a:t>
            </a:r>
            <a:r>
              <a:rPr lang="ru-RU" sz="3600" b="1" dirty="0" err="1" smtClean="0"/>
              <a:t>сол</a:t>
            </a:r>
            <a:r>
              <a:rPr lang="ru-RU" sz="3600" b="1" dirty="0" smtClean="0"/>
              <a:t>…вар, пр…</a:t>
            </a:r>
            <a:r>
              <a:rPr lang="ru-RU" sz="3600" b="1" dirty="0" err="1" smtClean="0"/>
              <a:t>кратить</a:t>
            </a:r>
            <a:r>
              <a:rPr lang="ru-RU" sz="3600" b="1" dirty="0" smtClean="0"/>
              <a:t>, к…</a:t>
            </a:r>
            <a:r>
              <a:rPr lang="ru-RU" sz="3600" b="1" dirty="0" err="1" smtClean="0"/>
              <a:t>сательная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19876" y="0"/>
            <a:ext cx="453813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Подумай 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928670"/>
            <a:ext cx="792961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 данных слов выпишите слова с орфограммой: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2428868"/>
            <a:ext cx="864399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 группа - в приставке;  2 группа -  соединительные  О и Е в сложных словах; </a:t>
            </a:r>
          </a:p>
          <a:p>
            <a:pPr algn="ctr"/>
            <a:r>
              <a:rPr lang="ru-RU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 группа  - в корне</a:t>
            </a:r>
          </a:p>
          <a:p>
            <a:endParaRPr lang="ru-RU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ru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571480"/>
            <a:ext cx="4040188" cy="785818"/>
          </a:xfrm>
        </p:spPr>
        <p:txBody>
          <a:bodyPr>
            <a:noAutofit/>
          </a:bodyPr>
          <a:lstStyle/>
          <a:p>
            <a:r>
              <a:rPr lang="ru-RU" sz="40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 группа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58" y="1357298"/>
            <a:ext cx="2971792" cy="39290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Пр</a:t>
            </a:r>
            <a:r>
              <a:rPr lang="ru-RU" sz="3600" b="1" u="sng" dirty="0" smtClean="0">
                <a:solidFill>
                  <a:schemeClr val="accent3">
                    <a:lumMod val="50000"/>
                  </a:schemeClr>
                </a:solidFill>
              </a:rPr>
              <a:t>и</a:t>
            </a:r>
            <a:r>
              <a:rPr lang="ru-RU" sz="4800" b="1" dirty="0" smtClean="0"/>
              <a:t>у</a:t>
            </a:r>
            <a:r>
              <a:rPr lang="ru-RU" sz="3600" dirty="0" smtClean="0"/>
              <a:t>чить</a:t>
            </a:r>
          </a:p>
          <a:p>
            <a:pPr>
              <a:buNone/>
            </a:pPr>
            <a:r>
              <a:rPr lang="ru-RU" sz="3600" dirty="0"/>
              <a:t>п</a:t>
            </a:r>
            <a:r>
              <a:rPr lang="ru-RU" sz="3600" dirty="0" smtClean="0"/>
              <a:t>р</a:t>
            </a:r>
            <a:r>
              <a:rPr lang="ru-RU" sz="3600" b="1" u="sng" dirty="0" smtClean="0">
                <a:solidFill>
                  <a:schemeClr val="accent3">
                    <a:lumMod val="50000"/>
                  </a:schemeClr>
                </a:solidFill>
              </a:rPr>
              <a:t>и</a:t>
            </a:r>
            <a:r>
              <a:rPr lang="ru-RU" sz="4800" b="1" dirty="0" smtClean="0"/>
              <a:t>р</a:t>
            </a:r>
            <a:r>
              <a:rPr lang="ru-RU" sz="3600" dirty="0" smtClean="0"/>
              <a:t>исовать</a:t>
            </a:r>
          </a:p>
          <a:p>
            <a:pPr>
              <a:buNone/>
            </a:pPr>
            <a:r>
              <a:rPr lang="ru-RU" sz="3600" dirty="0"/>
              <a:t>п</a:t>
            </a:r>
            <a:r>
              <a:rPr lang="ru-RU" sz="3600" dirty="0" smtClean="0"/>
              <a:t>р</a:t>
            </a:r>
            <a:r>
              <a:rPr lang="ru-RU" sz="3600" b="1" u="sng" dirty="0" smtClean="0">
                <a:solidFill>
                  <a:schemeClr val="accent3">
                    <a:lumMod val="50000"/>
                  </a:schemeClr>
                </a:solidFill>
              </a:rPr>
              <a:t>и</a:t>
            </a:r>
            <a:r>
              <a:rPr lang="ru-RU" sz="4800" b="1" dirty="0" smtClean="0"/>
              <a:t>о</a:t>
            </a:r>
            <a:r>
              <a:rPr lang="ru-RU" sz="3600" dirty="0" smtClean="0"/>
              <a:t>ткрыть</a:t>
            </a:r>
          </a:p>
          <a:p>
            <a:pPr>
              <a:buNone/>
            </a:pPr>
            <a:r>
              <a:rPr lang="ru-RU" sz="3600" dirty="0"/>
              <a:t>п</a:t>
            </a:r>
            <a:r>
              <a:rPr lang="ru-RU" sz="3600" dirty="0" smtClean="0"/>
              <a:t>р</a:t>
            </a:r>
            <a:r>
              <a:rPr lang="ru-RU" sz="3600" b="1" u="sng" dirty="0" smtClean="0">
                <a:solidFill>
                  <a:schemeClr val="accent3">
                    <a:lumMod val="50000"/>
                  </a:schemeClr>
                </a:solidFill>
              </a:rPr>
              <a:t>е</a:t>
            </a:r>
            <a:r>
              <a:rPr lang="ru-RU" sz="4800" b="1" dirty="0" smtClean="0"/>
              <a:t>к</a:t>
            </a:r>
            <a:r>
              <a:rPr lang="ru-RU" sz="3600" dirty="0" smtClean="0"/>
              <a:t>лонить 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428605"/>
            <a:ext cx="4041775" cy="785818"/>
          </a:xfrm>
        </p:spPr>
        <p:txBody>
          <a:bodyPr>
            <a:noAutofit/>
          </a:bodyPr>
          <a:lstStyle/>
          <a:p>
            <a:pPr algn="r"/>
            <a:r>
              <a:rPr lang="ru-RU" sz="4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 </a:t>
            </a:r>
            <a:r>
              <a:rPr lang="ru-RU" sz="40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группа</a:t>
            </a: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357298"/>
            <a:ext cx="4498975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			</a:t>
            </a:r>
            <a:r>
              <a:rPr lang="ru-RU" sz="3600" b="1" dirty="0" smtClean="0"/>
              <a:t>К</a:t>
            </a:r>
            <a:r>
              <a:rPr lang="ru-RU" sz="3600" dirty="0" smtClean="0"/>
              <a:t>ин</a:t>
            </a:r>
            <a:r>
              <a:rPr lang="ru-RU" sz="3600" b="1" u="sng" dirty="0" smtClean="0">
                <a:solidFill>
                  <a:schemeClr val="accent3">
                    <a:lumMod val="50000"/>
                  </a:schemeClr>
                </a:solidFill>
              </a:rPr>
              <a:t>о</a:t>
            </a:r>
            <a:r>
              <a:rPr lang="ru-RU" sz="3600" dirty="0" smtClean="0"/>
              <a:t>лента</a:t>
            </a:r>
          </a:p>
          <a:p>
            <a:pPr>
              <a:buNone/>
            </a:pPr>
            <a:r>
              <a:rPr lang="ru-RU" sz="3600" b="1" dirty="0" smtClean="0"/>
              <a:t>			Л</a:t>
            </a:r>
            <a:r>
              <a:rPr lang="ru-RU" sz="3600" dirty="0" smtClean="0"/>
              <a:t>ес</a:t>
            </a:r>
            <a:r>
              <a:rPr lang="ru-RU" sz="3600" b="1" u="sng" dirty="0" smtClean="0">
                <a:solidFill>
                  <a:schemeClr val="accent3">
                    <a:lumMod val="50000"/>
                  </a:schemeClr>
                </a:solidFill>
              </a:rPr>
              <a:t>о</a:t>
            </a:r>
            <a:r>
              <a:rPr lang="ru-RU" sz="3600" dirty="0" smtClean="0"/>
              <a:t>степь</a:t>
            </a:r>
          </a:p>
          <a:p>
            <a:pPr>
              <a:buNone/>
            </a:pPr>
            <a:r>
              <a:rPr lang="ru-RU" sz="3600" b="1" dirty="0" smtClean="0"/>
              <a:t>			А</a:t>
            </a:r>
            <a:r>
              <a:rPr lang="ru-RU" sz="3600" dirty="0" smtClean="0"/>
              <a:t>том</a:t>
            </a:r>
            <a:r>
              <a:rPr lang="ru-RU" sz="3600" b="1" u="sng" dirty="0" smtClean="0">
                <a:solidFill>
                  <a:schemeClr val="accent3">
                    <a:lumMod val="50000"/>
                  </a:schemeClr>
                </a:solidFill>
              </a:rPr>
              <a:t>о</a:t>
            </a:r>
            <a:r>
              <a:rPr lang="ru-RU" sz="3600" dirty="0" smtClean="0"/>
              <a:t>ход</a:t>
            </a:r>
          </a:p>
          <a:p>
            <a:pPr>
              <a:buNone/>
            </a:pPr>
            <a:r>
              <a:rPr lang="ru-RU" sz="3600" b="1" dirty="0" smtClean="0"/>
              <a:t>			С</a:t>
            </a:r>
            <a:r>
              <a:rPr lang="ru-RU" sz="3600" dirty="0" smtClean="0"/>
              <a:t>ин</a:t>
            </a:r>
            <a:r>
              <a:rPr lang="ru-RU" sz="3600" b="1" u="sng" dirty="0" smtClean="0">
                <a:solidFill>
                  <a:schemeClr val="accent3">
                    <a:lumMod val="50000"/>
                  </a:schemeClr>
                </a:solidFill>
              </a:rPr>
              <a:t>е</a:t>
            </a:r>
            <a:r>
              <a:rPr lang="ru-RU" sz="3600" dirty="0" smtClean="0"/>
              <a:t>глазый</a:t>
            </a:r>
          </a:p>
          <a:p>
            <a:pPr>
              <a:buNone/>
            </a:pPr>
            <a:r>
              <a:rPr lang="ru-RU" sz="3600" b="1" dirty="0" smtClean="0"/>
              <a:t>			С</a:t>
            </a:r>
            <a:r>
              <a:rPr lang="ru-RU" sz="3600" dirty="0" smtClean="0"/>
              <a:t>ол</a:t>
            </a:r>
            <a:r>
              <a:rPr lang="ru-RU" sz="3600" b="1" u="sng" dirty="0" smtClean="0">
                <a:solidFill>
                  <a:schemeClr val="accent3">
                    <a:lumMod val="50000"/>
                  </a:schemeClr>
                </a:solidFill>
              </a:rPr>
              <a:t>е</a:t>
            </a:r>
            <a:r>
              <a:rPr lang="ru-RU" sz="3600" dirty="0" smtClean="0"/>
              <a:t>вар </a:t>
            </a:r>
          </a:p>
          <a:p>
            <a:pPr>
              <a:buNone/>
            </a:pP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142852"/>
            <a:ext cx="44291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Проверь 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4810" y="2071678"/>
            <a:ext cx="21431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</a:t>
            </a:r>
            <a:r>
              <a:rPr lang="ru-RU" sz="4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группа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2285984" y="3000372"/>
            <a:ext cx="457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dirty="0" smtClean="0"/>
              <a:t>		</a:t>
            </a:r>
            <a:r>
              <a:rPr lang="ru-RU" sz="3600" b="1" dirty="0" smtClean="0"/>
              <a:t>З</a:t>
            </a:r>
            <a:r>
              <a:rPr lang="ru-RU" sz="3600" dirty="0" smtClean="0"/>
              <a:t>аг</a:t>
            </a:r>
            <a:r>
              <a:rPr lang="ru-RU" sz="3600" b="1" u="sng" dirty="0" smtClean="0">
                <a:solidFill>
                  <a:schemeClr val="accent3">
                    <a:lumMod val="50000"/>
                  </a:schemeClr>
                </a:solidFill>
              </a:rPr>
              <a:t>о</a:t>
            </a:r>
            <a:r>
              <a:rPr lang="ru-RU" sz="3600" dirty="0" smtClean="0"/>
              <a:t>релый</a:t>
            </a:r>
          </a:p>
          <a:p>
            <a:pPr>
              <a:buNone/>
            </a:pPr>
            <a:r>
              <a:rPr lang="ru-RU" sz="3600" dirty="0" smtClean="0"/>
              <a:t>		</a:t>
            </a:r>
            <a:r>
              <a:rPr lang="ru-RU" sz="3600" b="1" dirty="0" smtClean="0"/>
              <a:t>В</a:t>
            </a:r>
            <a:r>
              <a:rPr lang="ru-RU" sz="3600" dirty="0" smtClean="0"/>
              <a:t>ыл</a:t>
            </a:r>
            <a:r>
              <a:rPr lang="ru-RU" sz="3600" b="1" u="sng" dirty="0" smtClean="0">
                <a:solidFill>
                  <a:schemeClr val="accent3">
                    <a:lumMod val="50000"/>
                  </a:schemeClr>
                </a:solidFill>
              </a:rPr>
              <a:t>о</a:t>
            </a:r>
            <a:r>
              <a:rPr lang="ru-RU" sz="3600" dirty="0" smtClean="0"/>
              <a:t>жить</a:t>
            </a:r>
          </a:p>
          <a:p>
            <a:pPr>
              <a:buNone/>
            </a:pPr>
            <a:r>
              <a:rPr lang="ru-RU" sz="3600" dirty="0" smtClean="0"/>
              <a:t>		</a:t>
            </a:r>
            <a:r>
              <a:rPr lang="ru-RU" sz="3600" b="1" dirty="0" smtClean="0"/>
              <a:t>О</a:t>
            </a:r>
            <a:r>
              <a:rPr lang="ru-RU" sz="3600" dirty="0" smtClean="0"/>
              <a:t>тр</a:t>
            </a:r>
            <a:r>
              <a:rPr lang="ru-RU" sz="3600" b="1" u="sng" dirty="0" smtClean="0">
                <a:solidFill>
                  <a:schemeClr val="accent3">
                    <a:lumMod val="50000"/>
                  </a:schemeClr>
                </a:solidFill>
              </a:rPr>
              <a:t>а</a:t>
            </a:r>
            <a:r>
              <a:rPr lang="ru-RU" sz="3600" dirty="0" smtClean="0"/>
              <a:t>сль</a:t>
            </a:r>
          </a:p>
          <a:p>
            <a:pPr>
              <a:buNone/>
            </a:pPr>
            <a:r>
              <a:rPr lang="ru-RU" sz="3600" dirty="0" smtClean="0"/>
              <a:t>		</a:t>
            </a:r>
            <a:r>
              <a:rPr lang="ru-RU" sz="3600" b="1" dirty="0" smtClean="0"/>
              <a:t>Н</a:t>
            </a:r>
            <a:r>
              <a:rPr lang="ru-RU" sz="3600" dirty="0" smtClean="0"/>
              <a:t>аг</a:t>
            </a:r>
            <a:r>
              <a:rPr lang="ru-RU" sz="3600" b="1" u="sng" dirty="0" smtClean="0">
                <a:solidFill>
                  <a:schemeClr val="accent3">
                    <a:lumMod val="50000"/>
                  </a:schemeClr>
                </a:solidFill>
              </a:rPr>
              <a:t>о</a:t>
            </a:r>
            <a:r>
              <a:rPr lang="ru-RU" sz="3600" dirty="0" smtClean="0"/>
              <a:t>реть</a:t>
            </a:r>
          </a:p>
          <a:p>
            <a:pPr>
              <a:buNone/>
            </a:pPr>
            <a:r>
              <a:rPr lang="ru-RU" sz="3600" dirty="0" smtClean="0"/>
              <a:t>		</a:t>
            </a:r>
            <a:r>
              <a:rPr lang="ru-RU" sz="3600" b="1" dirty="0" smtClean="0"/>
              <a:t>О</a:t>
            </a:r>
            <a:r>
              <a:rPr lang="ru-RU" sz="3600" dirty="0" smtClean="0"/>
              <a:t>тп</a:t>
            </a:r>
            <a:r>
              <a:rPr lang="ru-RU" sz="3600" b="1" u="sng" dirty="0" smtClean="0">
                <a:solidFill>
                  <a:schemeClr val="accent3">
                    <a:lumMod val="50000"/>
                  </a:schemeClr>
                </a:solidFill>
              </a:rPr>
              <a:t>е</a:t>
            </a:r>
            <a:r>
              <a:rPr lang="ru-RU" sz="3600" dirty="0" smtClean="0"/>
              <a:t>реть</a:t>
            </a:r>
          </a:p>
          <a:p>
            <a:pPr>
              <a:buNone/>
            </a:pPr>
            <a:r>
              <a:rPr lang="ru-RU" sz="3600" dirty="0" smtClean="0"/>
              <a:t>		</a:t>
            </a:r>
            <a:r>
              <a:rPr lang="ru-RU" sz="3600" b="1" dirty="0" smtClean="0"/>
              <a:t>К</a:t>
            </a:r>
            <a:r>
              <a:rPr lang="ru-RU" sz="3600" b="1" u="sng" dirty="0" smtClean="0">
                <a:solidFill>
                  <a:schemeClr val="accent3">
                    <a:lumMod val="50000"/>
                  </a:schemeClr>
                </a:solidFill>
              </a:rPr>
              <a:t>а</a:t>
            </a:r>
            <a:r>
              <a:rPr lang="ru-RU" sz="3600" dirty="0" smtClean="0"/>
              <a:t>сательная </a:t>
            </a:r>
            <a:endParaRPr lang="ru-RU" sz="3600" dirty="0"/>
          </a:p>
        </p:txBody>
      </p:sp>
      <p:pic>
        <p:nvPicPr>
          <p:cNvPr id="11" name="Рисунок 10" descr="4b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214290"/>
            <a:ext cx="1143008" cy="1000132"/>
          </a:xfrm>
          <a:prstGeom prst="rect">
            <a:avLst/>
          </a:prstGeom>
        </p:spPr>
      </p:pic>
      <p:cxnSp>
        <p:nvCxnSpPr>
          <p:cNvPr id="26" name="Прямая соединительная линия 25"/>
          <p:cNvCxnSpPr/>
          <p:nvPr/>
        </p:nvCxnSpPr>
        <p:spPr>
          <a:xfrm rot="5400000">
            <a:off x="1250133" y="3679033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1250927" y="4464057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Арка 42"/>
          <p:cNvSpPr/>
          <p:nvPr/>
        </p:nvSpPr>
        <p:spPr>
          <a:xfrm>
            <a:off x="4714876" y="5286388"/>
            <a:ext cx="714380" cy="214314"/>
          </a:xfrm>
          <a:prstGeom prst="blockArc">
            <a:avLst>
              <a:gd name="adj1" fmla="val 10800000"/>
              <a:gd name="adj2" fmla="val 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Арка 43"/>
          <p:cNvSpPr/>
          <p:nvPr/>
        </p:nvSpPr>
        <p:spPr>
          <a:xfrm rot="10622553" flipV="1">
            <a:off x="4292787" y="5790361"/>
            <a:ext cx="557689" cy="296429"/>
          </a:xfrm>
          <a:prstGeom prst="blockArc">
            <a:avLst>
              <a:gd name="adj1" fmla="val 10800000"/>
              <a:gd name="adj2" fmla="val 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5" name="Арка 44"/>
          <p:cNvSpPr/>
          <p:nvPr/>
        </p:nvSpPr>
        <p:spPr>
          <a:xfrm>
            <a:off x="4714876" y="4714884"/>
            <a:ext cx="571504" cy="214314"/>
          </a:xfrm>
          <a:prstGeom prst="blockArc">
            <a:avLst>
              <a:gd name="adj1" fmla="val 10800000"/>
              <a:gd name="adj2" fmla="val 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Арка 45"/>
          <p:cNvSpPr/>
          <p:nvPr/>
        </p:nvSpPr>
        <p:spPr>
          <a:xfrm flipV="1">
            <a:off x="4867276" y="4214818"/>
            <a:ext cx="714380" cy="1223970"/>
          </a:xfrm>
          <a:prstGeom prst="blockArc">
            <a:avLst>
              <a:gd name="adj1" fmla="val 10800000"/>
              <a:gd name="adj2" fmla="val 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Арка 46"/>
          <p:cNvSpPr/>
          <p:nvPr/>
        </p:nvSpPr>
        <p:spPr>
          <a:xfrm>
            <a:off x="4786314" y="4143380"/>
            <a:ext cx="642942" cy="285752"/>
          </a:xfrm>
          <a:prstGeom prst="blockArc">
            <a:avLst>
              <a:gd name="adj1" fmla="val 10800000"/>
              <a:gd name="adj2" fmla="val 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8" name="Арка 47"/>
          <p:cNvSpPr/>
          <p:nvPr/>
        </p:nvSpPr>
        <p:spPr>
          <a:xfrm>
            <a:off x="4867276" y="3571876"/>
            <a:ext cx="714380" cy="357190"/>
          </a:xfrm>
          <a:prstGeom prst="blockArc">
            <a:avLst>
              <a:gd name="adj1" fmla="val 10800000"/>
              <a:gd name="adj2" fmla="val 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9" name="Арка 48"/>
          <p:cNvSpPr/>
          <p:nvPr/>
        </p:nvSpPr>
        <p:spPr>
          <a:xfrm>
            <a:off x="4714876" y="2928934"/>
            <a:ext cx="571504" cy="357190"/>
          </a:xfrm>
          <a:prstGeom prst="blockArc">
            <a:avLst>
              <a:gd name="adj1" fmla="val 10800000"/>
              <a:gd name="adj2" fmla="val 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Арка 55"/>
          <p:cNvSpPr/>
          <p:nvPr/>
        </p:nvSpPr>
        <p:spPr>
          <a:xfrm rot="10957306" flipV="1">
            <a:off x="6582509" y="1429121"/>
            <a:ext cx="704240" cy="282185"/>
          </a:xfrm>
          <a:prstGeom prst="blockArc">
            <a:avLst>
              <a:gd name="adj1" fmla="val 10800000"/>
              <a:gd name="adj2" fmla="val 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Арка 56"/>
          <p:cNvSpPr/>
          <p:nvPr/>
        </p:nvSpPr>
        <p:spPr>
          <a:xfrm rot="10957306" flipV="1">
            <a:off x="7652701" y="1484030"/>
            <a:ext cx="696646" cy="403646"/>
          </a:xfrm>
          <a:prstGeom prst="blockArc">
            <a:avLst>
              <a:gd name="adj1" fmla="val 10800000"/>
              <a:gd name="adj2" fmla="val 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8" name="Арка 57"/>
          <p:cNvSpPr/>
          <p:nvPr/>
        </p:nvSpPr>
        <p:spPr>
          <a:xfrm rot="10957306" flipV="1">
            <a:off x="6588838" y="2069123"/>
            <a:ext cx="704240" cy="360083"/>
          </a:xfrm>
          <a:prstGeom prst="blockArc">
            <a:avLst>
              <a:gd name="adj1" fmla="val 10800000"/>
              <a:gd name="adj2" fmla="val 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9" name="Арка 58"/>
          <p:cNvSpPr/>
          <p:nvPr/>
        </p:nvSpPr>
        <p:spPr>
          <a:xfrm rot="10957306" flipH="1" flipV="1">
            <a:off x="7589826" y="2115223"/>
            <a:ext cx="713631" cy="453794"/>
          </a:xfrm>
          <a:prstGeom prst="blockArc">
            <a:avLst>
              <a:gd name="adj1" fmla="val 10800000"/>
              <a:gd name="adj2" fmla="val 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0" name="Арка 59"/>
          <p:cNvSpPr/>
          <p:nvPr/>
        </p:nvSpPr>
        <p:spPr>
          <a:xfrm rot="10957306" flipV="1">
            <a:off x="6578397" y="2803757"/>
            <a:ext cx="924453" cy="289348"/>
          </a:xfrm>
          <a:prstGeom prst="blockArc">
            <a:avLst>
              <a:gd name="adj1" fmla="val 10800000"/>
              <a:gd name="adj2" fmla="val 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1" name="Арка 60"/>
          <p:cNvSpPr/>
          <p:nvPr/>
        </p:nvSpPr>
        <p:spPr>
          <a:xfrm rot="10957306" flipV="1">
            <a:off x="7864646" y="2802008"/>
            <a:ext cx="704240" cy="300233"/>
          </a:xfrm>
          <a:prstGeom prst="blockArc">
            <a:avLst>
              <a:gd name="adj1" fmla="val 10800000"/>
              <a:gd name="adj2" fmla="val 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2" name="Арка 61"/>
          <p:cNvSpPr/>
          <p:nvPr/>
        </p:nvSpPr>
        <p:spPr>
          <a:xfrm rot="10957306" flipV="1">
            <a:off x="6578762" y="3444950"/>
            <a:ext cx="704240" cy="300233"/>
          </a:xfrm>
          <a:prstGeom prst="blockArc">
            <a:avLst>
              <a:gd name="adj1" fmla="val 10800000"/>
              <a:gd name="adj2" fmla="val 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3" name="Арка 62"/>
          <p:cNvSpPr/>
          <p:nvPr/>
        </p:nvSpPr>
        <p:spPr>
          <a:xfrm rot="10957306" flipV="1">
            <a:off x="7578894" y="3516387"/>
            <a:ext cx="704240" cy="300233"/>
          </a:xfrm>
          <a:prstGeom prst="blockArc">
            <a:avLst>
              <a:gd name="adj1" fmla="val 10800000"/>
              <a:gd name="adj2" fmla="val 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4" name="Арка 63"/>
          <p:cNvSpPr/>
          <p:nvPr/>
        </p:nvSpPr>
        <p:spPr>
          <a:xfrm rot="10957306" flipV="1">
            <a:off x="6578762" y="4087892"/>
            <a:ext cx="704240" cy="300233"/>
          </a:xfrm>
          <a:prstGeom prst="blockArc">
            <a:avLst>
              <a:gd name="adj1" fmla="val 10800000"/>
              <a:gd name="adj2" fmla="val 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5" name="Арка 64"/>
          <p:cNvSpPr/>
          <p:nvPr/>
        </p:nvSpPr>
        <p:spPr>
          <a:xfrm rot="10957306" flipV="1">
            <a:off x="7578895" y="4087892"/>
            <a:ext cx="704240" cy="300233"/>
          </a:xfrm>
          <a:prstGeom prst="blockArc">
            <a:avLst>
              <a:gd name="adj1" fmla="val 10800000"/>
              <a:gd name="adj2" fmla="val 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Фигура, имеющая форму буквы L 32"/>
          <p:cNvSpPr/>
          <p:nvPr/>
        </p:nvSpPr>
        <p:spPr>
          <a:xfrm rot="10800000">
            <a:off x="428596" y="2500306"/>
            <a:ext cx="714378" cy="55782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Фигура, имеющая форму буквы L 34"/>
          <p:cNvSpPr/>
          <p:nvPr/>
        </p:nvSpPr>
        <p:spPr>
          <a:xfrm rot="10800000">
            <a:off x="428596" y="3357562"/>
            <a:ext cx="714379" cy="55782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Фигура, имеющая форму буквы L 35"/>
          <p:cNvSpPr/>
          <p:nvPr/>
        </p:nvSpPr>
        <p:spPr>
          <a:xfrm rot="10800000">
            <a:off x="394371" y="4212331"/>
            <a:ext cx="714379" cy="55782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Фигура, имеющая форму буквы L 36"/>
          <p:cNvSpPr/>
          <p:nvPr/>
        </p:nvSpPr>
        <p:spPr>
          <a:xfrm rot="10800000">
            <a:off x="500034" y="1571612"/>
            <a:ext cx="714379" cy="55782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ll dir="ru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		</a:t>
            </a:r>
            <a:r>
              <a:rPr lang="ru-RU" sz="3800" dirty="0" smtClean="0"/>
              <a:t>Побывайте  в национальном парке «</a:t>
            </a:r>
            <a:r>
              <a:rPr lang="ru-RU" sz="3800" dirty="0" err="1" smtClean="0"/>
              <a:t>Таганай</a:t>
            </a:r>
            <a:r>
              <a:rPr lang="ru-RU" sz="3800" dirty="0" smtClean="0"/>
              <a:t>»! Здесь вы прик</a:t>
            </a:r>
            <a:r>
              <a:rPr lang="ru-RU" sz="4600" b="1" u="sng" dirty="0" smtClean="0">
                <a:solidFill>
                  <a:schemeClr val="accent3">
                    <a:lumMod val="50000"/>
                  </a:schemeClr>
                </a:solidFill>
              </a:rPr>
              <a:t>о</a:t>
            </a:r>
            <a:r>
              <a:rPr lang="ru-RU" sz="3800" dirty="0" smtClean="0"/>
              <a:t>снетесь к настоящему чуду. </a:t>
            </a:r>
          </a:p>
          <a:p>
            <a:pPr>
              <a:buNone/>
            </a:pPr>
            <a:r>
              <a:rPr lang="ru-RU" sz="3800" dirty="0" smtClean="0"/>
              <a:t>      	Небез</a:t>
            </a:r>
            <a:r>
              <a:rPr lang="ru-RU" sz="4600" b="1" u="sng" dirty="0" smtClean="0">
                <a:solidFill>
                  <a:schemeClr val="accent3">
                    <a:lumMod val="50000"/>
                  </a:schemeClr>
                </a:solidFill>
              </a:rPr>
              <a:t>ы</a:t>
            </a:r>
            <a:r>
              <a:rPr lang="ru-RU" sz="3800" dirty="0" smtClean="0"/>
              <a:t>нтересно вам будет узнать об одной из вершин </a:t>
            </a:r>
            <a:r>
              <a:rPr lang="ru-RU" sz="3800" dirty="0" err="1" smtClean="0"/>
              <a:t>Таганая</a:t>
            </a:r>
            <a:r>
              <a:rPr lang="ru-RU" sz="3800" dirty="0" smtClean="0"/>
              <a:t> - Двуглавой сопке. Она получила свое название за характерную </a:t>
            </a:r>
            <a:r>
              <a:rPr lang="ru-RU" sz="3800" dirty="0" err="1" smtClean="0"/>
              <a:t>разрезанность</a:t>
            </a:r>
            <a:r>
              <a:rPr lang="ru-RU" sz="3800" dirty="0" smtClean="0"/>
              <a:t> вершины сопки надвое. </a:t>
            </a:r>
          </a:p>
          <a:p>
            <a:pPr>
              <a:buNone/>
            </a:pPr>
            <a:r>
              <a:rPr lang="ru-RU" sz="3800" dirty="0" smtClean="0"/>
              <a:t>    		  У подножия Двуглавой сопки – мног</a:t>
            </a:r>
            <a:r>
              <a:rPr lang="ru-RU" sz="4600" b="1" u="sng" dirty="0" smtClean="0">
                <a:solidFill>
                  <a:schemeClr val="accent3">
                    <a:lumMod val="50000"/>
                  </a:schemeClr>
                </a:solidFill>
              </a:rPr>
              <a:t>о</a:t>
            </a:r>
            <a:r>
              <a:rPr lang="ru-RU" sz="3800" dirty="0" smtClean="0"/>
              <a:t>численные ключи, среди которых наиболее известен Белый ключ. Дно источника выл</a:t>
            </a:r>
            <a:r>
              <a:rPr lang="ru-RU" sz="4600" b="1" u="sng" dirty="0" smtClean="0"/>
              <a:t>о</a:t>
            </a:r>
            <a:r>
              <a:rPr lang="ru-RU" sz="3800" dirty="0" smtClean="0"/>
              <a:t>жено осколками белого кварцита. Кажется, что оно источает свет. Это пр</a:t>
            </a:r>
            <a:r>
              <a:rPr lang="ru-RU" sz="4600" b="1" u="sng" dirty="0" smtClean="0">
                <a:solidFill>
                  <a:schemeClr val="accent3">
                    <a:lumMod val="50000"/>
                  </a:schemeClr>
                </a:solidFill>
              </a:rPr>
              <a:t>и</a:t>
            </a:r>
            <a:r>
              <a:rPr lang="ru-RU" sz="3800" dirty="0" smtClean="0"/>
              <a:t>дает ему особую прелесть. </a:t>
            </a:r>
            <a:endParaRPr lang="ru-RU" sz="3800" dirty="0"/>
          </a:p>
        </p:txBody>
      </p:sp>
      <p:sp>
        <p:nvSpPr>
          <p:cNvPr id="11" name="Арка 10"/>
          <p:cNvSpPr/>
          <p:nvPr/>
        </p:nvSpPr>
        <p:spPr>
          <a:xfrm>
            <a:off x="2857488" y="1857364"/>
            <a:ext cx="500066" cy="285752"/>
          </a:xfrm>
          <a:prstGeom prst="blockArc">
            <a:avLst>
              <a:gd name="adj1" fmla="val 10800000"/>
              <a:gd name="adj2" fmla="val 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Арка 11"/>
          <p:cNvSpPr/>
          <p:nvPr/>
        </p:nvSpPr>
        <p:spPr>
          <a:xfrm>
            <a:off x="2428860" y="2285992"/>
            <a:ext cx="1214446" cy="214314"/>
          </a:xfrm>
          <a:prstGeom prst="blockArc">
            <a:avLst>
              <a:gd name="adj1" fmla="val 10800000"/>
              <a:gd name="adj2" fmla="val 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Арка 12"/>
          <p:cNvSpPr/>
          <p:nvPr/>
        </p:nvSpPr>
        <p:spPr>
          <a:xfrm>
            <a:off x="1928794" y="4071942"/>
            <a:ext cx="571504" cy="357190"/>
          </a:xfrm>
          <a:prstGeom prst="blockArc">
            <a:avLst>
              <a:gd name="adj1" fmla="val 10800000"/>
              <a:gd name="adj2" fmla="val 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Арка 13"/>
          <p:cNvSpPr/>
          <p:nvPr/>
        </p:nvSpPr>
        <p:spPr>
          <a:xfrm>
            <a:off x="928662" y="4071942"/>
            <a:ext cx="642942" cy="357190"/>
          </a:xfrm>
          <a:prstGeom prst="blockArc">
            <a:avLst>
              <a:gd name="adj1" fmla="val 10800000"/>
              <a:gd name="adj2" fmla="val 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Арка 14"/>
          <p:cNvSpPr/>
          <p:nvPr/>
        </p:nvSpPr>
        <p:spPr>
          <a:xfrm flipH="1">
            <a:off x="6858016" y="4500570"/>
            <a:ext cx="571504" cy="357190"/>
          </a:xfrm>
          <a:prstGeom prst="blockArc">
            <a:avLst>
              <a:gd name="adj1" fmla="val 10800000"/>
              <a:gd name="adj2" fmla="val 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Фигура, имеющая форму буквы L 17"/>
          <p:cNvSpPr/>
          <p:nvPr/>
        </p:nvSpPr>
        <p:spPr>
          <a:xfrm rot="10800000">
            <a:off x="3500430" y="5286388"/>
            <a:ext cx="714379" cy="55782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Фигура, имеющая форму буквы L 18"/>
          <p:cNvSpPr/>
          <p:nvPr/>
        </p:nvSpPr>
        <p:spPr>
          <a:xfrm rot="10800000">
            <a:off x="1785917" y="2357430"/>
            <a:ext cx="571503" cy="65306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857356" y="285728"/>
            <a:ext cx="54292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Проверь 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5" name="Рисунок 24" descr="4b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0"/>
            <a:ext cx="1142984" cy="1285860"/>
          </a:xfrm>
          <a:prstGeom prst="rect">
            <a:avLst/>
          </a:prstGeom>
        </p:spPr>
      </p:pic>
    </p:spTree>
  </p:cSld>
  <p:clrMapOvr>
    <a:masterClrMapping/>
  </p:clrMapOvr>
  <p:transition spd="slow">
    <p:pull dir="ru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214282" y="2208839"/>
            <a:ext cx="857256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5755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Сегодня в выпуске новостей: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5755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ЗЛАТИК объявил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наборе абитуриентов на подготовительные курсы.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5755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ЗМЗ вновь перешел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пятидневку.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5755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проходит реформа ЖКХ?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575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9" y="285728"/>
            <a:ext cx="70086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Конкурс дикторов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ru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393</Words>
  <Application>Microsoft Office PowerPoint</Application>
  <PresentationFormat>Экран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Вспомни </vt:lpstr>
      <vt:lpstr>Вспомни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36</cp:revision>
  <dcterms:created xsi:type="dcterms:W3CDTF">2009-12-01T12:46:53Z</dcterms:created>
  <dcterms:modified xsi:type="dcterms:W3CDTF">2009-12-02T15:15:28Z</dcterms:modified>
</cp:coreProperties>
</file>