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302" r:id="rId3"/>
    <p:sldId id="303" r:id="rId4"/>
    <p:sldId id="268" r:id="rId5"/>
    <p:sldId id="307" r:id="rId6"/>
    <p:sldId id="267" r:id="rId7"/>
    <p:sldId id="306" r:id="rId8"/>
    <p:sldId id="289" r:id="rId9"/>
    <p:sldId id="274" r:id="rId10"/>
    <p:sldId id="273" r:id="rId11"/>
    <p:sldId id="275" r:id="rId12"/>
    <p:sldId id="276" r:id="rId13"/>
    <p:sldId id="277" r:id="rId14"/>
    <p:sldId id="278" r:id="rId15"/>
    <p:sldId id="305" r:id="rId16"/>
    <p:sldId id="292" r:id="rId17"/>
    <p:sldId id="293" r:id="rId18"/>
    <p:sldId id="308" r:id="rId19"/>
    <p:sldId id="297" r:id="rId20"/>
    <p:sldId id="296" r:id="rId21"/>
    <p:sldId id="299" r:id="rId22"/>
    <p:sldId id="266" r:id="rId23"/>
    <p:sldId id="279" r:id="rId24"/>
    <p:sldId id="261" r:id="rId25"/>
    <p:sldId id="280" r:id="rId26"/>
    <p:sldId id="309" r:id="rId27"/>
    <p:sldId id="310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7269" autoAdjust="0"/>
    <p:restoredTop sz="94660"/>
  </p:normalViewPr>
  <p:slideViewPr>
    <p:cSldViewPr>
      <p:cViewPr varScale="1">
        <p:scale>
          <a:sx n="63" d="100"/>
          <a:sy n="63" d="100"/>
        </p:scale>
        <p:origin x="-984" y="-114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F465D0-F2ED-4BF5-8E81-5BE5C8D372C5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45B433-ACF9-4001-B553-F683C573B96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7DF566-AA22-4F50-B1FB-03B1AC344FD9}" type="slidenum">
              <a:rPr lang="ru-RU"/>
              <a:pPr/>
              <a:t>19</a:t>
            </a:fld>
            <a:endParaRPr lang="ru-RU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2ADF8-1593-443C-A66A-97DD1EBB4385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AAC0-FA9F-4AF3-8BE7-E9CAC8BAE1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2ADF8-1593-443C-A66A-97DD1EBB4385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AAC0-FA9F-4AF3-8BE7-E9CAC8BAE1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2ADF8-1593-443C-A66A-97DD1EBB4385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AAC0-FA9F-4AF3-8BE7-E9CAC8BAE1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2ADF8-1593-443C-A66A-97DD1EBB4385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AAC0-FA9F-4AF3-8BE7-E9CAC8BAE1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2ADF8-1593-443C-A66A-97DD1EBB4385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AAC0-FA9F-4AF3-8BE7-E9CAC8BAE1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2ADF8-1593-443C-A66A-97DD1EBB4385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AAC0-FA9F-4AF3-8BE7-E9CAC8BAE1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2ADF8-1593-443C-A66A-97DD1EBB4385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AAC0-FA9F-4AF3-8BE7-E9CAC8BAE1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2ADF8-1593-443C-A66A-97DD1EBB4385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AAC0-FA9F-4AF3-8BE7-E9CAC8BAE1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2ADF8-1593-443C-A66A-97DD1EBB4385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AAC0-FA9F-4AF3-8BE7-E9CAC8BAE1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2ADF8-1593-443C-A66A-97DD1EBB4385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AAC0-FA9F-4AF3-8BE7-E9CAC8BAE1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2ADF8-1593-443C-A66A-97DD1EBB4385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AAC0-FA9F-4AF3-8BE7-E9CAC8BAE1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2ADF8-1593-443C-A66A-97DD1EBB4385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1AAC0-FA9F-4AF3-8BE7-E9CAC8BAE14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file:///F:\412363\img3.gif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Телеконференция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ятиугольник 2">
            <a:hlinkClick r:id="" action="ppaction://noaction"/>
          </p:cNvPr>
          <p:cNvSpPr/>
          <p:nvPr/>
        </p:nvSpPr>
        <p:spPr>
          <a:xfrm>
            <a:off x="714375" y="214313"/>
            <a:ext cx="7143750" cy="5715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Сравнение</a:t>
            </a:r>
          </a:p>
        </p:txBody>
      </p:sp>
      <p:sp>
        <p:nvSpPr>
          <p:cNvPr id="4" name="Пятиугольник 3">
            <a:hlinkClick r:id="rId2" action="ppaction://hlinksldjump"/>
          </p:cNvPr>
          <p:cNvSpPr/>
          <p:nvPr/>
        </p:nvSpPr>
        <p:spPr>
          <a:xfrm>
            <a:off x="714375" y="1143000"/>
            <a:ext cx="7215188" cy="64293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округление</a:t>
            </a:r>
          </a:p>
        </p:txBody>
      </p:sp>
      <p:sp>
        <p:nvSpPr>
          <p:cNvPr id="5" name="Пятиугольник 4"/>
          <p:cNvSpPr/>
          <p:nvPr/>
        </p:nvSpPr>
        <p:spPr>
          <a:xfrm>
            <a:off x="928662" y="2143116"/>
            <a:ext cx="7072312" cy="64293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сложение</a:t>
            </a:r>
          </a:p>
        </p:txBody>
      </p:sp>
      <p:sp>
        <p:nvSpPr>
          <p:cNvPr id="6" name="Пятиугольник 5"/>
          <p:cNvSpPr/>
          <p:nvPr/>
        </p:nvSpPr>
        <p:spPr>
          <a:xfrm>
            <a:off x="714375" y="3143250"/>
            <a:ext cx="7215188" cy="5715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вычитание</a:t>
            </a:r>
          </a:p>
        </p:txBody>
      </p:sp>
      <p:sp>
        <p:nvSpPr>
          <p:cNvPr id="7" name="Пятиугольник 6"/>
          <p:cNvSpPr/>
          <p:nvPr/>
        </p:nvSpPr>
        <p:spPr>
          <a:xfrm>
            <a:off x="714375" y="4214813"/>
            <a:ext cx="7143750" cy="642937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умножение</a:t>
            </a:r>
          </a:p>
        </p:txBody>
      </p:sp>
      <p:sp>
        <p:nvSpPr>
          <p:cNvPr id="8" name="Пятиугольник 7"/>
          <p:cNvSpPr/>
          <p:nvPr/>
        </p:nvSpPr>
        <p:spPr>
          <a:xfrm>
            <a:off x="714375" y="5357813"/>
            <a:ext cx="7072313" cy="642937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деление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извлечение 1">
            <a:hlinkClick r:id="rId2" action="ppaction://hlinksldjump"/>
          </p:cNvPr>
          <p:cNvSpPr/>
          <p:nvPr/>
        </p:nvSpPr>
        <p:spPr>
          <a:xfrm>
            <a:off x="8358188" y="6072188"/>
            <a:ext cx="428625" cy="428625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99" name="TextBox 2"/>
          <p:cNvSpPr txBox="1">
            <a:spLocks noChangeArrowheads="1"/>
          </p:cNvSpPr>
          <p:nvPr/>
        </p:nvSpPr>
        <p:spPr bwMode="auto">
          <a:xfrm>
            <a:off x="642910" y="0"/>
            <a:ext cx="614364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sz="4400" b="1" dirty="0">
                <a:solidFill>
                  <a:srgbClr val="C00000"/>
                </a:solidFill>
              </a:rPr>
              <a:t>   </a:t>
            </a:r>
            <a:r>
              <a:rPr lang="ru-RU" sz="5400" b="1" dirty="0">
                <a:solidFill>
                  <a:srgbClr val="C00000"/>
                </a:solidFill>
              </a:rPr>
              <a:t>30,07           </a:t>
            </a:r>
          </a:p>
          <a:p>
            <a:pPr marL="342900" indent="-342900"/>
            <a:r>
              <a:rPr lang="ru-RU" sz="5400" b="1" dirty="0">
                <a:solidFill>
                  <a:srgbClr val="C00000"/>
                </a:solidFill>
              </a:rPr>
              <a:t>      5,645           </a:t>
            </a:r>
          </a:p>
          <a:p>
            <a:pPr marL="342900" indent="-342900"/>
            <a:r>
              <a:rPr lang="ru-RU" sz="5400" b="1" dirty="0">
                <a:solidFill>
                  <a:srgbClr val="C00000"/>
                </a:solidFill>
              </a:rPr>
              <a:t>      108,2           </a:t>
            </a:r>
          </a:p>
        </p:txBody>
      </p:sp>
      <p:sp>
        <p:nvSpPr>
          <p:cNvPr id="4100" name="Прямоугольник 4"/>
          <p:cNvSpPr>
            <a:spLocks noChangeArrowheads="1"/>
          </p:cNvSpPr>
          <p:nvPr/>
        </p:nvSpPr>
        <p:spPr bwMode="auto">
          <a:xfrm>
            <a:off x="3786182" y="0"/>
            <a:ext cx="45720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 b="1" dirty="0">
                <a:solidFill>
                  <a:srgbClr val="C00000"/>
                </a:solidFill>
              </a:rPr>
              <a:t>  17,289</a:t>
            </a:r>
          </a:p>
          <a:p>
            <a:r>
              <a:rPr lang="ru-RU" sz="5400" b="1" dirty="0">
                <a:solidFill>
                  <a:srgbClr val="C00000"/>
                </a:solidFill>
              </a:rPr>
              <a:t>   5,7</a:t>
            </a:r>
          </a:p>
          <a:p>
            <a:r>
              <a:rPr lang="ru-RU" sz="5400" b="1" dirty="0">
                <a:solidFill>
                  <a:srgbClr val="C00000"/>
                </a:solidFill>
              </a:rPr>
              <a:t>  </a:t>
            </a:r>
            <a:r>
              <a:rPr lang="ru-RU" sz="5400" b="1" dirty="0" smtClean="0">
                <a:solidFill>
                  <a:srgbClr val="C00000"/>
                </a:solidFill>
              </a:rPr>
              <a:t>108,200</a:t>
            </a:r>
            <a:endParaRPr lang="ru-RU" sz="5400" dirty="0"/>
          </a:p>
        </p:txBody>
      </p:sp>
      <p:sp>
        <p:nvSpPr>
          <p:cNvPr id="9" name="TextBox 8"/>
          <p:cNvSpPr txBox="1"/>
          <p:nvPr/>
        </p:nvSpPr>
        <p:spPr>
          <a:xfrm>
            <a:off x="714375" y="3857625"/>
            <a:ext cx="7072313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5400" b="1" dirty="0">
                <a:solidFill>
                  <a:schemeClr val="accent2">
                    <a:lumMod val="75000"/>
                  </a:schemeClr>
                </a:solidFill>
              </a:rPr>
              <a:t>2. 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1714500" y="4429125"/>
            <a:ext cx="714375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2322513" y="4464050"/>
            <a:ext cx="500062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4321969" y="4464844"/>
            <a:ext cx="50165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6536546" y="4393412"/>
            <a:ext cx="501650" cy="15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2976" y="5143512"/>
            <a:ext cx="2143125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0,789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43306" y="5214950"/>
            <a:ext cx="2214562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0,7801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00826" y="5143512"/>
            <a:ext cx="1643063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0,78</a:t>
            </a:r>
          </a:p>
        </p:txBody>
      </p:sp>
      <p:sp>
        <p:nvSpPr>
          <p:cNvPr id="4110" name="TextBox 22"/>
          <p:cNvSpPr txBox="1">
            <a:spLocks noChangeArrowheads="1"/>
          </p:cNvSpPr>
          <p:nvPr/>
        </p:nvSpPr>
        <p:spPr bwMode="auto">
          <a:xfrm>
            <a:off x="7429520" y="1857364"/>
            <a:ext cx="642942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6600" dirty="0">
                <a:solidFill>
                  <a:srgbClr val="00B0F0"/>
                </a:solidFill>
              </a:rPr>
              <a:t>&gt;</a:t>
            </a:r>
          </a:p>
        </p:txBody>
      </p:sp>
      <p:sp>
        <p:nvSpPr>
          <p:cNvPr id="4111" name="TextBox 23"/>
          <p:cNvSpPr txBox="1">
            <a:spLocks noChangeArrowheads="1"/>
          </p:cNvSpPr>
          <p:nvPr/>
        </p:nvSpPr>
        <p:spPr bwMode="auto">
          <a:xfrm>
            <a:off x="7500958" y="0"/>
            <a:ext cx="5715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dirty="0">
                <a:solidFill>
                  <a:srgbClr val="00B0F0"/>
                </a:solidFill>
              </a:rPr>
              <a:t>&lt;</a:t>
            </a:r>
          </a:p>
        </p:txBody>
      </p:sp>
      <p:sp>
        <p:nvSpPr>
          <p:cNvPr id="17" name="Равно 16"/>
          <p:cNvSpPr/>
          <p:nvPr/>
        </p:nvSpPr>
        <p:spPr>
          <a:xfrm>
            <a:off x="7500958" y="1214422"/>
            <a:ext cx="571504" cy="500066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58 0.02222 L -0.45 -0.2925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5.55556E-6 L -0.44097 0.10485 " pathEditMode="relative" ptsTypes="AA">
                                      <p:cBhvr>
                                        <p:cTn id="10" dur="2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59259E-6 L -0.44097 0.09444 " pathEditMode="relative" ptsTypes="AA">
                                      <p:cBhvr>
                                        <p:cTn id="1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6.2963E-6 L -0.51181 -0.13658 " pathEditMode="relative" ptsTypes="AA">
                                      <p:cBhvr>
                                        <p:cTn id="1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64 0.03611 L -0.00364 -0.1423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875 -0.00579 L 0.5335 -0.1423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4110" grpId="0"/>
      <p:bldP spid="4111" grpId="0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извлечение 1">
            <a:hlinkClick r:id="rId2" action="ppaction://hlinksldjump"/>
          </p:cNvPr>
          <p:cNvSpPr/>
          <p:nvPr/>
        </p:nvSpPr>
        <p:spPr>
          <a:xfrm>
            <a:off x="8001000" y="5929313"/>
            <a:ext cx="785813" cy="571500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28625" y="214313"/>
            <a:ext cx="6072188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800" b="1" dirty="0">
                <a:solidFill>
                  <a:schemeClr val="accent5">
                    <a:lumMod val="75000"/>
                  </a:schemeClr>
                </a:solidFill>
              </a:rPr>
              <a:t>До сотых: 3,625</a:t>
            </a:r>
          </a:p>
          <a:p>
            <a:pPr>
              <a:defRPr/>
            </a:pPr>
            <a:r>
              <a:rPr lang="ru-RU" sz="4800" b="1" dirty="0">
                <a:solidFill>
                  <a:schemeClr val="accent5">
                    <a:lumMod val="75000"/>
                  </a:schemeClr>
                </a:solidFill>
              </a:rPr>
              <a:t>До сотен:  6329,85</a:t>
            </a:r>
          </a:p>
          <a:p>
            <a:pPr>
              <a:defRPr/>
            </a:pPr>
            <a:r>
              <a:rPr lang="ru-RU" sz="4800" b="1" dirty="0">
                <a:solidFill>
                  <a:schemeClr val="accent5">
                    <a:lumMod val="75000"/>
                  </a:schemeClr>
                </a:solidFill>
              </a:rPr>
              <a:t>До десятых: 87,52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000496" y="928670"/>
            <a:ext cx="357188" cy="158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715125" y="214313"/>
            <a:ext cx="24288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0070C0"/>
                </a:solidFill>
              </a:rPr>
              <a:t>3,63</a:t>
            </a:r>
          </a:p>
        </p:txBody>
      </p:sp>
      <p:sp>
        <p:nvSpPr>
          <p:cNvPr id="5126" name="Прямоугольник 8"/>
          <p:cNvSpPr>
            <a:spLocks noChangeArrowheads="1"/>
          </p:cNvSpPr>
          <p:nvPr/>
        </p:nvSpPr>
        <p:spPr bwMode="auto">
          <a:xfrm>
            <a:off x="4440238" y="3244850"/>
            <a:ext cx="2635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00B0F0"/>
                </a:solidFill>
                <a:latin typeface="Calibri" pitchFamily="34" charset="0"/>
              </a:rPr>
              <a:t>‹</a:t>
            </a:r>
            <a:endParaRPr lang="ru-RU">
              <a:solidFill>
                <a:srgbClr val="00B0F0"/>
              </a:solidFill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6715125" y="928688"/>
            <a:ext cx="155733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 b="1">
                <a:solidFill>
                  <a:srgbClr val="0070C0"/>
                </a:solidFill>
              </a:rPr>
              <a:t>6300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6786563" y="1643063"/>
            <a:ext cx="13858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 b="1">
                <a:solidFill>
                  <a:srgbClr val="0070C0"/>
                </a:solidFill>
              </a:rPr>
              <a:t>87,5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571868" y="1643050"/>
            <a:ext cx="357187" cy="158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643438" y="2357430"/>
            <a:ext cx="357188" cy="158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1" name="TextBox 16"/>
          <p:cNvSpPr txBox="1">
            <a:spLocks noChangeArrowheads="1"/>
          </p:cNvSpPr>
          <p:nvPr/>
        </p:nvSpPr>
        <p:spPr bwMode="auto">
          <a:xfrm>
            <a:off x="571500" y="3643313"/>
            <a:ext cx="785812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 dirty="0">
                <a:solidFill>
                  <a:srgbClr val="7030A0"/>
                </a:solidFill>
              </a:rPr>
              <a:t>   </a:t>
            </a:r>
            <a:r>
              <a:rPr lang="ru-RU" sz="5400" b="1" dirty="0" smtClean="0">
                <a:solidFill>
                  <a:srgbClr val="7030A0"/>
                </a:solidFill>
              </a:rPr>
              <a:t>4 ,62  </a:t>
            </a:r>
            <a:r>
              <a:rPr lang="ru-RU" sz="5400" b="1" dirty="0">
                <a:solidFill>
                  <a:srgbClr val="7030A0"/>
                </a:solidFill>
                <a:latin typeface="Calibri" pitchFamily="34" charset="0"/>
              </a:rPr>
              <a:t>≈  5       6,8 </a:t>
            </a:r>
            <a:r>
              <a:rPr lang="ru-RU" sz="5400" b="1" dirty="0" smtClean="0">
                <a:solidFill>
                  <a:srgbClr val="7030A0"/>
                </a:solidFill>
                <a:latin typeface="Calibri" pitchFamily="34" charset="0"/>
              </a:rPr>
              <a:t>3 5 </a:t>
            </a:r>
            <a:r>
              <a:rPr lang="ru-RU" sz="5400" b="1" dirty="0">
                <a:solidFill>
                  <a:srgbClr val="7030A0"/>
                </a:solidFill>
                <a:latin typeface="Calibri" pitchFamily="34" charset="0"/>
              </a:rPr>
              <a:t>≈ 6,8</a:t>
            </a:r>
          </a:p>
          <a:p>
            <a:r>
              <a:rPr lang="ru-RU" sz="5400" b="1" dirty="0">
                <a:solidFill>
                  <a:srgbClr val="7030A0"/>
                </a:solidFill>
                <a:latin typeface="Calibri" pitchFamily="34" charset="0"/>
              </a:rPr>
              <a:t>                4, 2 3 5 ≈ 4,24</a:t>
            </a:r>
            <a:endParaRPr lang="ru-RU" sz="5400" b="1" dirty="0">
              <a:solidFill>
                <a:srgbClr val="7030A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85786" y="3714752"/>
            <a:ext cx="714375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572000" y="3714752"/>
            <a:ext cx="642937" cy="6429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857884" y="3714752"/>
            <a:ext cx="428625" cy="6429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2857500" y="4500563"/>
            <a:ext cx="642938" cy="642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643313" y="4500563"/>
            <a:ext cx="571500" cy="642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286250" y="4500563"/>
            <a:ext cx="500063" cy="642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2"/>
          <p:cNvSpPr txBox="1">
            <a:spLocks noChangeArrowheads="1"/>
          </p:cNvSpPr>
          <p:nvPr/>
        </p:nvSpPr>
        <p:spPr bwMode="auto">
          <a:xfrm>
            <a:off x="714375" y="428625"/>
            <a:ext cx="7072313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 b="1" dirty="0">
                <a:solidFill>
                  <a:srgbClr val="00B050"/>
                </a:solidFill>
              </a:rPr>
              <a:t>  6,3 6                   83,2</a:t>
            </a:r>
          </a:p>
          <a:p>
            <a:r>
              <a:rPr lang="ru-RU" sz="5400" b="1" dirty="0">
                <a:solidFill>
                  <a:srgbClr val="00B050"/>
                </a:solidFill>
              </a:rPr>
              <a:t>  1 2,3                     1,9</a:t>
            </a:r>
          </a:p>
        </p:txBody>
      </p:sp>
      <p:sp>
        <p:nvSpPr>
          <p:cNvPr id="6148" name="TextBox 3"/>
          <p:cNvSpPr txBox="1">
            <a:spLocks noChangeArrowheads="1"/>
          </p:cNvSpPr>
          <p:nvPr/>
        </p:nvSpPr>
        <p:spPr bwMode="auto">
          <a:xfrm>
            <a:off x="357188" y="785813"/>
            <a:ext cx="4286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 b="1">
                <a:solidFill>
                  <a:srgbClr val="00B050"/>
                </a:solidFill>
              </a:rPr>
              <a:t>+</a:t>
            </a:r>
          </a:p>
        </p:txBody>
      </p:sp>
      <p:sp>
        <p:nvSpPr>
          <p:cNvPr id="6149" name="Прямоугольник 4"/>
          <p:cNvSpPr>
            <a:spLocks noChangeArrowheads="1"/>
          </p:cNvSpPr>
          <p:nvPr/>
        </p:nvSpPr>
        <p:spPr bwMode="auto">
          <a:xfrm>
            <a:off x="4786314" y="714356"/>
            <a:ext cx="5889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5400" b="1" dirty="0">
                <a:solidFill>
                  <a:srgbClr val="00B050"/>
                </a:solidFill>
              </a:rPr>
              <a:t>+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714375" y="2214563"/>
            <a:ext cx="2571750" cy="158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500688" y="2214563"/>
            <a:ext cx="2571750" cy="158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2" name="TextBox 9"/>
          <p:cNvSpPr txBox="1">
            <a:spLocks noChangeArrowheads="1"/>
          </p:cNvSpPr>
          <p:nvPr/>
        </p:nvSpPr>
        <p:spPr bwMode="auto">
          <a:xfrm>
            <a:off x="1071563" y="2214563"/>
            <a:ext cx="20002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 b="1">
                <a:solidFill>
                  <a:srgbClr val="00B050"/>
                </a:solidFill>
              </a:rPr>
              <a:t>7,5 9</a:t>
            </a:r>
          </a:p>
        </p:txBody>
      </p:sp>
      <p:sp>
        <p:nvSpPr>
          <p:cNvPr id="6153" name="TextBox 10"/>
          <p:cNvSpPr txBox="1">
            <a:spLocks noChangeArrowheads="1"/>
          </p:cNvSpPr>
          <p:nvPr/>
        </p:nvSpPr>
        <p:spPr bwMode="auto">
          <a:xfrm>
            <a:off x="5643570" y="2214554"/>
            <a:ext cx="20002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 b="1" dirty="0">
                <a:solidFill>
                  <a:srgbClr val="00B050"/>
                </a:solidFill>
              </a:rPr>
              <a:t>8,5 1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28688" y="3571875"/>
            <a:ext cx="5643562" cy="2586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914400" indent="-914400">
              <a:buFontTx/>
              <a:buAutoNum type="arabicParenR"/>
              <a:defRPr/>
            </a:pPr>
            <a:r>
              <a:rPr lang="ru-RU" sz="5400" b="1" dirty="0">
                <a:solidFill>
                  <a:schemeClr val="accent4">
                    <a:lumMod val="75000"/>
                  </a:schemeClr>
                </a:solidFill>
              </a:rPr>
              <a:t>6,36 + 12,3</a:t>
            </a:r>
          </a:p>
          <a:p>
            <a:pPr marL="914400" indent="-914400">
              <a:buFontTx/>
              <a:buAutoNum type="arabicParenR"/>
              <a:defRPr/>
            </a:pPr>
            <a:r>
              <a:rPr lang="ru-RU" sz="5400" b="1" dirty="0">
                <a:solidFill>
                  <a:schemeClr val="accent4">
                    <a:lumMod val="75000"/>
                  </a:schemeClr>
                </a:solidFill>
              </a:rPr>
              <a:t>83,2 + 1,9</a:t>
            </a:r>
          </a:p>
          <a:p>
            <a:pPr marL="914400" indent="-914400">
              <a:buFontTx/>
              <a:buAutoNum type="arabicParenR"/>
              <a:defRPr/>
            </a:pPr>
            <a:r>
              <a:rPr lang="ru-RU" sz="5400" b="1" dirty="0">
                <a:solidFill>
                  <a:schemeClr val="accent4">
                    <a:lumMod val="75000"/>
                  </a:schemeClr>
                </a:solidFill>
              </a:rPr>
              <a:t>75,6 + 136,92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572250" y="3571875"/>
            <a:ext cx="2286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 b="1">
                <a:solidFill>
                  <a:srgbClr val="FF0000"/>
                </a:solidFill>
              </a:rPr>
              <a:t>18,66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6715125" y="4429125"/>
            <a:ext cx="15319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rgbClr val="FF0000"/>
                </a:solidFill>
              </a:rPr>
              <a:t>85,1</a:t>
            </a: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6643688" y="5214938"/>
            <a:ext cx="23002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rgbClr val="FF0000"/>
                </a:solidFill>
              </a:rPr>
              <a:t>212,52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643306" y="2857496"/>
            <a:ext cx="12602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№1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38" y="714375"/>
          <a:ext cx="7643868" cy="117474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10967"/>
                <a:gridCol w="1910967"/>
                <a:gridCol w="1910967"/>
                <a:gridCol w="1910967"/>
              </a:tblGrid>
              <a:tr h="1174744"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/>
                        <a:t>6,3</a:t>
                      </a:r>
                      <a:endParaRPr lang="ru-RU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/>
                        <a:t>5,1</a:t>
                      </a:r>
                      <a:endParaRPr lang="ru-RU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5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857750" y="714375"/>
            <a:ext cx="150018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 b="1">
                <a:solidFill>
                  <a:schemeClr val="bg1"/>
                </a:solidFill>
              </a:rPr>
              <a:t>1,2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6929438" y="714375"/>
            <a:ext cx="11461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5400" b="1">
                <a:solidFill>
                  <a:schemeClr val="bg1"/>
                </a:solidFill>
              </a:rPr>
              <a:t>3,9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3063" y="2500313"/>
            <a:ext cx="4500562" cy="36925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6000" b="1" dirty="0">
                <a:solidFill>
                  <a:schemeClr val="accent2">
                    <a:lumMod val="75000"/>
                  </a:schemeClr>
                </a:solidFill>
              </a:rPr>
              <a:t>12,2 - 9,6</a:t>
            </a:r>
          </a:p>
          <a:p>
            <a:pPr>
              <a:defRPr/>
            </a:pPr>
            <a:r>
              <a:rPr lang="ru-RU" sz="6000" b="1" dirty="0">
                <a:solidFill>
                  <a:schemeClr val="accent2">
                    <a:lumMod val="75000"/>
                  </a:schemeClr>
                </a:solidFill>
              </a:rPr>
              <a:t>7,3 – 4,568</a:t>
            </a:r>
          </a:p>
          <a:p>
            <a:pPr>
              <a:defRPr/>
            </a:pPr>
            <a:r>
              <a:rPr lang="ru-RU" sz="6000" b="1" dirty="0">
                <a:solidFill>
                  <a:schemeClr val="accent2">
                    <a:lumMod val="75000"/>
                  </a:schemeClr>
                </a:solidFill>
              </a:rPr>
              <a:t>5 – 0,61</a:t>
            </a:r>
          </a:p>
          <a:p>
            <a:pPr>
              <a:defRPr/>
            </a:pPr>
            <a:endParaRPr lang="ru-RU" sz="5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215063" y="2500313"/>
            <a:ext cx="21431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solidFill>
                  <a:srgbClr val="FF0000"/>
                </a:solidFill>
              </a:rPr>
              <a:t>2,6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072188" y="3429000"/>
            <a:ext cx="2286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solidFill>
                  <a:srgbClr val="FF0000"/>
                </a:solidFill>
              </a:rPr>
              <a:t>2,732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000750" y="4286250"/>
            <a:ext cx="24288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solidFill>
                  <a:srgbClr val="FF0000"/>
                </a:solidFill>
              </a:rPr>
              <a:t>4,39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85720" y="2428868"/>
            <a:ext cx="12602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№2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dirty="0" smtClean="0"/>
              <a:t>Когда и где появились десятичные дроби?</a:t>
            </a:r>
            <a:endParaRPr lang="ru-RU" sz="4400" dirty="0"/>
          </a:p>
        </p:txBody>
      </p:sp>
      <p:pic>
        <p:nvPicPr>
          <p:cNvPr id="4" name="Picture 30" descr="C:\Documents and Settings\Admin\Мои документы\Мои рисунки\dfa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4286256"/>
            <a:ext cx="2012737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>
            <a:off x="357158" y="285728"/>
            <a:ext cx="4800600" cy="1981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28569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chemeClr val="accent2"/>
                    </a:gs>
                    <a:gs pos="100000">
                      <a:schemeClr val="hlink"/>
                    </a:gs>
                  </a:gsLst>
                  <a:lin ang="5400000" scaled="1"/>
                </a:gradFill>
                <a:latin typeface="Impact"/>
              </a:rPr>
              <a:t>Из   истории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071670" y="2357430"/>
            <a:ext cx="607223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i="1" dirty="0" smtClean="0">
                <a:cs typeface="Arial" charset="0"/>
              </a:rPr>
              <a:t>Человечество </a:t>
            </a:r>
            <a:r>
              <a:rPr lang="ru-RU" sz="2800" b="1" i="1" dirty="0">
                <a:cs typeface="Arial" charset="0"/>
              </a:rPr>
              <a:t>пользуется дробными </a:t>
            </a:r>
            <a:r>
              <a:rPr lang="ru-RU" sz="2800" b="1" i="1" dirty="0" smtClean="0">
                <a:cs typeface="Arial" charset="0"/>
              </a:rPr>
              <a:t>числами уже несколько тысячелетий , </a:t>
            </a:r>
            <a:r>
              <a:rPr lang="ru-RU" sz="2800" b="1" i="1" dirty="0">
                <a:cs typeface="Arial" charset="0"/>
              </a:rPr>
              <a:t>а вот записывать их удобными десятичными знаками оно додумалось значительно позже</a:t>
            </a:r>
            <a:r>
              <a:rPr lang="ru-RU" sz="2800" b="1" dirty="0">
                <a:cs typeface="Arial" charset="0"/>
              </a:rPr>
              <a:t>.</a:t>
            </a:r>
            <a:r>
              <a:rPr lang="ru-RU" sz="2400" b="1" dirty="0">
                <a:cs typeface="Arial" charset="0"/>
              </a:rPr>
              <a:t> </a:t>
            </a:r>
            <a:endParaRPr lang="ru-RU" sz="2400" b="1" dirty="0">
              <a:latin typeface="Times New Roman" pitchFamily="18" charset="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019800" y="21336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 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500563" y="2492375"/>
            <a:ext cx="287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40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/>
      <p:bldP spid="410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F:\412363\img3.gif"/>
          <p:cNvPicPr>
            <a:picLocks noChangeAspect="1" noChangeArrowheads="1"/>
          </p:cNvPicPr>
          <p:nvPr/>
        </p:nvPicPr>
        <p:blipFill>
          <a:blip r:embed="rId2" r:link="rId3" cstate="print">
            <a:lum bright="40000"/>
          </a:blip>
          <a:srcRect/>
          <a:stretch>
            <a:fillRect/>
          </a:stretch>
        </p:blipFill>
        <p:spPr bwMode="auto">
          <a:xfrm>
            <a:off x="357158" y="2000240"/>
            <a:ext cx="8305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071546"/>
            <a:ext cx="8642350" cy="1152525"/>
          </a:xfrm>
          <a:noFill/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atin typeface="Tahoma" pitchFamily="34" charset="0"/>
                <a:cs typeface="Times New Roman" pitchFamily="18" charset="0"/>
              </a:rPr>
              <a:t> В древнем Китае дробь</a:t>
            </a:r>
            <a:r>
              <a:rPr lang="ru-RU" sz="4000" b="1" dirty="0" smtClean="0">
                <a:latin typeface="Tahoma" pitchFamily="34" charset="0"/>
              </a:rPr>
              <a:t> </a:t>
            </a:r>
            <a:r>
              <a:rPr lang="ru-RU" sz="4000" b="1" dirty="0">
                <a:latin typeface="Tahoma" pitchFamily="34" charset="0"/>
                <a:cs typeface="Times New Roman" pitchFamily="18" charset="0"/>
              </a:rPr>
              <a:t>вида </a:t>
            </a:r>
            <a:r>
              <a:rPr lang="ru-RU" sz="4000" b="1" dirty="0" smtClean="0">
                <a:solidFill>
                  <a:srgbClr val="FF0000"/>
                </a:solidFill>
                <a:latin typeface="Tahoma" pitchFamily="34" charset="0"/>
                <a:cs typeface="Times New Roman" pitchFamily="18" charset="0"/>
              </a:rPr>
              <a:t>2,135436</a:t>
            </a:r>
            <a:br>
              <a:rPr lang="ru-RU" sz="4000" b="1" dirty="0" smtClean="0">
                <a:solidFill>
                  <a:srgbClr val="FF0000"/>
                </a:solidFill>
                <a:latin typeface="Tahoma" pitchFamily="34" charset="0"/>
                <a:cs typeface="Times New Roman" pitchFamily="18" charset="0"/>
              </a:rPr>
            </a:br>
            <a:r>
              <a:rPr lang="ru-RU" sz="4000" b="1" dirty="0">
                <a:latin typeface="Tahoma" pitchFamily="34" charset="0"/>
                <a:cs typeface="Times New Roman" pitchFamily="18" charset="0"/>
              </a:rPr>
              <a:t/>
            </a:r>
            <a:br>
              <a:rPr lang="ru-RU" sz="4000" b="1" dirty="0">
                <a:latin typeface="Tahoma" pitchFamily="34" charset="0"/>
                <a:cs typeface="Times New Roman" pitchFamily="18" charset="0"/>
              </a:rPr>
            </a:br>
            <a:r>
              <a:rPr lang="ru-RU" sz="4000" b="1" dirty="0">
                <a:solidFill>
                  <a:schemeClr val="tx1"/>
                </a:solidFill>
              </a:rPr>
              <a:t>выглядела так: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57158" y="3357562"/>
            <a:ext cx="8501090" cy="1800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 sz="3000" b="1" dirty="0">
                <a:latin typeface="Tahoma" pitchFamily="34" charset="0"/>
                <a:cs typeface="Times New Roman" pitchFamily="18" charset="0"/>
              </a:rPr>
              <a:t>2 </a:t>
            </a:r>
            <a:r>
              <a:rPr lang="ru-RU" sz="3000" b="1" dirty="0" err="1">
                <a:latin typeface="Tahoma" pitchFamily="34" charset="0"/>
                <a:cs typeface="Times New Roman" pitchFamily="18" charset="0"/>
              </a:rPr>
              <a:t>чи</a:t>
            </a:r>
            <a:r>
              <a:rPr lang="ru-RU" sz="3000" b="1" dirty="0">
                <a:latin typeface="Tahoma" pitchFamily="34" charset="0"/>
                <a:cs typeface="Times New Roman" pitchFamily="18" charset="0"/>
              </a:rPr>
              <a:t>,  1 </a:t>
            </a:r>
            <a:r>
              <a:rPr lang="ru-RU" sz="3000" b="1" dirty="0" err="1">
                <a:latin typeface="Tahoma" pitchFamily="34" charset="0"/>
                <a:cs typeface="Times New Roman" pitchFamily="18" charset="0"/>
              </a:rPr>
              <a:t>цунь</a:t>
            </a:r>
            <a:r>
              <a:rPr lang="ru-RU" sz="3000" b="1" dirty="0">
                <a:latin typeface="Tahoma" pitchFamily="34" charset="0"/>
                <a:cs typeface="Times New Roman" pitchFamily="18" charset="0"/>
              </a:rPr>
              <a:t>,  3 доли,  </a:t>
            </a:r>
            <a:r>
              <a:rPr lang="ru-RU" sz="3000" b="1" dirty="0" smtClean="0">
                <a:latin typeface="Tahoma" pitchFamily="34" charset="0"/>
                <a:cs typeface="Times New Roman" pitchFamily="18" charset="0"/>
              </a:rPr>
              <a:t>5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 sz="3000" b="1" dirty="0" smtClean="0">
                <a:latin typeface="Tahoma" pitchFamily="34" charset="0"/>
                <a:cs typeface="Times New Roman" pitchFamily="18" charset="0"/>
              </a:rPr>
              <a:t> </a:t>
            </a:r>
            <a:r>
              <a:rPr lang="ru-RU" sz="3000" b="1" dirty="0">
                <a:latin typeface="Tahoma" pitchFamily="34" charset="0"/>
                <a:cs typeface="Times New Roman" pitchFamily="18" charset="0"/>
              </a:rPr>
              <a:t>порядковых, </a:t>
            </a:r>
            <a:endParaRPr lang="ru-RU" sz="3000" b="1" dirty="0">
              <a:latin typeface="Tahoma" pitchFamily="34" charset="0"/>
            </a:endParaRPr>
          </a:p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 sz="3000" b="1" dirty="0">
                <a:latin typeface="Tahoma" pitchFamily="34" charset="0"/>
                <a:cs typeface="Times New Roman" pitchFamily="18" charset="0"/>
              </a:rPr>
              <a:t>4 шерстинки, 3 тончайших,  6 паутинок.</a:t>
            </a:r>
            <a:endParaRPr lang="ru-RU" sz="3000" b="1" dirty="0">
              <a:latin typeface="Tahoma" pitchFamily="34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638800" y="2362200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2852738"/>
            <a:ext cx="8497888" cy="2016125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ru-RU" sz="3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/>
      <p:bldP spid="615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342900"/>
          </a:xfrm>
        </p:spPr>
        <p:txBody>
          <a:bodyPr>
            <a:normAutofit fontScale="90000"/>
          </a:bodyPr>
          <a:lstStyle/>
          <a:p>
            <a:endParaRPr lang="ru-RU" sz="400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765175"/>
            <a:ext cx="8229600" cy="583247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3600" dirty="0" smtClean="0">
                <a:solidFill>
                  <a:srgbClr val="000099"/>
                </a:solidFill>
              </a:rPr>
              <a:t> Арабский математик  </a:t>
            </a:r>
          </a:p>
          <a:p>
            <a:pPr algn="ctr">
              <a:buFont typeface="Wingdings" pitchFamily="2" charset="2"/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Аль-Каши </a:t>
            </a:r>
            <a:r>
              <a:rPr lang="ru-RU" sz="3600" dirty="0" err="1" smtClean="0">
                <a:solidFill>
                  <a:srgbClr val="FF0000"/>
                </a:solidFill>
              </a:rPr>
              <a:t>Джемшид</a:t>
            </a:r>
            <a:r>
              <a:rPr lang="ru-RU" sz="3600" dirty="0" smtClean="0">
                <a:solidFill>
                  <a:srgbClr val="FF0000"/>
                </a:solidFill>
              </a:rPr>
              <a:t> Ибн </a:t>
            </a:r>
            <a:r>
              <a:rPr lang="ru-RU" sz="3600" dirty="0" err="1" smtClean="0">
                <a:solidFill>
                  <a:srgbClr val="FF0000"/>
                </a:solidFill>
              </a:rPr>
              <a:t>Масуд</a:t>
            </a:r>
            <a:r>
              <a:rPr lang="ru-RU" sz="3600" dirty="0" smtClean="0">
                <a:solidFill>
                  <a:srgbClr val="FF0000"/>
                </a:solidFill>
              </a:rPr>
              <a:t>,</a:t>
            </a:r>
            <a:endParaRPr lang="ru-RU" sz="36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sz="3600" dirty="0" smtClean="0">
                <a:solidFill>
                  <a:srgbClr val="000099"/>
                </a:solidFill>
              </a:rPr>
              <a:t> </a:t>
            </a:r>
            <a:r>
              <a:rPr lang="ru-RU" sz="3600" dirty="0">
                <a:solidFill>
                  <a:srgbClr val="000099"/>
                </a:solidFill>
              </a:rPr>
              <a:t>работавший в городе </a:t>
            </a:r>
            <a:r>
              <a:rPr lang="ru-RU" sz="4000" dirty="0">
                <a:solidFill>
                  <a:srgbClr val="000099"/>
                </a:solidFill>
              </a:rPr>
              <a:t>Самарканде в обсерватории Улугбека в начале 15 </a:t>
            </a:r>
            <a:r>
              <a:rPr lang="ru-RU" sz="4000" dirty="0" smtClean="0">
                <a:solidFill>
                  <a:srgbClr val="000099"/>
                </a:solidFill>
              </a:rPr>
              <a:t>века, записывал дроби так</a:t>
            </a:r>
          </a:p>
          <a:p>
            <a:pPr algn="ctr">
              <a:buFont typeface="Wingdings" pitchFamily="2" charset="2"/>
              <a:buNone/>
            </a:pPr>
            <a:r>
              <a:rPr lang="ru-RU" sz="4000" b="1" dirty="0" smtClean="0">
                <a:latin typeface="Tahoma" pitchFamily="34" charset="0"/>
                <a:cs typeface="Times New Roman" pitchFamily="18" charset="0"/>
              </a:rPr>
              <a:t>2</a:t>
            </a:r>
            <a:r>
              <a:rPr lang="ru-RU" sz="4000" b="1" dirty="0" smtClean="0">
                <a:solidFill>
                  <a:srgbClr val="FF0000"/>
                </a:solidFill>
                <a:latin typeface="Tahoma" pitchFamily="34" charset="0"/>
                <a:cs typeface="Times New Roman" pitchFamily="18" charset="0"/>
              </a:rPr>
              <a:t>135436</a:t>
            </a:r>
            <a:r>
              <a:rPr lang="ru-RU" sz="4000" dirty="0" smtClean="0">
                <a:solidFill>
                  <a:srgbClr val="000099"/>
                </a:solidFill>
              </a:rPr>
              <a:t> </a:t>
            </a:r>
          </a:p>
          <a:p>
            <a:pPr algn="ctr">
              <a:buFont typeface="Wingdings" pitchFamily="2" charset="2"/>
              <a:buNone/>
            </a:pPr>
            <a:r>
              <a:rPr lang="ru-RU" sz="4000" dirty="0" smtClean="0">
                <a:solidFill>
                  <a:srgbClr val="000099"/>
                </a:solidFill>
              </a:rPr>
              <a:t>или</a:t>
            </a:r>
          </a:p>
          <a:p>
            <a:pPr algn="ctr">
              <a:buFont typeface="Wingdings" pitchFamily="2" charset="2"/>
              <a:buNone/>
            </a:pPr>
            <a:r>
              <a:rPr lang="ru-RU" sz="4000" b="1" dirty="0" smtClean="0">
                <a:latin typeface="Tahoma" pitchFamily="34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rgbClr val="FF0000"/>
                </a:solidFill>
                <a:latin typeface="Tahoma" pitchFamily="34" charset="0"/>
                <a:cs typeface="Times New Roman" pitchFamily="18" charset="0"/>
              </a:rPr>
              <a:t>|</a:t>
            </a:r>
            <a:r>
              <a:rPr lang="ru-RU" sz="4000" b="1" dirty="0" smtClean="0">
                <a:latin typeface="Tahoma" pitchFamily="34" charset="0"/>
                <a:cs typeface="Times New Roman" pitchFamily="18" charset="0"/>
              </a:rPr>
              <a:t>135436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74" y="3071810"/>
            <a:ext cx="3097212" cy="3240088"/>
          </a:xfrm>
          <a:prstGeom prst="rect">
            <a:avLst/>
          </a:prstGeom>
          <a:noFill/>
        </p:spPr>
      </p:pic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250825" y="3076417"/>
            <a:ext cx="6626225" cy="3268980"/>
          </a:xfrm>
          <a:prstGeom prst="wedgeRoundRectCallout">
            <a:avLst>
              <a:gd name="adj1" fmla="val 58315"/>
              <a:gd name="adj2" fmla="val -13694"/>
              <a:gd name="adj3" fmla="val 16667"/>
            </a:avLst>
          </a:prstGeom>
          <a:gradFill rotWithShape="1">
            <a:gsLst>
              <a:gs pos="0">
                <a:srgbClr val="CCCCFF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/>
            <a:r>
              <a:rPr lang="ru-RU" sz="2400" dirty="0">
                <a:latin typeface="Times New Roman" pitchFamily="18" charset="0"/>
              </a:rPr>
              <a:t> В своей книге "Десятая" он не только излагает теорию десятичных дробей, но и старается убедить людей пользоваться ими, говоря, что при их использовании "</a:t>
            </a:r>
            <a:r>
              <a:rPr lang="ru-RU" sz="2400" b="1" dirty="0">
                <a:latin typeface="Times New Roman" pitchFamily="18" charset="0"/>
              </a:rPr>
              <a:t>изживаются трудности, распри, ошибки, потери и прочие случайности, обычные спутники расчетов".</a:t>
            </a:r>
            <a:r>
              <a:rPr lang="ru-RU" sz="2400" dirty="0">
                <a:latin typeface="Times New Roman" pitchFamily="18" charset="0"/>
              </a:rPr>
              <a:t> Его и считают изобретателем десятичных дробей.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397103"/>
            <a:ext cx="8893175" cy="2677656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50000">
                <a:srgbClr val="FFFF66">
                  <a:gamma/>
                  <a:tint val="0"/>
                  <a:invGamma/>
                </a:srgbClr>
              </a:gs>
              <a:gs pos="100000">
                <a:srgbClr val="FFFF66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400" dirty="0">
                <a:solidFill>
                  <a:srgbClr val="996633"/>
                </a:solidFill>
                <a:latin typeface="Times New Roman" pitchFamily="18" charset="0"/>
              </a:rPr>
              <a:t>Лишь в конце XVI  века мысль записывать дробные числа десятичными знаками пришла некоему </a:t>
            </a:r>
            <a:r>
              <a:rPr lang="ru-RU" sz="2400" b="1" u="sng" dirty="0" err="1" smtClean="0">
                <a:solidFill>
                  <a:srgbClr val="996633"/>
                </a:solidFill>
                <a:latin typeface="Times New Roman" pitchFamily="18" charset="0"/>
              </a:rPr>
              <a:t>Симону</a:t>
            </a:r>
            <a:r>
              <a:rPr lang="ru-RU" sz="2400" b="1" u="sng" dirty="0" smtClean="0">
                <a:solidFill>
                  <a:srgbClr val="996633"/>
                </a:solidFill>
                <a:latin typeface="Times New Roman" pitchFamily="18" charset="0"/>
              </a:rPr>
              <a:t> </a:t>
            </a:r>
            <a:r>
              <a:rPr lang="ru-RU" sz="2400" b="1" u="sng" dirty="0" err="1" smtClean="0">
                <a:solidFill>
                  <a:srgbClr val="996633"/>
                </a:solidFill>
                <a:latin typeface="Times New Roman" pitchFamily="18" charset="0"/>
              </a:rPr>
              <a:t>Стевину</a:t>
            </a:r>
            <a:r>
              <a:rPr lang="ru-RU" sz="2400" b="1" u="sng" dirty="0" smtClean="0">
                <a:solidFill>
                  <a:srgbClr val="996633"/>
                </a:solidFill>
                <a:latin typeface="Times New Roman" pitchFamily="18" charset="0"/>
              </a:rPr>
              <a:t> </a:t>
            </a:r>
            <a:endParaRPr lang="ru-RU" sz="2400" b="1" u="sng" dirty="0">
              <a:latin typeface="Times New Roman" pitchFamily="18" charset="0"/>
            </a:endParaRPr>
          </a:p>
          <a:p>
            <a:pPr algn="ctr"/>
            <a:r>
              <a:rPr lang="ru-RU" sz="2400" dirty="0">
                <a:solidFill>
                  <a:srgbClr val="996633"/>
                </a:solidFill>
                <a:latin typeface="Times New Roman" pitchFamily="18" charset="0"/>
              </a:rPr>
              <a:t>из Фландрии. В своей книге "Десятая" (1585г.) </a:t>
            </a:r>
          </a:p>
          <a:p>
            <a:pPr algn="ctr"/>
            <a:r>
              <a:rPr lang="ru-RU" sz="2400" dirty="0">
                <a:solidFill>
                  <a:srgbClr val="996633"/>
                </a:solidFill>
                <a:latin typeface="Times New Roman" pitchFamily="18" charset="0"/>
              </a:rPr>
              <a:t>он </a:t>
            </a:r>
            <a:r>
              <a:rPr lang="ru-RU" sz="2400" dirty="0" smtClean="0">
                <a:solidFill>
                  <a:srgbClr val="996633"/>
                </a:solidFill>
                <a:latin typeface="Times New Roman" pitchFamily="18" charset="0"/>
              </a:rPr>
              <a:t> предлагает писать цифры дробного числа </a:t>
            </a:r>
            <a:endParaRPr lang="ru-RU" sz="2400" dirty="0">
              <a:solidFill>
                <a:srgbClr val="996633"/>
              </a:solidFill>
              <a:latin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rgbClr val="996633"/>
                </a:solidFill>
                <a:latin typeface="Times New Roman" pitchFamily="18" charset="0"/>
              </a:rPr>
              <a:t>в </a:t>
            </a:r>
            <a:r>
              <a:rPr lang="ru-RU" sz="2400" dirty="0">
                <a:solidFill>
                  <a:srgbClr val="996633"/>
                </a:solidFill>
                <a:latin typeface="Times New Roman" pitchFamily="18" charset="0"/>
              </a:rPr>
              <a:t>одну строку с цифрами целого числа, при этом нумеруя их. Например, число записывалось так:</a:t>
            </a:r>
          </a:p>
          <a:p>
            <a:r>
              <a:rPr lang="ru-RU" sz="2400" dirty="0">
                <a:solidFill>
                  <a:srgbClr val="996633"/>
                </a:solidFill>
                <a:latin typeface="Times New Roman" pitchFamily="18" charset="0"/>
              </a:rPr>
              <a:t>                  0,3752 =                                или 5,13=</a:t>
            </a:r>
          </a:p>
        </p:txBody>
      </p:sp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24600" y="2684463"/>
            <a:ext cx="15240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67000" y="2687638"/>
            <a:ext cx="19812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  <p:bldP spid="11267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ЭНЦИКЛОПЕДИЯ</a:t>
            </a:r>
          </a:p>
          <a:p>
            <a:r>
              <a:rPr lang="ru-RU" sz="3600" b="1" dirty="0" smtClean="0"/>
              <a:t> (от греч. </a:t>
            </a:r>
            <a:r>
              <a:rPr lang="ru-RU" sz="3600" b="1" dirty="0" err="1" smtClean="0"/>
              <a:t>enkyklios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paideia</a:t>
            </a:r>
            <a:r>
              <a:rPr lang="ru-RU" sz="3600" b="1" dirty="0" smtClean="0"/>
              <a:t> - обучение по всему кругу знаний) –</a:t>
            </a:r>
          </a:p>
          <a:p>
            <a:r>
              <a:rPr lang="ru-RU" dirty="0" smtClean="0"/>
              <a:t> научное или научно-популярное справочное издание, содержащее систематизированный свод знаний. </a:t>
            </a:r>
            <a:endParaRPr lang="ru-RU" dirty="0"/>
          </a:p>
        </p:txBody>
      </p:sp>
      <p:pic>
        <p:nvPicPr>
          <p:cNvPr id="3074" name="Picture 2" descr="C:\Documents and Settings\Admin\Рабочий стол\журналы\chtivo_emblem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500042"/>
            <a:ext cx="1714512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fon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975" cy="7219950"/>
          </a:xfrm>
          <a:prstGeom prst="rect">
            <a:avLst/>
          </a:prstGeom>
          <a:noFill/>
        </p:spPr>
      </p:pic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900113" y="4295775"/>
            <a:ext cx="79930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400">
                <a:latin typeface="Times New Roman" pitchFamily="18" charset="0"/>
              </a:rPr>
              <a:t/>
            </a:r>
            <a:br>
              <a:rPr lang="ru-RU" sz="2400">
                <a:latin typeface="Times New Roman" pitchFamily="18" charset="0"/>
              </a:rPr>
            </a:br>
            <a:endParaRPr lang="ru-RU" sz="2400">
              <a:latin typeface="Times New Roman" pitchFamily="18" charset="0"/>
            </a:endParaRPr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323850" y="404813"/>
            <a:ext cx="8496300" cy="1871662"/>
          </a:xfrm>
          <a:prstGeom prst="wedgeRectCallout">
            <a:avLst>
              <a:gd name="adj1" fmla="val -35032"/>
              <a:gd name="adj2" fmla="val 96394"/>
            </a:avLst>
          </a:prstGeom>
          <a:gradFill rotWithShape="1">
            <a:gsLst>
              <a:gs pos="0">
                <a:srgbClr val="CCCCFF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 anchorCtr="1"/>
          <a:lstStyle/>
          <a:p>
            <a:pPr algn="ctr"/>
            <a:r>
              <a:rPr lang="ru-RU" sz="3000"/>
              <a:t>Примерно в это же время математики Европы также пытались найти удобную запись десятичной дроби. </a:t>
            </a:r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2411413" y="2997200"/>
            <a:ext cx="6551612" cy="3663950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bg1"/>
              </a:gs>
              <a:gs pos="100000">
                <a:srgbClr val="CCECFF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lIns="90000" tIns="46800" rIns="90000" bIns="46800" anchor="ctr" anchorCtr="1">
            <a:spAutoFit/>
          </a:bodyPr>
          <a:lstStyle/>
          <a:p>
            <a:pPr algn="ctr"/>
            <a:r>
              <a:rPr lang="ru-RU" sz="3000"/>
              <a:t>В книге "Математический канон" </a:t>
            </a:r>
          </a:p>
          <a:p>
            <a:pPr algn="ctr"/>
            <a:r>
              <a:rPr lang="ru-RU" sz="3000"/>
              <a:t>французского математика </a:t>
            </a:r>
          </a:p>
          <a:p>
            <a:pPr algn="ctr"/>
            <a:r>
              <a:rPr lang="ru-RU" sz="3000"/>
              <a:t>Ф. Виета (1540-1603) </a:t>
            </a:r>
          </a:p>
          <a:p>
            <a:pPr algn="ctr"/>
            <a:r>
              <a:rPr lang="ru-RU" sz="3000"/>
              <a:t>десятичная дробь записана так </a:t>
            </a:r>
          </a:p>
          <a:p>
            <a:pPr algn="ctr"/>
            <a:r>
              <a:rPr lang="ru-RU" sz="3000" b="1"/>
              <a:t>2 </a:t>
            </a:r>
            <a:r>
              <a:rPr lang="ru-RU" sz="3000" b="1" u="sng" baseline="30000"/>
              <a:t>135436</a:t>
            </a:r>
            <a:r>
              <a:rPr lang="ru-RU" sz="3000"/>
              <a:t> - дробная часть подчеркивалась и записывалась выше строки целой части числа.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827088" y="2349500"/>
            <a:ext cx="809783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400">
                <a:latin typeface="Times New Roman" pitchFamily="18" charset="0"/>
              </a:rPr>
              <a:t>          </a:t>
            </a:r>
            <a:r>
              <a:rPr lang="ru-RU" sz="2800" b="1">
                <a:latin typeface="Times New Roman" pitchFamily="18" charset="0"/>
              </a:rPr>
              <a:t>1617</a:t>
            </a:r>
            <a:r>
              <a:rPr lang="ru-RU" sz="2400">
                <a:latin typeface="Times New Roman" pitchFamily="18" charset="0"/>
              </a:rPr>
              <a:t> г. - шотландский математик </a:t>
            </a:r>
            <a:r>
              <a:rPr lang="ru-RU" sz="2400" b="1">
                <a:latin typeface="Times New Roman" pitchFamily="18" charset="0"/>
              </a:rPr>
              <a:t>Джон Непер</a:t>
            </a:r>
            <a:r>
              <a:rPr lang="ru-RU" sz="2400">
                <a:latin typeface="Times New Roman" pitchFamily="18" charset="0"/>
              </a:rPr>
              <a:t> </a:t>
            </a:r>
            <a:r>
              <a:rPr lang="en-US" sz="2400">
                <a:latin typeface="Times New Roman" pitchFamily="18" charset="0"/>
              </a:rPr>
              <a:t> </a:t>
            </a:r>
          </a:p>
          <a:p>
            <a:r>
              <a:rPr lang="en-US" sz="2400">
                <a:latin typeface="Times New Roman" pitchFamily="18" charset="0"/>
              </a:rPr>
              <a:t>                            </a:t>
            </a:r>
            <a:r>
              <a:rPr lang="ru-RU" sz="2400">
                <a:latin typeface="Times New Roman" pitchFamily="18" charset="0"/>
              </a:rPr>
              <a:t>предложил отделять десятичные знаки </a:t>
            </a:r>
            <a:endParaRPr lang="en-US" sz="2400">
              <a:latin typeface="Times New Roman" pitchFamily="18" charset="0"/>
            </a:endParaRPr>
          </a:p>
          <a:p>
            <a:pPr algn="r"/>
            <a:r>
              <a:rPr lang="ru-RU" sz="2400">
                <a:latin typeface="Times New Roman" pitchFamily="18" charset="0"/>
              </a:rPr>
              <a:t>от целого числа либо запятой, либо точкой.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827088" y="836613"/>
            <a:ext cx="784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95288" y="1844675"/>
            <a:ext cx="8097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 </a:t>
            </a:r>
            <a:r>
              <a:rPr lang="ru-RU" sz="2800" b="1">
                <a:latin typeface="Times New Roman" pitchFamily="18" charset="0"/>
              </a:rPr>
              <a:t>1592</a:t>
            </a:r>
            <a:r>
              <a:rPr lang="ru-RU" sz="2400">
                <a:latin typeface="Times New Roman" pitchFamily="18" charset="0"/>
              </a:rPr>
              <a:t> г. - в записи дробей впервые встречается запятая.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23850" y="260350"/>
            <a:ext cx="809783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2800" b="1">
                <a:latin typeface="Times New Roman" pitchFamily="18" charset="0"/>
              </a:rPr>
              <a:t>1571</a:t>
            </a:r>
            <a:r>
              <a:rPr lang="ru-RU" sz="2400">
                <a:latin typeface="Times New Roman" pitchFamily="18" charset="0"/>
              </a:rPr>
              <a:t> г. – </a:t>
            </a:r>
            <a:r>
              <a:rPr lang="ru-RU" sz="2400" b="1">
                <a:latin typeface="Times New Roman" pitchFamily="18" charset="0"/>
              </a:rPr>
              <a:t>Иоган</a:t>
            </a:r>
            <a:r>
              <a:rPr lang="ru-RU" sz="2400">
                <a:latin typeface="Times New Roman" pitchFamily="18" charset="0"/>
              </a:rPr>
              <a:t> </a:t>
            </a:r>
            <a:r>
              <a:rPr lang="ru-RU" sz="2400" b="1">
                <a:latin typeface="Times New Roman" pitchFamily="18" charset="0"/>
              </a:rPr>
              <a:t>Кеплер</a:t>
            </a:r>
            <a:r>
              <a:rPr lang="ru-RU" sz="2400">
                <a:latin typeface="Times New Roman" pitchFamily="18" charset="0"/>
              </a:rPr>
              <a:t> предложил современную запись десятичных дробей, т.е. отделение целой части запятой. До него существовали другие варианты: 3,7 писали как 3(0)7 или 3\ 7 или разными чернилами целую и дробную части. 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1258888" y="3429000"/>
            <a:ext cx="76676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r>
              <a:rPr lang="ru-RU" sz="2800" b="1">
                <a:latin typeface="Times New Roman" pitchFamily="18" charset="0"/>
              </a:rPr>
              <a:t>1703</a:t>
            </a:r>
            <a:r>
              <a:rPr lang="ru-RU" sz="2400">
                <a:latin typeface="Times New Roman" pitchFamily="18" charset="0"/>
              </a:rPr>
              <a:t> год  - В России учение о десятичных дробях изложил </a:t>
            </a:r>
            <a:r>
              <a:rPr lang="ru-RU" sz="2400" b="1">
                <a:latin typeface="Times New Roman" pitchFamily="18" charset="0"/>
              </a:rPr>
              <a:t>Л.Ф.Магницкий</a:t>
            </a:r>
            <a:r>
              <a:rPr lang="ru-RU" sz="2400">
                <a:latin typeface="Times New Roman" pitchFamily="18" charset="0"/>
              </a:rPr>
              <a:t> в, в учебнике </a:t>
            </a:r>
          </a:p>
          <a:p>
            <a:pPr algn="r"/>
            <a:r>
              <a:rPr lang="ru-RU" sz="2400">
                <a:latin typeface="Times New Roman" pitchFamily="18" charset="0"/>
              </a:rPr>
              <a:t>«Арифметика , сиречь наука числительная».</a:t>
            </a:r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1403350" y="4724400"/>
            <a:ext cx="7416800" cy="1873250"/>
          </a:xfrm>
          <a:prstGeom prst="cloudCallout">
            <a:avLst>
              <a:gd name="adj1" fmla="val -50472"/>
              <a:gd name="adj2" fmla="val -54407"/>
            </a:avLst>
          </a:prstGeom>
          <a:gradFill rotWithShape="1">
            <a:gsLst>
              <a:gs pos="0">
                <a:srgbClr val="CCCCFF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 rIns="0" bIns="0" anchorCtr="1"/>
          <a:lstStyle/>
          <a:p>
            <a:pPr algn="ctr"/>
            <a:r>
              <a:rPr lang="ru-RU" sz="2400" dirty="0">
                <a:solidFill>
                  <a:srgbClr val="006600"/>
                </a:solidFill>
                <a:latin typeface="Times New Roman" pitchFamily="18" charset="0"/>
              </a:rPr>
              <a:t>В странах, где говорят по-английски (Англия, США, Канада и др.), и сейчас вместо запятой пишут точку, например: 2.3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4" grpId="0"/>
      <p:bldP spid="15365" grpId="0"/>
      <p:bldP spid="15366" grpId="0"/>
      <p:bldP spid="1536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1214422"/>
            <a:ext cx="2343166" cy="1301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 descr="C:\Documents and Settings\Admin\Рабочий стол\журналы\наука и техника.jpe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 rot="19902247">
            <a:off x="500033" y="571480"/>
            <a:ext cx="1820021" cy="2571768"/>
          </a:xfrm>
          <a:prstGeom prst="rect">
            <a:avLst/>
          </a:prstGeom>
          <a:noFill/>
        </p:spPr>
      </p:pic>
      <p:pic>
        <p:nvPicPr>
          <p:cNvPr id="5123" name="Picture 3" descr="C:\Documents and Settings\Admin\Рабочий стол\журналы\техни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0430" y="3786190"/>
            <a:ext cx="1923764" cy="2714644"/>
          </a:xfrm>
          <a:prstGeom prst="rect">
            <a:avLst/>
          </a:prstGeom>
          <a:noFill/>
        </p:spPr>
      </p:pic>
      <p:pic>
        <p:nvPicPr>
          <p:cNvPr id="5124" name="Picture 4" descr="C:\Documents and Settings\Admin\Рабочий стол\журналы\мир техники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0101529">
            <a:off x="6072198" y="3714752"/>
            <a:ext cx="1960507" cy="2790840"/>
          </a:xfrm>
          <a:prstGeom prst="rect">
            <a:avLst/>
          </a:prstGeom>
          <a:noFill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091753">
            <a:off x="785786" y="3857628"/>
            <a:ext cx="1919330" cy="2552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385117">
            <a:off x="6072198" y="357166"/>
            <a:ext cx="1928826" cy="2893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938" y="500063"/>
            <a:ext cx="74295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sz="4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500" y="2500313"/>
          <a:ext cx="8072495" cy="3357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499"/>
                <a:gridCol w="1614499"/>
                <a:gridCol w="1614499"/>
                <a:gridCol w="1614499"/>
                <a:gridCol w="1614499"/>
              </a:tblGrid>
              <a:tr h="1119195">
                <a:tc>
                  <a:txBody>
                    <a:bodyPr/>
                    <a:lstStyle/>
                    <a:p>
                      <a:pPr algn="ctr"/>
                      <a:endParaRPr lang="ru-RU" sz="48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ru-RU" sz="48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100</a:t>
                      </a:r>
                      <a:endParaRPr lang="ru-RU" sz="48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0,1</a:t>
                      </a:r>
                      <a:endParaRPr lang="ru-RU" sz="48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0,01</a:t>
                      </a:r>
                      <a:endParaRPr lang="ru-RU" sz="48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119195"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1,2</a:t>
                      </a:r>
                      <a:endParaRPr lang="ru-RU" sz="48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119195"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2,5</a:t>
                      </a:r>
                      <a:endParaRPr lang="ru-RU" sz="48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71750" y="3714750"/>
            <a:ext cx="11430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800" b="1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71934" y="3714752"/>
            <a:ext cx="128588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4800" b="1" dirty="0" smtClean="0">
                <a:solidFill>
                  <a:srgbClr val="FF0000"/>
                </a:solidFill>
              </a:rPr>
              <a:t>120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29250" y="3714750"/>
            <a:ext cx="1643063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800" b="1" dirty="0">
                <a:solidFill>
                  <a:schemeClr val="bg2">
                    <a:lumMod val="25000"/>
                  </a:schemeClr>
                </a:solidFill>
              </a:rPr>
              <a:t>0,12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000892" y="3643314"/>
            <a:ext cx="178592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4800" b="1" dirty="0" smtClean="0">
                <a:solidFill>
                  <a:schemeClr val="bg2">
                    <a:lumMod val="25000"/>
                  </a:schemeClr>
                </a:solidFill>
              </a:rPr>
              <a:t>0,012</a:t>
            </a:r>
            <a:endParaRPr lang="ru-RU" sz="48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43108" y="4786313"/>
            <a:ext cx="178595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4800" b="1" dirty="0" smtClean="0">
                <a:solidFill>
                  <a:schemeClr val="bg2">
                    <a:lumMod val="25000"/>
                  </a:schemeClr>
                </a:solidFill>
              </a:rPr>
              <a:t>0,25</a:t>
            </a:r>
            <a:endParaRPr lang="ru-RU" sz="48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57625" y="4786313"/>
            <a:ext cx="1785938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800" b="1" dirty="0" smtClean="0">
                <a:solidFill>
                  <a:schemeClr val="bg2">
                    <a:lumMod val="25000"/>
                  </a:schemeClr>
                </a:solidFill>
              </a:rPr>
              <a:t>0,025</a:t>
            </a:r>
            <a:endParaRPr lang="ru-RU" sz="48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86446" y="4786322"/>
            <a:ext cx="1000132" cy="8302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4800" b="1" dirty="0" smtClean="0">
                <a:solidFill>
                  <a:srgbClr val="FF0000"/>
                </a:solidFill>
              </a:rPr>
              <a:t>25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15188" y="4786313"/>
            <a:ext cx="1428750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800" b="1" dirty="0" smtClean="0">
                <a:solidFill>
                  <a:srgbClr val="FF0000"/>
                </a:solidFill>
              </a:rPr>
              <a:t>250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3314"/>
            <a:ext cx="5661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Х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4572008"/>
            <a:ext cx="3754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/>
              <a:t>32, 5*0,51=?</a:t>
            </a:r>
            <a:r>
              <a:rPr lang="ru-RU" dirty="0"/>
              <a:t>    </a:t>
            </a:r>
            <a:r>
              <a:rPr lang="ru-RU" b="1" i="1" dirty="0"/>
              <a:t>Почему результат после умножения уменьшается?</a:t>
            </a:r>
            <a:endParaRPr lang="ru-RU" dirty="0"/>
          </a:p>
          <a:p>
            <a:r>
              <a:rPr lang="ru-RU" b="1" i="1" dirty="0"/>
              <a:t>36, 5: 0, 8=?    Почему результат после умножения увеличивается?</a:t>
            </a:r>
            <a:endParaRPr lang="ru-RU" dirty="0"/>
          </a:p>
          <a:p>
            <a:r>
              <a:rPr lang="ru-RU" b="1" i="1" dirty="0"/>
              <a:t> 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Box 2"/>
          <p:cNvSpPr txBox="1">
            <a:spLocks noChangeArrowheads="1"/>
          </p:cNvSpPr>
          <p:nvPr/>
        </p:nvSpPr>
        <p:spPr bwMode="auto">
          <a:xfrm>
            <a:off x="285750" y="285750"/>
            <a:ext cx="2786063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/>
              <a:t>6,3 : 3</a:t>
            </a:r>
          </a:p>
          <a:p>
            <a:r>
              <a:rPr lang="ru-RU" sz="4800" b="1"/>
              <a:t>18,06 : 6</a:t>
            </a:r>
          </a:p>
          <a:p>
            <a:r>
              <a:rPr lang="ru-RU" sz="4800" b="1"/>
              <a:t>1,6 : 8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928938" y="285750"/>
          <a:ext cx="6000790" cy="1714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0158"/>
                <a:gridCol w="1200158"/>
                <a:gridCol w="1200158"/>
                <a:gridCol w="1200158"/>
                <a:gridCol w="1200158"/>
              </a:tblGrid>
              <a:tr h="857256">
                <a:tc>
                  <a:txBody>
                    <a:bodyPr/>
                    <a:lstStyle/>
                    <a:p>
                      <a:pPr algn="ctr"/>
                      <a:endParaRPr lang="ru-RU" sz="4400" dirty="0">
                        <a:solidFill>
                          <a:srgbClr val="B12D8E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>
                          <a:solidFill>
                            <a:srgbClr val="B12D8E"/>
                          </a:solidFill>
                        </a:rPr>
                        <a:t>и</a:t>
                      </a:r>
                      <a:endParaRPr lang="ru-RU" sz="4400" dirty="0">
                        <a:solidFill>
                          <a:srgbClr val="B12D8E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err="1" smtClean="0">
                          <a:solidFill>
                            <a:srgbClr val="B12D8E"/>
                          </a:solidFill>
                        </a:rPr>
                        <a:t>р</a:t>
                      </a:r>
                      <a:endParaRPr lang="ru-RU" sz="4400" dirty="0">
                        <a:solidFill>
                          <a:srgbClr val="B12D8E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400" dirty="0">
                        <a:solidFill>
                          <a:srgbClr val="B12D8E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400" dirty="0">
                        <a:solidFill>
                          <a:srgbClr val="B12D8E"/>
                        </a:solidFill>
                      </a:endParaRPr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rgbClr val="7030A0"/>
                          </a:solidFill>
                        </a:rPr>
                        <a:t>0,2</a:t>
                      </a:r>
                      <a:endParaRPr lang="ru-RU" sz="4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rgbClr val="7030A0"/>
                          </a:solidFill>
                        </a:rPr>
                        <a:t>3,2</a:t>
                      </a:r>
                      <a:endParaRPr lang="ru-RU" sz="4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400" b="1" dirty="0" smtClean="0">
                          <a:solidFill>
                            <a:srgbClr val="7030A0"/>
                          </a:solidFill>
                        </a:rPr>
                        <a:t>3,1</a:t>
                      </a:r>
                      <a:endParaRPr lang="ru-RU" sz="4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400" b="1" dirty="0" smtClean="0">
                          <a:solidFill>
                            <a:srgbClr val="7030A0"/>
                          </a:solidFill>
                        </a:rPr>
                        <a:t>2,1</a:t>
                      </a:r>
                      <a:endParaRPr lang="ru-RU" sz="4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400" b="1" dirty="0" smtClean="0">
                          <a:solidFill>
                            <a:srgbClr val="7030A0"/>
                          </a:solidFill>
                        </a:rPr>
                        <a:t>3,01</a:t>
                      </a:r>
                      <a:endParaRPr lang="ru-RU" sz="4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6786563" y="285750"/>
            <a:ext cx="60166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400" b="1">
                <a:solidFill>
                  <a:srgbClr val="B12D8E"/>
                </a:solidFill>
              </a:rPr>
              <a:t>м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8072438" y="285750"/>
            <a:ext cx="4984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400" b="1">
                <a:solidFill>
                  <a:srgbClr val="B12D8E"/>
                </a:solidFill>
              </a:rPr>
              <a:t>а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3357563" y="285750"/>
            <a:ext cx="53022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400" b="1">
                <a:solidFill>
                  <a:srgbClr val="B12D8E"/>
                </a:solidFill>
              </a:rPr>
              <a:t>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71625" y="3929063"/>
            <a:ext cx="6000750" cy="1754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5400" b="1" dirty="0">
                <a:solidFill>
                  <a:schemeClr val="accent3">
                    <a:lumMod val="75000"/>
                  </a:schemeClr>
                </a:solidFill>
              </a:rPr>
              <a:t>25,032 : 0,56</a:t>
            </a:r>
          </a:p>
          <a:p>
            <a:pPr>
              <a:defRPr/>
            </a:pPr>
            <a:r>
              <a:rPr lang="ru-RU" sz="5400" b="1" dirty="0">
                <a:solidFill>
                  <a:schemeClr val="accent3">
                    <a:lumMod val="75000"/>
                  </a:schemeClr>
                </a:solidFill>
              </a:rPr>
              <a:t>13,201 : 4,3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786563" y="3857625"/>
            <a:ext cx="19288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 b="1">
                <a:solidFill>
                  <a:srgbClr val="FF0000"/>
                </a:solidFill>
              </a:rPr>
              <a:t>44,7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786563" y="4786313"/>
            <a:ext cx="18573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 b="1">
                <a:solidFill>
                  <a:srgbClr val="FF0000"/>
                </a:solidFill>
              </a:rPr>
              <a:t>3,07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14348" y="3000372"/>
            <a:ext cx="12602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№3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81961E-6 C -0.02552 0.07124 -0.05087 0.14316 -0.07483 0.1679 C -0.09861 0.19288 -0.12743 0.1353 -0.14323 0.14917 C -0.15903 0.16282 -0.15625 0.22711 -0.1691 0.25093 C -0.18194 0.27475 -0.20226 0.28423 -0.22083 0.2914 C -0.23941 0.29857 -0.26458 0.30597 -0.28021 0.29348 C -0.29583 0.28099 -0.30556 0.20676 -0.3151 0.21763 C -0.32483 0.22896 -0.3342 0.33604 -0.33802 0.36009 " pathEditMode="relative" rAng="0" ptsTypes="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1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81961E-6 C -0.02587 0.03608 -0.05139 0.07239 -0.07101 0.07586 C -0.09063 0.07956 -0.10799 0.0007 -0.11788 0.02059 C -0.12778 0.04048 -0.1184 0.16814 -0.12969 0.19612 C -0.14132 0.22387 -0.17413 0.16351 -0.1875 0.18687 C -0.20069 0.21023 -0.18316 0.31476 -0.20885 0.33742 C -0.23438 0.36009 -0.31146 0.32054 -0.34132 0.32332 C -0.37083 0.32586 -0.37899 0.34852 -0.38646 0.35338 " pathEditMode="relative" rAng="0" ptsTypes="aaaaaa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3" y="1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4.81961E-6 C -0.02396 0.02244 -0.04705 0.04603 -0.04514 0.06291 C -0.04288 0.07933 -0.0092 0.09829 0.01285 0.09922 C 0.03472 0.10037 0.07379 0.05967 0.08646 0.06684 C 0.09931 0.07401 0.08281 0.11911 0.08924 0.14316 C 0.09549 0.16698 0.10504 0.20236 0.12483 0.21023 C 0.14427 0.21786 0.18802 0.17577 0.20642 0.18849 C 0.22465 0.20121 0.23767 0.26111 0.23403 0.28655 C 0.2309 0.31129 0.18941 0.32817 0.18663 0.34089 C 0.18403 0.35338 0.20104 0.35685 0.21823 0.36009 " pathEditMode="relative" rAng="0" ptsTypes="aaaaaaaa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" y="1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Вычислить удобным способом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smtClean="0"/>
              <a:t>14,95 *11 + 15,05 * 11</a:t>
            </a:r>
          </a:p>
          <a:p>
            <a:r>
              <a:rPr lang="en-US" sz="4800" dirty="0" smtClean="0"/>
              <a:t>31,491 * 627 – 30,491 *627</a:t>
            </a:r>
          </a:p>
          <a:p>
            <a:r>
              <a:rPr lang="en-US" sz="4800" dirty="0" smtClean="0"/>
              <a:t>4 * 0,25*0,6</a:t>
            </a:r>
          </a:p>
          <a:p>
            <a:r>
              <a:rPr lang="en-US" sz="4800" dirty="0" smtClean="0"/>
              <a:t>1,5*0,6*0,5*4</a:t>
            </a:r>
          </a:p>
          <a:p>
            <a:r>
              <a:rPr lang="en-US" sz="4800" dirty="0" smtClean="0"/>
              <a:t>( 6,4 *27 +</a:t>
            </a:r>
            <a:r>
              <a:rPr lang="ru-RU" sz="4800" dirty="0" smtClean="0"/>
              <a:t> </a:t>
            </a:r>
            <a:r>
              <a:rPr lang="en-US" sz="4800" dirty="0" smtClean="0"/>
              <a:t>6,4 * 23) </a:t>
            </a:r>
            <a:r>
              <a:rPr lang="ru-RU" sz="4800" dirty="0" smtClean="0"/>
              <a:t>: 5</a:t>
            </a:r>
            <a:endParaRPr lang="en-US" sz="4800" dirty="0" smtClean="0"/>
          </a:p>
          <a:p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 rot="20405523">
            <a:off x="226646" y="2520348"/>
            <a:ext cx="882848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Физкультминутка </a:t>
            </a:r>
            <a:endParaRPr lang="ru-RU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6" name="Picture 2" descr="C:\Documents and Settings\Admin\Рабочий стол\тигренок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4357694"/>
            <a:ext cx="1682010" cy="18097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7166"/>
            <a:ext cx="2928958" cy="410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1928802"/>
            <a:ext cx="2571768" cy="3099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14480" y="3929066"/>
            <a:ext cx="1939312" cy="2433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15074" y="500042"/>
            <a:ext cx="2186003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86380" y="4143380"/>
            <a:ext cx="2233624" cy="2233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Учительский компьюте\Мои документы\Мои рисунки\новое\komp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98" y="357166"/>
            <a:ext cx="2690570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7972452" cy="4411675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Теле</a:t>
            </a:r>
            <a:r>
              <a:rPr lang="ru-RU" dirty="0" smtClean="0"/>
              <a:t>видение - Передача на расстоянии и прием на экран средствами радиоэлектроники изображений движущихся и неподвижных объектов и звукового сопровождения</a:t>
            </a:r>
            <a:endParaRPr lang="en-US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Конференция </a:t>
            </a:r>
            <a:r>
              <a:rPr lang="ru-RU" dirty="0" smtClean="0"/>
              <a:t>- (</a:t>
            </a:r>
            <a:r>
              <a:rPr lang="ru-RU" dirty="0" err="1" smtClean="0"/>
              <a:t>ср.-век</a:t>
            </a:r>
            <a:r>
              <a:rPr lang="ru-RU" dirty="0" smtClean="0"/>
              <a:t>. лат. </a:t>
            </a:r>
            <a:r>
              <a:rPr lang="ru-RU" dirty="0" err="1" smtClean="0"/>
              <a:t>conferentia</a:t>
            </a:r>
            <a:r>
              <a:rPr lang="ru-RU" dirty="0" smtClean="0"/>
              <a:t> - от лат. </a:t>
            </a:r>
            <a:r>
              <a:rPr lang="ru-RU" dirty="0" err="1" smtClean="0"/>
              <a:t>confero</a:t>
            </a:r>
            <a:r>
              <a:rPr lang="ru-RU" dirty="0" smtClean="0"/>
              <a:t> - собираю в одно место),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Телеконференция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-обмен информацией по определенной тематике между пользователями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Журнал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- </a:t>
            </a:r>
            <a:r>
              <a:rPr lang="ru-RU" sz="2800" b="1" dirty="0" smtClean="0"/>
              <a:t>(франц. </a:t>
            </a:r>
            <a:r>
              <a:rPr lang="ru-RU" sz="2800" b="1" dirty="0" err="1" smtClean="0"/>
              <a:t>journal</a:t>
            </a:r>
            <a:r>
              <a:rPr lang="ru-RU" sz="2800" b="1" dirty="0" smtClean="0"/>
              <a:t> - первоначально - дневник), </a:t>
            </a:r>
            <a:r>
              <a:rPr lang="ru-RU" dirty="0" smtClean="0"/>
              <a:t>печатное периодическое издание.</a:t>
            </a:r>
            <a:endParaRPr lang="en-US" dirty="0" smtClean="0"/>
          </a:p>
          <a:p>
            <a:r>
              <a:rPr lang="ru-RU" dirty="0" smtClean="0"/>
              <a:t> Первым журналом считается ""</a:t>
            </a:r>
            <a:r>
              <a:rPr lang="ru-RU" dirty="0" err="1" smtClean="0"/>
              <a:t>Журналь</a:t>
            </a:r>
            <a:r>
              <a:rPr lang="ru-RU" dirty="0" smtClean="0"/>
              <a:t> де саван"" </a:t>
            </a:r>
            <a:r>
              <a:rPr lang="en-US" dirty="0" smtClean="0"/>
              <a:t>(</a:t>
            </a:r>
            <a:r>
              <a:rPr lang="ru-RU" dirty="0" smtClean="0"/>
              <a:t> Франция, 1665).</a:t>
            </a:r>
            <a:endParaRPr lang="en-US" dirty="0" smtClean="0"/>
          </a:p>
          <a:p>
            <a:r>
              <a:rPr lang="ru-RU" dirty="0" smtClean="0"/>
              <a:t> В России первый журнал - приложение к газете""Санкт-Петербургские ведомости"" - ""Месячные исторические, генеалогические</a:t>
            </a:r>
            <a:r>
              <a:rPr lang="en-US" dirty="0" smtClean="0"/>
              <a:t> </a:t>
            </a:r>
            <a:r>
              <a:rPr lang="ru-RU" dirty="0" smtClean="0"/>
              <a:t>и географические примечания в Ведомостях"" (1728).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 rot="20515725">
            <a:off x="-68256" y="1307015"/>
            <a:ext cx="8573758" cy="923330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Чтение- вот лучшее учение!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85918" y="2786058"/>
            <a:ext cx="71438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+mn-lt"/>
                <a:cs typeface="+mn-cs"/>
              </a:rPr>
              <a:t> Знания имей отличные по теме </a:t>
            </a:r>
            <a:endParaRPr lang="ru-RU" sz="60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+mn-lt"/>
                <a:cs typeface="+mn-cs"/>
              </a:rPr>
              <a:t>«</a:t>
            </a:r>
            <a:r>
              <a:rPr lang="ru-RU" sz="60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+mn-lt"/>
                <a:cs typeface="+mn-cs"/>
              </a:rPr>
              <a:t>Дроби десятичные» </a:t>
            </a:r>
            <a:endParaRPr lang="ru-RU" sz="6000" dirty="0">
              <a:latin typeface="+mn-lt"/>
              <a:cs typeface="+mn-cs"/>
            </a:endParaRPr>
          </a:p>
        </p:txBody>
      </p:sp>
      <p:pic>
        <p:nvPicPr>
          <p:cNvPr id="6" name="Рисунок 5" descr="bbede0006c530d485ca772fc67e59d7f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642910" y="4000504"/>
            <a:ext cx="1524011" cy="22860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15" y="1714488"/>
            <a:ext cx="2244291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214290"/>
            <a:ext cx="2214578" cy="332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72198" y="2857496"/>
            <a:ext cx="2428892" cy="3303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5214950"/>
            <a:ext cx="1857388" cy="1393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229600" cy="6000792"/>
          </a:xfrm>
        </p:spPr>
        <p:txBody>
          <a:bodyPr>
            <a:normAutofit fontScale="92500"/>
          </a:bodyPr>
          <a:lstStyle/>
          <a:p>
            <a:r>
              <a:rPr lang="ru-RU" sz="5400" dirty="0" smtClean="0"/>
              <a:t>Какие действия с десятичными дробями          вы умеете выполнять?</a:t>
            </a:r>
            <a:r>
              <a:rPr lang="ru-RU" sz="5400" b="1" i="1" dirty="0" smtClean="0"/>
              <a:t> </a:t>
            </a:r>
          </a:p>
          <a:p>
            <a:r>
              <a:rPr lang="ru-RU" sz="5400" b="1" i="1" dirty="0" smtClean="0"/>
              <a:t>Какие законы и правила действуют на множестве десятичных дробей?</a:t>
            </a: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b="1" i="1" dirty="0" smtClean="0"/>
              <a:t> 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Физминутки 2</Template>
  <TotalTime>547</TotalTime>
  <Words>693</Words>
  <Application>Microsoft Office PowerPoint</Application>
  <PresentationFormat>Экран (4:3)</PresentationFormat>
  <Paragraphs>152</Paragraphs>
  <Slides>27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Телеконференция </vt:lpstr>
      <vt:lpstr>Слайд 2</vt:lpstr>
      <vt:lpstr>Слайд 3</vt:lpstr>
      <vt:lpstr>Слайд 4</vt:lpstr>
      <vt:lpstr>Телеконференция </vt:lpstr>
      <vt:lpstr>Журнал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 В древнем Китае дробь вида 2,135436  выглядела так: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Вычислить удобным способом</vt:lpstr>
      <vt:lpstr>Слайд 27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гульнара</cp:lastModifiedBy>
  <cp:revision>64</cp:revision>
  <dcterms:created xsi:type="dcterms:W3CDTF">2001-12-31T23:21:28Z</dcterms:created>
  <dcterms:modified xsi:type="dcterms:W3CDTF">2001-12-31T20:58:31Z</dcterms:modified>
</cp:coreProperties>
</file>