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67" r:id="rId3"/>
    <p:sldId id="257" r:id="rId4"/>
    <p:sldId id="258" r:id="rId5"/>
    <p:sldId id="259" r:id="rId6"/>
    <p:sldId id="262" r:id="rId7"/>
    <p:sldId id="261" r:id="rId8"/>
    <p:sldId id="265" r:id="rId9"/>
    <p:sldId id="270" r:id="rId10"/>
    <p:sldId id="264" r:id="rId11"/>
    <p:sldId id="268" r:id="rId12"/>
    <p:sldId id="266" r:id="rId13"/>
    <p:sldId id="269" r:id="rId14"/>
    <p:sldId id="271" r:id="rId15"/>
    <p:sldId id="263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5CA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C513B5E-3990-4BC2-B444-0D29ED1BC818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41C377B-7A66-4498-8E3B-C9E238BF2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77D05B-926E-44EE-8CE6-7599DD299F6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03DF8-79E3-4619-9155-682DF19596E3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75C73FD-7469-475A-94E9-0BC1832A2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E9D32-15F9-4ED6-8EBE-A182C1C42DC0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C526-1017-4681-880E-EA6A8770D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FD9C4-AB7A-44E9-AD82-9D265090BF51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8489A-D50A-4E77-B586-73CBD7A20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D3630-6916-4930-9898-0F62FE3D98A1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13115-770D-4F54-868F-81E3D07D2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94658-D24D-4510-B6C3-C2BF3FF16841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8A969-C258-40A6-8D23-026E40393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FBE1A-4CF4-4FB8-B6E9-41577522970F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1E87-0CCD-4D78-871C-FCF2A49E6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E6C6-F4E7-4322-BF8E-675F0F40D7B0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8BBB4-CD01-4CA1-856E-B8631DF9E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8B04-A7C3-49F5-B15E-5FBD9978E0A2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3C2A9-17E2-480E-9AA9-ED25F1979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FCD25-9227-458B-ABDE-89ED50E099A9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83A1F-5B65-4D16-9EFB-C0EEC6A4C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D2BC9-AD1E-4495-9858-8D65A8C01067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EB96-1E74-44C6-91AA-D562CE90E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D78D8-C852-4475-AB17-42FC599AB467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2C87E-D3B5-4E8E-96CF-D4CD4432A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FBB0A69-172E-4351-845D-C7E59FE23A4C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7BC3409-56A9-4DC3-A6D7-EEE32A995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57" r:id="rId2"/>
    <p:sldLayoutId id="2147483765" r:id="rId3"/>
    <p:sldLayoutId id="2147483758" r:id="rId4"/>
    <p:sldLayoutId id="2147483759" r:id="rId5"/>
    <p:sldLayoutId id="2147483760" r:id="rId6"/>
    <p:sldLayoutId id="2147483761" r:id="rId7"/>
    <p:sldLayoutId id="2147483766" r:id="rId8"/>
    <p:sldLayoutId id="2147483767" r:id="rId9"/>
    <p:sldLayoutId id="2147483762" r:id="rId10"/>
    <p:sldLayoutId id="214748376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45;&#1043;&#1069;/autorun.exe" TargetMode="Externa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ge.go-test.ru/" TargetMode="External"/><Relationship Id="rId2" Type="http://schemas.openxmlformats.org/officeDocument/2006/relationships/hyperlink" Target="http://imhotest.ru/t13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gif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89;&#1090;%2011.do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hyperlink" Target="TEST.EX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4071938"/>
            <a:ext cx="6400800" cy="16002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tx1"/>
                </a:solidFill>
              </a:rPr>
              <a:t>Ермак Елена Михайловна, учитель математики МОУ «СОШ № 2»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Использование компьютерных технологий при подготовке к ЕГЭ и ГИА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4"/>
          <p:cNvSpPr>
            <a:spLocks noGrp="1"/>
          </p:cNvSpPr>
          <p:nvPr>
            <p:ph sz="quarter" idx="1"/>
          </p:nvPr>
        </p:nvSpPr>
        <p:spPr>
          <a:xfrm>
            <a:off x="914400" y="714375"/>
            <a:ext cx="3749675" cy="5305425"/>
          </a:xfrm>
        </p:spPr>
        <p:txBody>
          <a:bodyPr/>
          <a:lstStyle/>
          <a:p>
            <a:pPr eaLnBrk="1" hangingPunct="1"/>
            <a:r>
              <a:rPr lang="ru-RU" b="1" dirty="0" smtClean="0"/>
              <a:t>Интерактивные курсы </a:t>
            </a:r>
            <a:r>
              <a:rPr lang="ru-RU" b="1" dirty="0" smtClean="0">
                <a:hlinkClick r:id="rId2" action="ppaction://hlinksldjump"/>
              </a:rPr>
              <a:t>подготовки к ЕГЭ</a:t>
            </a:r>
            <a:endParaRPr lang="ru-RU" b="1" dirty="0" smtClean="0"/>
          </a:p>
          <a:p>
            <a:pPr eaLnBrk="1" hangingPunct="1"/>
            <a:r>
              <a:rPr lang="ru-RU" b="1" dirty="0" smtClean="0">
                <a:hlinkClick r:id="rId3" action="ppaction://hlinkfile"/>
              </a:rPr>
              <a:t>Курс № 2</a:t>
            </a: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14341" name="Рисунок 8" descr="1240124344_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3071813"/>
            <a:ext cx="38385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%D0%92%D0%B8%D1%80%D1%82%D1%83%D0%B0%D0%BB%D1%8C%D0%BD%D1%8B%D0%B9%20%D0%BD%D0%B0%D1%81%D1%82_%D0%B0%D0%BB%D0%B3%D0%B5%D0%B1%D1%80%D0%B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446" y="928670"/>
            <a:ext cx="1905000" cy="1924050"/>
          </a:xfrm>
          <a:prstGeom prst="rect">
            <a:avLst/>
          </a:prstGeom>
        </p:spPr>
      </p:pic>
      <p:pic>
        <p:nvPicPr>
          <p:cNvPr id="8" name="Рисунок 7" descr="5%20%D0%B1%D0%B0%D0%BB%D0%BB%D0%BE%D0%B2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9322" y="3286124"/>
            <a:ext cx="15240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52"/>
            <a:ext cx="7830000" cy="62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Работа с Интернет-ресурсами, </a:t>
            </a:r>
            <a:r>
              <a:rPr lang="en-US" b="1" dirty="0" smtClean="0"/>
              <a:t>Online </a:t>
            </a:r>
            <a:r>
              <a:rPr lang="ru-RU" b="1" dirty="0" smtClean="0"/>
              <a:t>тестирование</a:t>
            </a:r>
            <a:endParaRPr lang="en-US" b="1" dirty="0" smtClean="0"/>
          </a:p>
          <a:p>
            <a:pPr eaLnBrk="1" hangingPunct="1"/>
            <a:r>
              <a:rPr lang="en-US" b="1" dirty="0" smtClean="0">
                <a:hlinkClick r:id="rId2"/>
              </a:rPr>
              <a:t>http://imhotest.ru/t13/</a:t>
            </a:r>
            <a:endParaRPr lang="en-US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b="1" dirty="0" smtClean="0">
                <a:hlinkClick r:id="rId3"/>
              </a:rPr>
              <a:t>http://ege.go-test.ru/</a:t>
            </a:r>
            <a:endParaRPr lang="en-US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b="1" dirty="0" smtClean="0">
                <a:hlinkClick r:id="rId4" action="ppaction://hlinksldjump"/>
              </a:rPr>
              <a:t>11</a:t>
            </a: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15363" name="Содержимое 4" descr="15.gif"/>
          <p:cNvPicPr>
            <a:picLocks noGrp="1" noChangeAspect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5000625" y="2000250"/>
            <a:ext cx="3176588" cy="22002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7965000" cy="63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7830000" cy="62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2262188"/>
          </a:xfrm>
        </p:spPr>
        <p:txBody>
          <a:bodyPr/>
          <a:lstStyle/>
          <a:p>
            <a:pPr algn="ctr" eaLnBrk="1" hangingPunct="1"/>
            <a:r>
              <a:rPr lang="ru-RU" sz="4800" smtClean="0">
                <a:solidFill>
                  <a:srgbClr val="C00000"/>
                </a:solidFill>
              </a:rPr>
              <a:t>Желаю успехов</a:t>
            </a:r>
            <a:br>
              <a:rPr lang="ru-RU" sz="4800" smtClean="0">
                <a:solidFill>
                  <a:srgbClr val="C00000"/>
                </a:solidFill>
              </a:rPr>
            </a:br>
            <a:r>
              <a:rPr lang="ru-RU" sz="4800" smtClean="0">
                <a:solidFill>
                  <a:srgbClr val="C00000"/>
                </a:solidFill>
              </a:rPr>
              <a:t>Спасибо за внимание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3"/>
          <p:cNvSpPr>
            <a:spLocks noGrp="1"/>
          </p:cNvSpPr>
          <p:nvPr>
            <p:ph type="title"/>
          </p:nvPr>
        </p:nvSpPr>
        <p:spPr>
          <a:xfrm>
            <a:off x="428625" y="2214563"/>
            <a:ext cx="7715250" cy="3286125"/>
          </a:xfrm>
        </p:spPr>
        <p:txBody>
          <a:bodyPr/>
          <a:lstStyle/>
          <a:p>
            <a:pPr algn="r" eaLnBrk="1" hangingPunct="1"/>
            <a:r>
              <a:rPr lang="ru-RU" b="1" i="1" smtClean="0">
                <a:solidFill>
                  <a:schemeClr val="tx1"/>
                </a:solidFill>
              </a:rPr>
              <a:t>“Первые шаги всегда самые трудные”</a:t>
            </a:r>
            <a:r>
              <a:rPr lang="ru-RU" smtClean="0">
                <a:solidFill>
                  <a:schemeClr val="tx1"/>
                </a:solidFill>
              </a:rPr>
              <a:t/>
            </a:r>
            <a:br>
              <a:rPr lang="ru-RU" smtClean="0">
                <a:solidFill>
                  <a:schemeClr val="tx1"/>
                </a:solidFill>
              </a:rPr>
            </a:br>
            <a:r>
              <a:rPr lang="ru-RU" i="1" smtClean="0">
                <a:solidFill>
                  <a:schemeClr val="tx1"/>
                </a:solidFill>
              </a:rPr>
              <a:t>Рабиндранат Тагор</a:t>
            </a:r>
            <a:r>
              <a:rPr lang="ru-RU" smtClean="0">
                <a:solidFill>
                  <a:schemeClr val="tx1"/>
                </a:solidFill>
              </a:rPr>
              <a:t> </a:t>
            </a:r>
            <a:br>
              <a:rPr lang="ru-RU" smtClean="0">
                <a:solidFill>
                  <a:schemeClr val="tx1"/>
                </a:solidFill>
              </a:rPr>
            </a:br>
            <a:endParaRPr lang="ru-RU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500" y="1447800"/>
            <a:ext cx="8115300" cy="4910138"/>
          </a:xfrm>
        </p:spPr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 smtClean="0"/>
              <a:t>вызывают </a:t>
            </a:r>
            <a:r>
              <a:rPr lang="ru-RU" sz="2900" b="1" dirty="0"/>
              <a:t>интерес благодаря </a:t>
            </a:r>
            <a:r>
              <a:rPr lang="ru-RU" sz="2900" b="1" dirty="0" err="1"/>
              <a:t>мультимедийным</a:t>
            </a:r>
            <a:r>
              <a:rPr lang="ru-RU" sz="2900" b="1" dirty="0"/>
              <a:t> </a:t>
            </a:r>
            <a:r>
              <a:rPr lang="ru-RU" sz="2900" b="1" dirty="0" smtClean="0"/>
              <a:t>технологиям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/>
              <a:t>способствуют активизации учебного </a:t>
            </a:r>
            <a:r>
              <a:rPr lang="ru-RU" sz="2900" b="1" dirty="0" smtClean="0"/>
              <a:t>процесса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 smtClean="0"/>
              <a:t>развивают </a:t>
            </a:r>
            <a:r>
              <a:rPr lang="ru-RU" sz="2900" b="1" dirty="0"/>
              <a:t>познавательный </a:t>
            </a:r>
            <a:r>
              <a:rPr lang="ru-RU" sz="2900" b="1" dirty="0" smtClean="0"/>
              <a:t>интерес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 smtClean="0"/>
              <a:t>упрощают </a:t>
            </a:r>
            <a:r>
              <a:rPr lang="ru-RU" sz="2900" b="1" dirty="0"/>
              <a:t>организацию учебного процесса на этапе </a:t>
            </a:r>
            <a:r>
              <a:rPr lang="ru-RU" sz="2900" b="1" dirty="0" smtClean="0"/>
              <a:t>контроля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 smtClean="0"/>
              <a:t>экономят </a:t>
            </a:r>
            <a:r>
              <a:rPr lang="ru-RU" sz="2900" b="1" dirty="0"/>
              <a:t>бумажный </a:t>
            </a:r>
            <a:r>
              <a:rPr lang="ru-RU" sz="2900" b="1" dirty="0" smtClean="0"/>
              <a:t>носитель</a:t>
            </a:r>
            <a:endParaRPr lang="ru-RU" sz="2900" b="1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/>
              <a:t>позволяют «переложить» увиденное и услышанное на учебный процесс и использовать для индивидуализации обучения не только по темпу </a:t>
            </a:r>
            <a:r>
              <a:rPr lang="ru-RU" sz="2900" b="1" dirty="0" smtClean="0"/>
              <a:t>изучения </a:t>
            </a:r>
            <a:r>
              <a:rPr lang="ru-RU" sz="2900" b="1" dirty="0"/>
              <a:t>материала, но  по логике и типу восприятия </a:t>
            </a:r>
            <a:r>
              <a:rPr lang="ru-RU" sz="2900" b="1" dirty="0" smtClean="0"/>
              <a:t>учащимися</a:t>
            </a:r>
            <a:endParaRPr lang="ru-RU" sz="2900" b="1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/>
              <a:t>дают возможность увидеть, как повышается скорость и точность выполнения заданий и обработки </a:t>
            </a:r>
            <a:r>
              <a:rPr lang="ru-RU" sz="2900" b="1" dirty="0" smtClean="0"/>
              <a:t>информации </a:t>
            </a:r>
            <a:r>
              <a:rPr lang="ru-RU" sz="2900" b="1" dirty="0"/>
              <a:t>об успешности обучения в целом  и уровне подготовки к </a:t>
            </a:r>
            <a:r>
              <a:rPr lang="ru-RU" sz="2900" b="1" dirty="0" smtClean="0"/>
              <a:t>ЕГЭ </a:t>
            </a:r>
            <a:endParaRPr lang="ru-RU" sz="2900" b="1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/>
              <a:t>совершенствуют поиск информации,  ее сбор, </a:t>
            </a:r>
            <a:r>
              <a:rPr lang="ru-RU" sz="2900" b="1" dirty="0" smtClean="0"/>
              <a:t>изучение</a:t>
            </a:r>
            <a:endParaRPr lang="ru-RU" sz="2900" b="1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/>
              <a:t>позволяют моделировать процессы и </a:t>
            </a:r>
            <a:r>
              <a:rPr lang="ru-RU" sz="2900" b="1" dirty="0" smtClean="0"/>
              <a:t>явления </a:t>
            </a:r>
            <a:endParaRPr lang="ru-RU" sz="2900" b="1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/>
              <a:t>позволяют хранить, оперативно искать, </a:t>
            </a:r>
            <a:r>
              <a:rPr lang="ru-RU" sz="2900" b="1" dirty="0" smtClean="0"/>
              <a:t>обрабатывать </a:t>
            </a:r>
            <a:r>
              <a:rPr lang="ru-RU" sz="2900" b="1" dirty="0"/>
              <a:t>продуцировать (моделировать, анализировать) информацию  выводить новые знания.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00042"/>
            <a:ext cx="7681141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Компьютерные технологии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219" name="Содержимое 2"/>
          <p:cNvSpPr>
            <a:spLocks noGrp="1"/>
          </p:cNvSpPr>
          <p:nvPr>
            <p:ph sz="quarter" idx="1"/>
          </p:nvPr>
        </p:nvSpPr>
        <p:spPr>
          <a:xfrm>
            <a:off x="1071563" y="2928938"/>
            <a:ext cx="7415212" cy="31432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/>
            <a:r>
              <a:rPr lang="ru-RU" b="1" smtClean="0"/>
              <a:t>необходимо наличие компьютера и проектора для проекции на экран; </a:t>
            </a:r>
          </a:p>
          <a:p>
            <a:pPr eaLnBrk="1" hangingPunct="1"/>
            <a:r>
              <a:rPr lang="ru-RU" b="1" smtClean="0"/>
              <a:t>курсовая подготовка учителя; </a:t>
            </a:r>
          </a:p>
          <a:p>
            <a:pPr eaLnBrk="1" hangingPunct="1"/>
            <a:r>
              <a:rPr lang="ru-RU" b="1" smtClean="0"/>
              <a:t>высокая трудоемкость при подготовке программного обеспечения и учебно-дидактических материалов к уроку. 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857232"/>
            <a:ext cx="6143668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Основные трудности на пути  внедрения 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компьютерных технологий</a:t>
            </a:r>
          </a:p>
        </p:txBody>
      </p:sp>
      <p:pic>
        <p:nvPicPr>
          <p:cNvPr id="9221" name="Picture 2" descr="F:\разное\гиф\Рисунок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64293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200" b="1" dirty="0" smtClean="0">
                <a:solidFill>
                  <a:srgbClr val="125CA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отбора учебных тем для компьютерного обучения </a:t>
            </a:r>
            <a:endParaRPr lang="ru-RU" sz="2000" b="1" dirty="0" smtClean="0">
              <a:solidFill>
                <a:srgbClr val="125CA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</a:t>
            </a:r>
            <a:endParaRPr lang="ru-RU" dirty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учебный материал темы должен способствовать  созданию информационного потока, используемого как для вывода теоретического знания, повторения его, так и его применения;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содержание темы должно предполагать возможности управления учащимися моделями объектов, изучаемых в курсе;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учебные темы должны выбираться с учетом статистики результатов выполнения заданий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6737" cy="11430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на уроке проводится  поэтапно</a:t>
            </a:r>
            <a:r>
              <a:rPr lang="ru-RU" sz="3600" dirty="0" smtClean="0">
                <a:solidFill>
                  <a:srgbClr val="0070C0"/>
                </a:solidFill>
              </a:rPr>
              <a:t>:</a:t>
            </a:r>
            <a:endParaRPr lang="ru-RU" dirty="0" smtClean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500" y="1447800"/>
            <a:ext cx="8115300" cy="4838700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    1</a:t>
            </a:r>
            <a:r>
              <a:rPr lang="ru-RU" b="1" dirty="0"/>
              <a:t>. </a:t>
            </a:r>
            <a:r>
              <a:rPr lang="ru-RU" b="1" i="1" dirty="0"/>
              <a:t>Учащиеся выполняют  тренировочно-диагностический тест </a:t>
            </a:r>
            <a:r>
              <a:rPr lang="ru-RU" b="1" dirty="0"/>
              <a:t>в текстовом варианте Word  или  Excel, затем сравнивают с образцом, поделив рабочее поле на два окна.</a:t>
            </a:r>
            <a:br>
              <a:rPr lang="ru-RU" b="1" dirty="0"/>
            </a:br>
            <a:r>
              <a:rPr lang="ru-RU" b="1" dirty="0"/>
              <a:t>2. Выявив  проблемы, </a:t>
            </a:r>
            <a:r>
              <a:rPr lang="ru-RU" b="1" i="1" dirty="0"/>
              <a:t>учащиеся обращаются к  теоретическому блоку</a:t>
            </a:r>
            <a:r>
              <a:rPr lang="ru-RU" b="1" dirty="0"/>
              <a:t>  (теоретическим материалам по темам), который находится в файле данной темы, и повторяет материал.</a:t>
            </a:r>
            <a:br>
              <a:rPr lang="ru-RU" b="1" dirty="0"/>
            </a:br>
            <a:r>
              <a:rPr lang="ru-RU" b="1" dirty="0"/>
              <a:t>3.  </a:t>
            </a:r>
            <a:r>
              <a:rPr lang="ru-RU" b="1" i="1" dirty="0"/>
              <a:t>Следующий этап – </a:t>
            </a:r>
            <a:r>
              <a:rPr lang="ru-RU" b="1" dirty="0"/>
              <a:t>выполнение тренировочных упражнений и сравнение с образцом.</a:t>
            </a:r>
            <a:br>
              <a:rPr lang="ru-RU" b="1" dirty="0"/>
            </a:br>
            <a:r>
              <a:rPr lang="ru-RU" b="1" dirty="0"/>
              <a:t>4.  </a:t>
            </a:r>
            <a:r>
              <a:rPr lang="ru-RU" b="1" i="1" dirty="0"/>
              <a:t>Выполнение контрольного теста</a:t>
            </a:r>
            <a:r>
              <a:rPr lang="ru-RU" b="1" dirty="0"/>
              <a:t>, анализ выполнения.</a:t>
            </a:r>
            <a:br>
              <a:rPr lang="ru-RU" b="1" dirty="0"/>
            </a:br>
            <a:r>
              <a:rPr lang="ru-RU" b="1" dirty="0"/>
              <a:t>5. </a:t>
            </a:r>
            <a:r>
              <a:rPr lang="ru-RU" b="1" i="1" dirty="0"/>
              <a:t>Выбор домашнего задания</a:t>
            </a:r>
            <a:r>
              <a:rPr lang="ru-RU" b="1" dirty="0"/>
              <a:t>, «скидывание» его на свою дискету для выполнения дома на компьютере или в компьютерных классах гимназии после уроков.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571500"/>
            <a:ext cx="8043862" cy="8461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</a:t>
            </a:r>
            <a:r>
              <a:rPr lang="ru-RU" sz="31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</a:t>
            </a:r>
            <a:r>
              <a:rPr lang="ru-RU" sz="31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компьютера  </a:t>
            </a:r>
            <a:r>
              <a:rPr lang="ru-RU" sz="31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проведения </a:t>
            </a:r>
            <a:r>
              <a:rPr lang="ru-RU" sz="31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уроков и подготовки к ЕГЭ и ГИА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75" y="2643188"/>
            <a:ext cx="7772400" cy="31242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Презентации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Диаграммы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Таблицы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err="1" smtClean="0"/>
              <a:t>Тренировочно</a:t>
            </a:r>
            <a:r>
              <a:rPr lang="ru-RU" b="1" dirty="0" smtClean="0"/>
              <a:t>- диагностические тесты </a:t>
            </a:r>
            <a:r>
              <a:rPr lang="ru-RU" b="1" dirty="0"/>
              <a:t>в текстовом варианте </a:t>
            </a:r>
            <a:r>
              <a:rPr lang="ru-RU" b="1" dirty="0">
                <a:hlinkClick r:id="rId3" action="ppaction://hlinkfile"/>
              </a:rPr>
              <a:t>Word</a:t>
            </a:r>
            <a:r>
              <a:rPr lang="ru-RU" b="1" dirty="0"/>
              <a:t> </a:t>
            </a:r>
            <a:r>
              <a:rPr lang="ru-RU" b="1" dirty="0" smtClean="0"/>
              <a:t>, Excel</a:t>
            </a:r>
            <a:r>
              <a:rPr lang="ru-RU" b="1" dirty="0"/>
              <a:t> </a:t>
            </a:r>
            <a:r>
              <a:rPr lang="ru-RU" b="1" dirty="0" smtClean="0"/>
              <a:t>, в  </a:t>
            </a:r>
            <a:r>
              <a:rPr lang="ru-RU" b="1" dirty="0" smtClean="0">
                <a:hlinkClick r:id="rId4" action="ppaction://hlinkfile"/>
              </a:rPr>
              <a:t>тестовой оболочке</a:t>
            </a:r>
            <a:endParaRPr lang="ru-RU" b="1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 smtClean="0"/>
          </a:p>
        </p:txBody>
      </p:sp>
      <p:pic>
        <p:nvPicPr>
          <p:cNvPr id="12292" name="Рисунок 5" descr="10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1428750"/>
            <a:ext cx="1643062" cy="19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Прямоугольник 9"/>
          <p:cNvSpPr>
            <a:spLocks noChangeArrowheads="1"/>
          </p:cNvSpPr>
          <p:nvPr/>
        </p:nvSpPr>
        <p:spPr bwMode="auto">
          <a:xfrm>
            <a:off x="214313" y="3429000"/>
            <a:ext cx="87153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000" b="1" dirty="0">
                <a:latin typeface="Cambria" pitchFamily="18" charset="0"/>
              </a:rPr>
              <a:t>Наглядность (иллюстрации, плакаты, фотографии и </a:t>
            </a:r>
            <a:r>
              <a:rPr lang="ru-RU" sz="2000" b="1" dirty="0" err="1">
                <a:latin typeface="Cambria" pitchFamily="18" charset="0"/>
              </a:rPr>
              <a:t>т.д</a:t>
            </a:r>
            <a:r>
              <a:rPr lang="ru-RU" sz="2000" b="1" dirty="0">
                <a:latin typeface="Cambria" pitchFamily="18" charset="0"/>
              </a:rPr>
              <a:t>)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000" b="1" dirty="0">
                <a:latin typeface="Cambria" pitchFamily="18" charset="0"/>
              </a:rPr>
              <a:t>Просмотр видеофильма или видеофрагмента, анимационной карты;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000" b="1" dirty="0">
                <a:latin typeface="Cambria" pitchFamily="18" charset="0"/>
              </a:rPr>
              <a:t>Использование отдельных электронных материалов, электронных энциклопедий;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000" b="1" dirty="0">
                <a:latin typeface="Cambria" pitchFamily="18" charset="0"/>
              </a:rPr>
              <a:t>Ознакомление с историческими источниками;</a:t>
            </a:r>
          </a:p>
          <a:p>
            <a:pPr>
              <a:buFont typeface="Arial" charset="0"/>
              <a:buChar char="•"/>
            </a:pPr>
            <a:endParaRPr lang="ru-RU" dirty="0">
              <a:latin typeface="Cambria" pitchFamily="18" charset="0"/>
            </a:endParaRPr>
          </a:p>
        </p:txBody>
      </p:sp>
      <p:pic>
        <p:nvPicPr>
          <p:cNvPr id="8" name="Содержимое 7" descr="380_small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85786" y="500042"/>
            <a:ext cx="1627632" cy="2286000"/>
          </a:xfrm>
        </p:spPr>
      </p:pic>
      <p:pic>
        <p:nvPicPr>
          <p:cNvPr id="9" name="Содержимое 8" descr="image003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3143240" y="428604"/>
            <a:ext cx="1714512" cy="2286016"/>
          </a:xfrm>
        </p:spPr>
      </p:pic>
      <p:pic>
        <p:nvPicPr>
          <p:cNvPr id="10" name="Рисунок 9" descr="image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357166"/>
            <a:ext cx="1571636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52"/>
            <a:ext cx="8100000" cy="64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</TotalTime>
  <Words>184</Words>
  <Application>Microsoft Office PowerPoint</Application>
  <PresentationFormat>Экран (4:3)</PresentationFormat>
  <Paragraphs>47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Справедливость</vt:lpstr>
      <vt:lpstr>Использование компьютерных технологий при подготовке к ЕГЭ и ГИА</vt:lpstr>
      <vt:lpstr>“Первые шаги всегда самые трудные” Рабиндранат Тагор  </vt:lpstr>
      <vt:lpstr>      </vt:lpstr>
      <vt:lpstr>  </vt:lpstr>
      <vt:lpstr>     Критерии отбора учебных тем для компьютерного обучения </vt:lpstr>
      <vt:lpstr>  Работа на уроке проводится  поэтапно:</vt:lpstr>
      <vt:lpstr>     Использование  компьютера  для проведения уроков и подготовки к ЕГЭ и ГИА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Желаю успехов Спасибо за внимание !</vt:lpstr>
    </vt:vector>
  </TitlesOfParts>
  <Company>SSH2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компьютерных технологий при подготовке к ЕГЭ и ГИА</dc:title>
  <dc:creator>Ученик</dc:creator>
  <cp:lastModifiedBy>Admin</cp:lastModifiedBy>
  <cp:revision>33</cp:revision>
  <dcterms:created xsi:type="dcterms:W3CDTF">2009-10-29T06:53:52Z</dcterms:created>
  <dcterms:modified xsi:type="dcterms:W3CDTF">2009-12-14T13:18:25Z</dcterms:modified>
</cp:coreProperties>
</file>