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2" r:id="rId2"/>
    <p:sldId id="289" r:id="rId3"/>
    <p:sldId id="256" r:id="rId4"/>
    <p:sldId id="290" r:id="rId5"/>
    <p:sldId id="283" r:id="rId6"/>
    <p:sldId id="259" r:id="rId7"/>
    <p:sldId id="278" r:id="rId8"/>
    <p:sldId id="265" r:id="rId9"/>
    <p:sldId id="266" r:id="rId10"/>
    <p:sldId id="277" r:id="rId11"/>
    <p:sldId id="268" r:id="rId12"/>
    <p:sldId id="269" r:id="rId13"/>
    <p:sldId id="270" r:id="rId14"/>
    <p:sldId id="271" r:id="rId15"/>
    <p:sldId id="257" r:id="rId16"/>
    <p:sldId id="293" r:id="rId17"/>
    <p:sldId id="262" r:id="rId18"/>
    <p:sldId id="292" r:id="rId19"/>
    <p:sldId id="291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3A94-88E3-48F0-A1C6-96E38C00E5F5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EF9AE-A78A-41A0-90D5-0B7BAE7A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EF9AE-A78A-41A0-90D5-0B7BAE7A820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D3F20-CADB-4E19-9E4E-B1A731A4B2C4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CB08-4C82-47C8-B9D2-CE3760082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Когда так говорят?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Пл...</a:t>
            </a:r>
            <a:r>
              <a:rPr lang="ru-RU" dirty="0" err="1" smtClean="0"/>
              <a:t>хой</a:t>
            </a:r>
            <a:r>
              <a:rPr lang="ru-RU" dirty="0" smtClean="0"/>
              <a:t> друг в деле не п…</a:t>
            </a:r>
            <a:r>
              <a:rPr lang="ru-RU" dirty="0" err="1" smtClean="0"/>
              <a:t>мощник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На св…ей улочке и курочка хр…бра.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err="1" smtClean="0"/>
              <a:t>Моло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о</a:t>
            </a:r>
            <a:r>
              <a:rPr lang="ru-RU" i="1" dirty="0" smtClean="0"/>
              <a:t>,  </a:t>
            </a:r>
            <a:r>
              <a:rPr lang="ru-RU" i="1" dirty="0" err="1" smtClean="0"/>
              <a:t>лодо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дево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було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бабо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ка</a:t>
            </a:r>
            <a:r>
              <a:rPr lang="ru-RU" i="1" dirty="0" smtClean="0"/>
              <a:t>, </a:t>
            </a:r>
            <a:r>
              <a:rPr lang="ru-RU" i="1" dirty="0" err="1" smtClean="0"/>
              <a:t>ласто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козо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ёло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нито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Со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ули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пе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ой</a:t>
            </a:r>
            <a:r>
              <a:rPr lang="ru-RU" i="1" dirty="0" smtClean="0"/>
              <a:t>, </a:t>
            </a:r>
            <a:r>
              <a:rPr lang="ru-RU" i="1" dirty="0" err="1" smtClean="0"/>
              <a:t>уда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встре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</a:t>
            </a:r>
            <a:r>
              <a:rPr lang="ru-RU" i="1" dirty="0" err="1" smtClean="0"/>
              <a:t>отли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но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ой</a:t>
            </a:r>
            <a:r>
              <a:rPr lang="ru-RU" i="1" dirty="0" smtClean="0"/>
              <a:t>,  </a:t>
            </a:r>
            <a:r>
              <a:rPr lang="ru-RU" i="1" dirty="0" err="1" smtClean="0"/>
              <a:t>зву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игруше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</a:t>
            </a:r>
            <a:r>
              <a:rPr lang="ru-RU" i="1" dirty="0" err="1" smtClean="0"/>
              <a:t>ре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ой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err="1" smtClean="0"/>
              <a:t>Лено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Ване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Оле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Лидо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Жене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Зино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Тане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Людо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Жу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Ане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err="1" smtClean="0"/>
              <a:t>Мо</a:t>
            </a:r>
            <a:r>
              <a:rPr lang="ru-RU" i="1" dirty="0" err="1" smtClean="0">
                <a:solidFill>
                  <a:srgbClr val="FF0000"/>
                </a:solidFill>
              </a:rPr>
              <a:t>ЩН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жили</a:t>
            </a:r>
            <a:r>
              <a:rPr lang="ru-RU" i="1" dirty="0" err="1" smtClean="0">
                <a:solidFill>
                  <a:srgbClr val="FF0000"/>
                </a:solidFill>
              </a:rPr>
              <a:t>ЩН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хи</a:t>
            </a:r>
            <a:r>
              <a:rPr lang="ru-RU" i="1" dirty="0" err="1" smtClean="0">
                <a:solidFill>
                  <a:srgbClr val="FF0000"/>
                </a:solidFill>
              </a:rPr>
              <a:t>ЩН</a:t>
            </a:r>
            <a:r>
              <a:rPr lang="ru-RU" i="1" dirty="0" err="1" smtClean="0"/>
              <a:t>ик</a:t>
            </a:r>
            <a:r>
              <a:rPr lang="ru-RU" i="1" dirty="0" smtClean="0"/>
              <a:t>,  </a:t>
            </a:r>
            <a:r>
              <a:rPr lang="ru-RU" i="1" dirty="0" err="1" smtClean="0"/>
              <a:t>изя</a:t>
            </a:r>
            <a:r>
              <a:rPr lang="ru-RU" i="1" dirty="0" err="1" smtClean="0">
                <a:solidFill>
                  <a:srgbClr val="FF0000"/>
                </a:solidFill>
              </a:rPr>
              <a:t>ЩН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же</a:t>
            </a:r>
            <a:r>
              <a:rPr lang="ru-RU" i="1" dirty="0" err="1" smtClean="0">
                <a:solidFill>
                  <a:srgbClr val="FF0000"/>
                </a:solidFill>
              </a:rPr>
              <a:t>НЩ</a:t>
            </a:r>
            <a:r>
              <a:rPr lang="ru-RU" i="1" dirty="0" err="1" smtClean="0"/>
              <a:t>ина</a:t>
            </a:r>
            <a:r>
              <a:rPr lang="ru-RU" i="1" dirty="0" smtClean="0"/>
              <a:t>,  </a:t>
            </a:r>
            <a:r>
              <a:rPr lang="ru-RU" i="1" dirty="0" err="1" smtClean="0"/>
              <a:t>помо</a:t>
            </a:r>
            <a:r>
              <a:rPr lang="ru-RU" i="1" dirty="0" err="1" smtClean="0">
                <a:solidFill>
                  <a:srgbClr val="FF0000"/>
                </a:solidFill>
              </a:rPr>
              <a:t>ЩН</a:t>
            </a:r>
            <a:r>
              <a:rPr lang="ru-RU" i="1" dirty="0" err="1" smtClean="0"/>
              <a:t>ик</a:t>
            </a:r>
            <a:r>
              <a:rPr lang="ru-RU" i="1" dirty="0" smtClean="0"/>
              <a:t>,  </a:t>
            </a:r>
            <a:r>
              <a:rPr lang="ru-RU" i="1" dirty="0" err="1" smtClean="0"/>
              <a:t>го</a:t>
            </a:r>
            <a:r>
              <a:rPr lang="ru-RU" i="1" dirty="0" err="1" smtClean="0">
                <a:solidFill>
                  <a:srgbClr val="FF0000"/>
                </a:solidFill>
              </a:rPr>
              <a:t>НЩ</a:t>
            </a:r>
            <a:r>
              <a:rPr lang="ru-RU" i="1" dirty="0" err="1" smtClean="0"/>
              <a:t>ик</a:t>
            </a:r>
            <a:r>
              <a:rPr lang="ru-RU" i="1" dirty="0" smtClean="0"/>
              <a:t>,  </a:t>
            </a:r>
            <a:r>
              <a:rPr lang="ru-RU" i="1" dirty="0" err="1" smtClean="0"/>
              <a:t>каме</a:t>
            </a:r>
            <a:r>
              <a:rPr lang="ru-RU" i="1" dirty="0" err="1" smtClean="0">
                <a:solidFill>
                  <a:srgbClr val="FF0000"/>
                </a:solidFill>
              </a:rPr>
              <a:t>НЩ</a:t>
            </a:r>
            <a:r>
              <a:rPr lang="ru-RU" i="1" dirty="0" err="1" smtClean="0"/>
              <a:t>ик</a:t>
            </a:r>
            <a:r>
              <a:rPr lang="ru-RU" i="1" dirty="0" smtClean="0"/>
              <a:t>, </a:t>
            </a:r>
            <a:r>
              <a:rPr lang="ru-RU" i="1" dirty="0" err="1" smtClean="0"/>
              <a:t>бараба</a:t>
            </a:r>
            <a:r>
              <a:rPr lang="ru-RU" i="1" dirty="0" err="1" smtClean="0">
                <a:solidFill>
                  <a:srgbClr val="FF0000"/>
                </a:solidFill>
              </a:rPr>
              <a:t>НЩ</a:t>
            </a:r>
            <a:r>
              <a:rPr lang="ru-RU" i="1" dirty="0" err="1" smtClean="0"/>
              <a:t>ик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Одува</a:t>
            </a:r>
            <a:r>
              <a:rPr lang="ru-RU" i="1" dirty="0" err="1" smtClean="0">
                <a:solidFill>
                  <a:srgbClr val="FF0000"/>
                </a:solidFill>
              </a:rPr>
              <a:t>НЧ</a:t>
            </a:r>
            <a:r>
              <a:rPr lang="ru-RU" i="1" dirty="0" err="1" smtClean="0"/>
              <a:t>ик</a:t>
            </a:r>
            <a:r>
              <a:rPr lang="ru-RU" i="1" dirty="0" smtClean="0"/>
              <a:t>,  </a:t>
            </a:r>
            <a:r>
              <a:rPr lang="ru-RU" i="1" dirty="0" err="1" smtClean="0"/>
              <a:t>по</a:t>
            </a:r>
            <a:r>
              <a:rPr lang="ru-RU" i="1" dirty="0" err="1" smtClean="0">
                <a:solidFill>
                  <a:srgbClr val="FF0000"/>
                </a:solidFill>
              </a:rPr>
              <a:t>НЧ</a:t>
            </a:r>
            <a:r>
              <a:rPr lang="ru-RU" i="1" dirty="0" err="1" smtClean="0"/>
              <a:t>ик</a:t>
            </a:r>
            <a:r>
              <a:rPr lang="ru-RU" i="1" dirty="0" smtClean="0"/>
              <a:t>, </a:t>
            </a:r>
            <a:r>
              <a:rPr lang="ru-RU" i="1" dirty="0" err="1" smtClean="0"/>
              <a:t>ко</a:t>
            </a:r>
            <a:r>
              <a:rPr lang="ru-RU" i="1" dirty="0" err="1" smtClean="0">
                <a:solidFill>
                  <a:srgbClr val="FF0000"/>
                </a:solidFill>
              </a:rPr>
              <a:t>НЧ</a:t>
            </a:r>
            <a:r>
              <a:rPr lang="ru-RU" i="1" dirty="0" err="1" smtClean="0"/>
              <a:t>ик</a:t>
            </a:r>
            <a:r>
              <a:rPr lang="ru-RU" i="1" dirty="0" smtClean="0"/>
              <a:t>,  </a:t>
            </a:r>
            <a:r>
              <a:rPr lang="ru-RU" i="1" dirty="0" err="1" smtClean="0"/>
              <a:t>бли</a:t>
            </a:r>
            <a:r>
              <a:rPr lang="ru-RU" i="1" dirty="0" err="1" smtClean="0">
                <a:solidFill>
                  <a:srgbClr val="FF0000"/>
                </a:solidFill>
              </a:rPr>
              <a:t>НЧ</a:t>
            </a:r>
            <a:r>
              <a:rPr lang="ru-RU" i="1" dirty="0" err="1" smtClean="0"/>
              <a:t>ик</a:t>
            </a:r>
            <a:r>
              <a:rPr lang="ru-RU" i="1" dirty="0" smtClean="0"/>
              <a:t>, </a:t>
            </a:r>
            <a:r>
              <a:rPr lang="ru-RU" i="1" dirty="0" err="1" smtClean="0"/>
              <a:t>стака</a:t>
            </a:r>
            <a:r>
              <a:rPr lang="ru-RU" i="1" dirty="0" err="1" smtClean="0">
                <a:solidFill>
                  <a:srgbClr val="FF0000"/>
                </a:solidFill>
              </a:rPr>
              <a:t>НЧ</a:t>
            </a:r>
            <a:r>
              <a:rPr lang="ru-RU" i="1" dirty="0" err="1" smtClean="0"/>
              <a:t>ик</a:t>
            </a:r>
            <a:r>
              <a:rPr lang="ru-RU" i="1" dirty="0" smtClean="0"/>
              <a:t>,  </a:t>
            </a:r>
            <a:r>
              <a:rPr lang="ru-RU" i="1" dirty="0" err="1" smtClean="0"/>
              <a:t>пте</a:t>
            </a:r>
            <a:r>
              <a:rPr lang="ru-RU" i="1" dirty="0" err="1" smtClean="0">
                <a:solidFill>
                  <a:srgbClr val="FF0000"/>
                </a:solidFill>
              </a:rPr>
              <a:t>НЧ</a:t>
            </a:r>
            <a:r>
              <a:rPr lang="ru-RU" i="1" dirty="0" err="1" smtClean="0"/>
              <a:t>ик</a:t>
            </a:r>
            <a:r>
              <a:rPr lang="ru-RU" i="1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над ошибками.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Сочетания ЧК, ЧН, НЧ, НЩ, ЩН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Выпиши слово правильно, подчеркни сочетания, запиши еще два слова с этой орфограммой.</a:t>
            </a:r>
          </a:p>
          <a:p>
            <a:endParaRPr lang="ru-RU" dirty="0" smtClean="0"/>
          </a:p>
          <a:p>
            <a:r>
              <a:rPr lang="ru-RU" dirty="0" smtClean="0"/>
              <a:t>До</a:t>
            </a:r>
            <a:r>
              <a:rPr lang="ru-RU" u="sng" dirty="0" smtClean="0"/>
              <a:t>чк</a:t>
            </a:r>
            <a:r>
              <a:rPr lang="ru-RU" dirty="0" smtClean="0"/>
              <a:t>а - ре</a:t>
            </a:r>
            <a:r>
              <a:rPr lang="ru-RU" u="sng" dirty="0" smtClean="0"/>
              <a:t>чк</a:t>
            </a:r>
            <a:r>
              <a:rPr lang="ru-RU" dirty="0" smtClean="0"/>
              <a:t>а, ласто</a:t>
            </a:r>
            <a:r>
              <a:rPr lang="ru-RU" u="sng" dirty="0" smtClean="0"/>
              <a:t>чк</a:t>
            </a:r>
            <a:r>
              <a:rPr lang="ru-RU" dirty="0" smtClean="0"/>
              <a:t>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38200" y="762000"/>
          <a:ext cx="7315200" cy="586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1905000"/>
                <a:gridCol w="2667000"/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молоко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моло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чн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ый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цветок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цвето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чн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ый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сердце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серде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чн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ый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внук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вну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чк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ночь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чк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печь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чк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мощь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щн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ый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овощ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ово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щн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ой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птенец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пте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нч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ик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телефон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телефо</a:t>
                      </a:r>
                      <a:r>
                        <a:rPr lang="ru-RU" sz="32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нч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ик</a:t>
                      </a:r>
                      <a:endParaRPr lang="ru-RU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38600" y="1219200"/>
            <a:ext cx="85472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err="1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чн</a:t>
            </a:r>
            <a:endParaRPr lang="ru-RU" sz="4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2971800"/>
            <a:ext cx="79861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err="1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endParaRPr lang="ru-RU" sz="4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6200" y="4419600"/>
            <a:ext cx="105349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err="1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щн</a:t>
            </a:r>
            <a:endParaRPr lang="ru-RU" sz="4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8600" y="5562600"/>
            <a:ext cx="85472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err="1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нч</a:t>
            </a:r>
            <a:endParaRPr lang="ru-RU" sz="4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2600" y="8382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62600" y="14478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62600" y="19812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62600" y="25146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2600" y="31242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2600" y="37338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62600" y="4343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62600" y="48768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62600" y="54864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62600" y="6019800"/>
            <a:ext cx="2514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90800" y="152400"/>
            <a:ext cx="422141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Образуй новые слова.</a:t>
            </a:r>
          </a:p>
        </p:txBody>
      </p:sp>
      <p:sp>
        <p:nvSpPr>
          <p:cNvPr id="24" name="Управляющая кнопка: домой 23">
            <a:hlinkClick r:id="rId3" action="ppaction://hlinksldjump" highlightClick="1"/>
          </p:cNvPr>
          <p:cNvSpPr/>
          <p:nvPr/>
        </p:nvSpPr>
        <p:spPr>
          <a:xfrm>
            <a:off x="0" y="0"/>
            <a:ext cx="304800" cy="457200"/>
          </a:xfrm>
          <a:prstGeom prst="actionButtonHom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743200" y="1066800"/>
            <a:ext cx="685800" cy="533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895600" y="990600"/>
            <a:ext cx="3818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а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657600" y="990600"/>
            <a:ext cx="2507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smtClean="0"/>
              <a:t>    - </a:t>
            </a:r>
            <a:r>
              <a:rPr lang="ru-RU" sz="3200" dirty="0"/>
              <a:t>гл., </a:t>
            </a:r>
            <a:r>
              <a:rPr lang="ru-RU" sz="3200" dirty="0" err="1"/>
              <a:t>безуд</a:t>
            </a:r>
            <a:r>
              <a:rPr lang="ru-RU" sz="3200" dirty="0"/>
              <a:t>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09800" y="1600200"/>
            <a:ext cx="3770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ч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2743200" y="1676400"/>
            <a:ext cx="609600" cy="533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929058" y="1643050"/>
            <a:ext cx="353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- </a:t>
            </a:r>
            <a:r>
              <a:rPr lang="ru-RU" sz="3200" dirty="0" err="1"/>
              <a:t>согл</a:t>
            </a:r>
            <a:r>
              <a:rPr lang="ru-RU" sz="3200" dirty="0"/>
              <a:t>., глух., </a:t>
            </a:r>
            <a:r>
              <a:rPr lang="ru-RU" sz="3200" dirty="0" err="1" smtClean="0"/>
              <a:t>мягк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743200" y="1600200"/>
            <a:ext cx="479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ч</a:t>
            </a:r>
            <a:r>
              <a:rPr lang="en-US" sz="3200" dirty="0"/>
              <a:t>’</a:t>
            </a:r>
            <a:endParaRPr lang="ru-RU" sz="3200" dirty="0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214546" y="2214554"/>
            <a:ext cx="375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к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2743200" y="2286000"/>
            <a:ext cx="685800" cy="533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819400" y="2209800"/>
            <a:ext cx="478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к</a:t>
            </a:r>
            <a:r>
              <a:rPr lang="en-US" sz="3200" dirty="0"/>
              <a:t>’</a:t>
            </a:r>
            <a:endParaRPr lang="ru-RU" sz="3200" dirty="0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929058" y="2214554"/>
            <a:ext cx="333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ru-RU" sz="3200" dirty="0" err="1"/>
              <a:t>согл</a:t>
            </a:r>
            <a:r>
              <a:rPr lang="ru-RU" sz="3200" dirty="0"/>
              <a:t>., глух., </a:t>
            </a:r>
            <a:r>
              <a:rPr lang="ru-RU" sz="3200" dirty="0" err="1" smtClean="0"/>
              <a:t>мягк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193925" y="2786063"/>
            <a:ext cx="405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и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2743200" y="2895600"/>
            <a:ext cx="609600" cy="5334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819400" y="2819400"/>
            <a:ext cx="405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и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962400" y="2819400"/>
            <a:ext cx="1863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/>
              <a:t>-гл., удар.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214546" y="1000108"/>
            <a:ext cx="549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/>
              <a:t>о</a:t>
            </a:r>
            <a:r>
              <a:rPr lang="ru-RU" dirty="0"/>
              <a:t> 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643042" y="642918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 Script" pitchFamily="34" charset="0"/>
                <a:ea typeface="+mn-ea"/>
                <a:cs typeface="+mn-cs"/>
              </a:rPr>
              <a:t>   Очки – 2 слога, 4 б., 4зв.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Segoe Scrip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  <p:bldP spid="6158" grpId="0"/>
      <p:bldP spid="6159" grpId="0"/>
      <p:bldP spid="6160" grpId="0"/>
      <p:bldP spid="6162" grpId="0"/>
      <p:bldP spid="6163" grpId="0"/>
      <p:bldP spid="6164" grpId="0"/>
      <p:bldP spid="6166" grpId="0"/>
      <p:bldP spid="6167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Картинка 91 из 16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276600"/>
            <a:ext cx="1830896" cy="274320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4" name="Picture 8" descr="Картинка 113 из 5345"/>
          <p:cNvPicPr>
            <a:picLocks noChangeAspect="1" noChangeArrowheads="1"/>
          </p:cNvPicPr>
          <p:nvPr/>
        </p:nvPicPr>
        <p:blipFill>
          <a:blip r:embed="rId3"/>
          <a:srcRect l="44972" t="13687" r="25661" b="25489"/>
          <a:stretch>
            <a:fillRect/>
          </a:stretch>
        </p:blipFill>
        <p:spPr bwMode="auto">
          <a:xfrm>
            <a:off x="3886200" y="3276600"/>
            <a:ext cx="1828800" cy="274320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5" name="Picture 16" descr="Картинка 189 из 2247"/>
          <p:cNvPicPr>
            <a:picLocks noChangeAspect="1" noChangeArrowheads="1"/>
          </p:cNvPicPr>
          <p:nvPr/>
        </p:nvPicPr>
        <p:blipFill>
          <a:blip r:embed="rId4"/>
          <a:srcRect t="17167"/>
          <a:stretch>
            <a:fillRect/>
          </a:stretch>
        </p:blipFill>
        <p:spPr bwMode="auto">
          <a:xfrm>
            <a:off x="3581400" y="990600"/>
            <a:ext cx="2362200" cy="1927772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/>
          <a:srcRect t="3292" b="4546"/>
          <a:stretch>
            <a:fillRect/>
          </a:stretch>
        </p:blipFill>
        <p:spPr bwMode="auto">
          <a:xfrm>
            <a:off x="6553200" y="914400"/>
            <a:ext cx="1752600" cy="2133600"/>
          </a:xfrm>
          <a:prstGeom prst="rect">
            <a:avLst/>
          </a:prstGeom>
          <a:noFill/>
          <a:ln w="9525">
            <a:solidFill>
              <a:schemeClr val="tx2">
                <a:lumMod val="90000"/>
                <a:lumOff val="10000"/>
              </a:schemeClr>
            </a:solidFill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8600" y="838200"/>
            <a:ext cx="3124200" cy="16002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Назови имена сказочных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героинь.</a:t>
            </a:r>
          </a:p>
        </p:txBody>
      </p:sp>
      <p:sp>
        <p:nvSpPr>
          <p:cNvPr id="15" name="Управляющая кнопка: домой 14">
            <a:hlinkClick r:id="rId6" action="ppaction://hlinksldjump" highlightClick="1"/>
          </p:cNvPr>
          <p:cNvSpPr/>
          <p:nvPr/>
        </p:nvSpPr>
        <p:spPr>
          <a:xfrm>
            <a:off x="0" y="0"/>
            <a:ext cx="304800" cy="457200"/>
          </a:xfrm>
          <a:prstGeom prst="actionButtonHome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Картинка 84 из 9352"/>
          <p:cNvPicPr>
            <a:picLocks noChangeAspect="1" noChangeArrowheads="1"/>
          </p:cNvPicPr>
          <p:nvPr/>
        </p:nvPicPr>
        <p:blipFill>
          <a:blip r:embed="rId7"/>
          <a:srcRect l="14911" b="3320"/>
          <a:stretch>
            <a:fillRect/>
          </a:stretch>
        </p:blipFill>
        <p:spPr bwMode="auto">
          <a:xfrm>
            <a:off x="990600" y="3276600"/>
            <a:ext cx="2304111" cy="27432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Куро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чк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а Ряба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Русало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чк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Красная Шапо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чк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а</a:t>
            </a:r>
          </a:p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Дюймово</a:t>
            </a:r>
            <a:r>
              <a:rPr lang="ru-RU" b="1" dirty="0" err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чк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Снегуро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чк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714356"/>
            <a:ext cx="7010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Ёло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и бело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а, то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а, стрело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по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спи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ру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пти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Сро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ый, ули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ый, но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чн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чн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ый,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шуто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чн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ый, ре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чн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Знаем мы наверняка,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писать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ЧН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1" descr="MCj042982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1" y="4572000"/>
            <a:ext cx="19309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458200" y="6553200"/>
            <a:ext cx="685800" cy="304800"/>
          </a:xfrm>
          <a:prstGeom prst="actionButtonReturn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9334104" cy="701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500" dirty="0" smtClean="0">
                <a:solidFill>
                  <a:srgbClr val="0070C0"/>
                </a:solidFill>
              </a:rPr>
              <a:t>Правописание буквосочетаний  с шипящими звуками. </a:t>
            </a:r>
            <a:br>
              <a:rPr lang="ru-RU" sz="4500" dirty="0" smtClean="0">
                <a:solidFill>
                  <a:srgbClr val="0070C0"/>
                </a:solidFill>
              </a:rPr>
            </a:br>
            <a:endParaRPr lang="ru-RU" sz="4500" dirty="0">
              <a:solidFill>
                <a:srgbClr val="0070C0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2071702" cy="191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643314"/>
            <a:ext cx="2179530" cy="174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726130"/>
          </a:xfrm>
        </p:spPr>
        <p:txBody>
          <a:bodyPr/>
          <a:lstStyle/>
          <a:p>
            <a:pPr lvl="0"/>
            <a:r>
              <a:rPr lang="ru-RU" sz="5000" dirty="0" smtClean="0">
                <a:solidFill>
                  <a:srgbClr val="0070C0"/>
                </a:solidFill>
              </a:rPr>
              <a:t>ЧК, ЧН, ЧТ, ЩН, НЧ</a:t>
            </a:r>
            <a:br>
              <a:rPr lang="ru-RU" sz="5000" dirty="0" smtClean="0">
                <a:solidFill>
                  <a:srgbClr val="0070C0"/>
                </a:solidFill>
              </a:rPr>
            </a:br>
            <a:r>
              <a:rPr lang="ru-RU" sz="5000" dirty="0" smtClean="0"/>
              <a:t/>
            </a:r>
            <a:br>
              <a:rPr lang="ru-RU" sz="5000" dirty="0" smtClean="0"/>
            </a:br>
            <a:endParaRPr lang="ru-RU" sz="5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                              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57224" y="1785926"/>
            <a:ext cx="678661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71744"/>
            <a:ext cx="32861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0" dirty="0" smtClean="0">
                <a:solidFill>
                  <a:srgbClr val="FF0000"/>
                </a:solidFill>
              </a:rPr>
              <a:t>     </a:t>
            </a:r>
            <a:r>
              <a:rPr lang="ru-RU" sz="20000" dirty="0" smtClean="0">
                <a:solidFill>
                  <a:srgbClr val="FF0000"/>
                </a:solidFill>
              </a:rPr>
              <a:t>?</a:t>
            </a:r>
            <a:endParaRPr lang="ru-RU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609600"/>
            <a:ext cx="7543800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Согласные шипящие звуки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 ч']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ru-RU" sz="3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ru-RU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'] всегда мягкие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Поэтому для обозначения мягкости другая буква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требуется.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3733800"/>
            <a:ext cx="2415469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ЗАПОМНИ: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4495800"/>
            <a:ext cx="7848600" cy="1524000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СОЧЕТАНИЯХ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ЧН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ЧК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ЩН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НЧ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МЯГКИЙ ЗНАК НЕ ПИШЕТСЯ !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48600" y="5410200"/>
            <a:ext cx="609600" cy="304800"/>
          </a:xfrm>
          <a:prstGeom prst="actionButtonForwardNex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5800" y="4495800"/>
            <a:ext cx="7848600" cy="1524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ЧК,ЧН, НЧ, ЩН,ЧТ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ПИШИ </a:t>
            </a:r>
          </a:p>
          <a:p>
            <a:pPr eaLnBrk="0" hangingPunct="0"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БЕЗ МЯГКОГО ЗНАКА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Выпиши слова с новыми буквосочетаниями: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Песочница, мечта, удочка, </a:t>
            </a:r>
            <a:r>
              <a:rPr lang="ru-RU" u="sng" dirty="0" smtClean="0"/>
              <a:t>помощник</a:t>
            </a:r>
            <a:r>
              <a:rPr lang="ru-RU" dirty="0" smtClean="0"/>
              <a:t>, ласточка, почта, цветочница, хищник, мачта, спички, печка, молочный, мощный.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mph" presetSubtype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Какой звук нужно произносить?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ПОМО</a:t>
            </a:r>
            <a:r>
              <a:rPr lang="ru-RU" u="sng" dirty="0" smtClean="0"/>
              <a:t>Щ</a:t>
            </a:r>
            <a:r>
              <a:rPr lang="ru-RU" dirty="0" smtClean="0"/>
              <a:t>НИК   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Ч</a:t>
            </a:r>
            <a:r>
              <a:rPr lang="ru-RU" dirty="0" smtClean="0"/>
              <a:t>ТО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u="sng" dirty="0" smtClean="0"/>
              <a:t>Ч</a:t>
            </a:r>
            <a:r>
              <a:rPr lang="ru-RU" dirty="0" smtClean="0"/>
              <a:t>ТОБЫ</a:t>
            </a:r>
          </a:p>
          <a:p>
            <a:pPr>
              <a:buNone/>
            </a:pPr>
            <a:r>
              <a:rPr lang="ru-RU" dirty="0" smtClean="0"/>
              <a:t>                          КОНЕ</a:t>
            </a:r>
            <a:r>
              <a:rPr lang="ru-RU" u="sng" dirty="0" smtClean="0"/>
              <a:t>Ч</a:t>
            </a:r>
            <a:r>
              <a:rPr lang="ru-RU" dirty="0" smtClean="0"/>
              <a:t>НО</a:t>
            </a:r>
          </a:p>
          <a:p>
            <a:pPr>
              <a:buNone/>
            </a:pPr>
            <a:r>
              <a:rPr lang="ru-RU" dirty="0" smtClean="0"/>
              <a:t>                                       СКУ</a:t>
            </a:r>
            <a:r>
              <a:rPr lang="ru-RU" u="sng" dirty="0" smtClean="0"/>
              <a:t>Ч</a:t>
            </a:r>
            <a:r>
              <a:rPr lang="ru-RU" dirty="0" smtClean="0"/>
              <a:t>НО</a:t>
            </a:r>
          </a:p>
          <a:p>
            <a:pPr>
              <a:buNone/>
            </a:pPr>
            <a:r>
              <a:rPr lang="ru-RU" dirty="0" smtClean="0"/>
              <a:t>                                                  НАРО</a:t>
            </a:r>
            <a:r>
              <a:rPr lang="ru-RU" u="sng" dirty="0" smtClean="0"/>
              <a:t>Ч</a:t>
            </a:r>
            <a:r>
              <a:rPr lang="ru-RU" dirty="0" smtClean="0"/>
              <a:t>НО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Сказо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то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ве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 </a:t>
            </a:r>
            <a:r>
              <a:rPr lang="ru-RU" i="1" dirty="0" err="1" smtClean="0"/>
              <a:t>ску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</a:t>
            </a:r>
            <a:r>
              <a:rPr lang="ru-RU" i="1" dirty="0" err="1" smtClean="0"/>
              <a:t>кирпи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</a:t>
            </a:r>
            <a:r>
              <a:rPr lang="ru-RU" i="1" dirty="0" err="1" smtClean="0"/>
              <a:t>солне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, </a:t>
            </a:r>
            <a:r>
              <a:rPr lang="ru-RU" i="1" dirty="0" err="1" smtClean="0"/>
              <a:t>серде</a:t>
            </a:r>
            <a:r>
              <a:rPr lang="ru-RU" i="1" dirty="0" err="1" smtClean="0">
                <a:solidFill>
                  <a:srgbClr val="FF0000"/>
                </a:solidFill>
              </a:rPr>
              <a:t>ЧН</a:t>
            </a:r>
            <a:r>
              <a:rPr lang="ru-RU" i="1" dirty="0" err="1" smtClean="0"/>
              <a:t>ый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err="1" smtClean="0"/>
              <a:t>Но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пе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сини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пти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колю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спи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рукави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лиси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то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до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 </a:t>
            </a:r>
            <a:r>
              <a:rPr lang="ru-RU" i="1" dirty="0" err="1" smtClean="0"/>
              <a:t>ко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, </a:t>
            </a:r>
            <a:r>
              <a:rPr lang="ru-RU" i="1" dirty="0" err="1" smtClean="0"/>
              <a:t>книже</a:t>
            </a:r>
            <a:r>
              <a:rPr lang="ru-RU" i="1" dirty="0" err="1" smtClean="0">
                <a:solidFill>
                  <a:srgbClr val="FF0000"/>
                </a:solidFill>
              </a:rPr>
              <a:t>ЧК</a:t>
            </a:r>
            <a:r>
              <a:rPr lang="ru-RU" i="1" dirty="0" err="1" smtClean="0"/>
              <a:t>а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Y_2010_3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TS010389958</Template>
  <TotalTime>489</TotalTime>
  <Words>417</Words>
  <Application>Microsoft Office PowerPoint</Application>
  <PresentationFormat>Экран (4:3)</PresentationFormat>
  <Paragraphs>107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2_NY_2010_3011</vt:lpstr>
      <vt:lpstr>Когда так говорят?</vt:lpstr>
      <vt:lpstr>Слайд 2</vt:lpstr>
      <vt:lpstr>Правописание буквосочетаний  с шипящими звуками.  </vt:lpstr>
      <vt:lpstr>ЧК, ЧН, ЧТ, ЩН, НЧ  </vt:lpstr>
      <vt:lpstr>Слайд 5</vt:lpstr>
      <vt:lpstr> Выпиши слова с новыми буквосочетаниями:</vt:lpstr>
      <vt:lpstr>Какой звук нужно произносить?</vt:lpstr>
      <vt:lpstr>№ 1</vt:lpstr>
      <vt:lpstr>№2</vt:lpstr>
      <vt:lpstr>№3</vt:lpstr>
      <vt:lpstr>№4</vt:lpstr>
      <vt:lpstr>№5</vt:lpstr>
      <vt:lpstr>№6</vt:lpstr>
      <vt:lpstr>№7</vt:lpstr>
      <vt:lpstr>Работа над ошибками.</vt:lpstr>
      <vt:lpstr>Слайд 16</vt:lpstr>
      <vt:lpstr>Слайд 17</vt:lpstr>
      <vt:lpstr>Слайд 18</vt:lpstr>
      <vt:lpstr>Проверь себя!</vt:lpstr>
      <vt:lpstr>Слайд 20</vt:lpstr>
    </vt:vector>
  </TitlesOfParts>
  <Company>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46</cp:revision>
  <dcterms:created xsi:type="dcterms:W3CDTF">2011-12-11T14:56:32Z</dcterms:created>
  <dcterms:modified xsi:type="dcterms:W3CDTF">2011-12-27T19:57:17Z</dcterms:modified>
</cp:coreProperties>
</file>