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1" r:id="rId6"/>
    <p:sldId id="260" r:id="rId7"/>
    <p:sldId id="259" r:id="rId8"/>
    <p:sldId id="265" r:id="rId9"/>
    <p:sldId id="262" r:id="rId10"/>
    <p:sldId id="264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E49BE-1F52-430E-8E28-EAA01051830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C4F3B-B6D0-4D26-BFB4-A3A6C04B22B3}">
      <dgm:prSet phldrT="[Текст]"/>
      <dgm:spPr/>
      <dgm:t>
        <a:bodyPr/>
        <a:lstStyle/>
        <a:p>
          <a:r>
            <a:rPr lang="ru-RU" dirty="0"/>
            <a:t>Адаптация и социализация учащихся из Армении на уроках истории и обществознания </a:t>
          </a:r>
        </a:p>
      </dgm:t>
    </dgm:pt>
    <dgm:pt modelId="{2FA18C7C-F5B4-4F61-89C2-0F807D761B29}" type="parTrans" cxnId="{F0437B23-73A9-4F82-B838-DCA8A9D03BC7}">
      <dgm:prSet/>
      <dgm:spPr/>
      <dgm:t>
        <a:bodyPr/>
        <a:lstStyle/>
        <a:p>
          <a:endParaRPr lang="ru-RU"/>
        </a:p>
      </dgm:t>
    </dgm:pt>
    <dgm:pt modelId="{D348A1CC-E780-4647-A487-DFD0752AC73A}" type="sibTrans" cxnId="{F0437B23-73A9-4F82-B838-DCA8A9D03BC7}">
      <dgm:prSet/>
      <dgm:spPr/>
      <dgm:t>
        <a:bodyPr/>
        <a:lstStyle/>
        <a:p>
          <a:endParaRPr lang="ru-RU"/>
        </a:p>
      </dgm:t>
    </dgm:pt>
    <dgm:pt modelId="{AE3F9D90-82D3-4773-A164-ABF13CFAFF53}">
      <dgm:prSet phldrT="[Текст]"/>
      <dgm:spPr/>
      <dgm:t>
        <a:bodyPr/>
        <a:lstStyle/>
        <a:p>
          <a:r>
            <a:rPr lang="ru-RU"/>
            <a:t>индивидуальный подход к каждму учащемуся</a:t>
          </a:r>
        </a:p>
      </dgm:t>
    </dgm:pt>
    <dgm:pt modelId="{BF649868-77A3-417E-B028-18266C8E7267}" type="parTrans" cxnId="{DE023B4A-7DAD-4A6A-979E-E2AE3C44A2A8}">
      <dgm:prSet/>
      <dgm:spPr/>
      <dgm:t>
        <a:bodyPr/>
        <a:lstStyle/>
        <a:p>
          <a:endParaRPr lang="ru-RU"/>
        </a:p>
      </dgm:t>
    </dgm:pt>
    <dgm:pt modelId="{0CF1B87C-FBF4-4D15-9997-4FE68A49AA36}" type="sibTrans" cxnId="{DE023B4A-7DAD-4A6A-979E-E2AE3C44A2A8}">
      <dgm:prSet/>
      <dgm:spPr/>
      <dgm:t>
        <a:bodyPr/>
        <a:lstStyle/>
        <a:p>
          <a:endParaRPr lang="ru-RU"/>
        </a:p>
      </dgm:t>
    </dgm:pt>
    <dgm:pt modelId="{C1B90E1B-9D7B-4185-AEAF-BA5D97C43E7E}">
      <dgm:prSet phldrT="[Текст]" custT="1"/>
      <dgm:spPr/>
      <dgm:t>
        <a:bodyPr/>
        <a:lstStyle/>
        <a:p>
          <a:r>
            <a:rPr lang="ru-RU" sz="1200"/>
            <a:t>внеклассная работа</a:t>
          </a:r>
        </a:p>
      </dgm:t>
    </dgm:pt>
    <dgm:pt modelId="{4613526F-7AA4-48D8-9F48-D39BFC29360A}" type="parTrans" cxnId="{0BC59FF1-CBF5-4C5D-ADB3-B53B4210A3AC}">
      <dgm:prSet/>
      <dgm:spPr/>
      <dgm:t>
        <a:bodyPr/>
        <a:lstStyle/>
        <a:p>
          <a:endParaRPr lang="ru-RU"/>
        </a:p>
      </dgm:t>
    </dgm:pt>
    <dgm:pt modelId="{2A54EAB3-404A-4FA6-A6C9-AB1CBCDA0268}" type="sibTrans" cxnId="{0BC59FF1-CBF5-4C5D-ADB3-B53B4210A3AC}">
      <dgm:prSet/>
      <dgm:spPr/>
      <dgm:t>
        <a:bodyPr/>
        <a:lstStyle/>
        <a:p>
          <a:endParaRPr lang="ru-RU"/>
        </a:p>
      </dgm:t>
    </dgm:pt>
    <dgm:pt modelId="{EFB75E4F-4CD1-457E-851C-E8181B55C393}">
      <dgm:prSet phldrT="[Текст]"/>
      <dgm:spPr/>
      <dgm:t>
        <a:bodyPr/>
        <a:lstStyle/>
        <a:p>
          <a:r>
            <a:rPr lang="ru-RU"/>
            <a:t>применение игровой формы обучения на уроках истории и обществознания</a:t>
          </a:r>
        </a:p>
      </dgm:t>
    </dgm:pt>
    <dgm:pt modelId="{2E4CF525-1194-4E65-A945-5CBEBBA01673}" type="parTrans" cxnId="{F293234A-DEA1-472C-AC1A-14B21D1B2B4B}">
      <dgm:prSet/>
      <dgm:spPr/>
      <dgm:t>
        <a:bodyPr/>
        <a:lstStyle/>
        <a:p>
          <a:endParaRPr lang="ru-RU"/>
        </a:p>
      </dgm:t>
    </dgm:pt>
    <dgm:pt modelId="{B317B8B2-CF5B-45D5-A21B-6A73298A47BA}" type="sibTrans" cxnId="{F293234A-DEA1-472C-AC1A-14B21D1B2B4B}">
      <dgm:prSet/>
      <dgm:spPr/>
      <dgm:t>
        <a:bodyPr/>
        <a:lstStyle/>
        <a:p>
          <a:endParaRPr lang="ru-RU"/>
        </a:p>
      </dgm:t>
    </dgm:pt>
    <dgm:pt modelId="{52084C75-3924-4F2E-9A17-D26F82D6597C}">
      <dgm:prSet phldrT="[Текст]" custT="1"/>
      <dgm:spPr/>
      <dgm:t>
        <a:bodyPr/>
        <a:lstStyle/>
        <a:p>
          <a:r>
            <a:rPr lang="ru-RU" sz="800"/>
            <a:t>приобщение к новой социальной среде посредством активного включения учащихся в творческий процесс</a:t>
          </a:r>
        </a:p>
      </dgm:t>
    </dgm:pt>
    <dgm:pt modelId="{F75191A8-95C4-48BB-8B77-5D53603DFE94}" type="parTrans" cxnId="{FB4053DD-BCD2-4D79-B10A-61197F7DE5F1}">
      <dgm:prSet/>
      <dgm:spPr/>
      <dgm:t>
        <a:bodyPr/>
        <a:lstStyle/>
        <a:p>
          <a:endParaRPr lang="ru-RU"/>
        </a:p>
      </dgm:t>
    </dgm:pt>
    <dgm:pt modelId="{077657ED-AF29-413E-8CA9-4E2754AE6257}" type="sibTrans" cxnId="{FB4053DD-BCD2-4D79-B10A-61197F7DE5F1}">
      <dgm:prSet/>
      <dgm:spPr/>
      <dgm:t>
        <a:bodyPr/>
        <a:lstStyle/>
        <a:p>
          <a:endParaRPr lang="ru-RU"/>
        </a:p>
      </dgm:t>
    </dgm:pt>
    <dgm:pt modelId="{E2534792-F68D-4F75-BFB9-FB33EB84181A}" type="pres">
      <dgm:prSet presAssocID="{E23E49BE-1F52-430E-8E28-EAA0105183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4FED8-730E-43B0-B24E-EEFFC7DA0F3F}" type="pres">
      <dgm:prSet presAssocID="{E70C4F3B-B6D0-4D26-BFB4-A3A6C04B22B3}" presName="centerShape" presStyleLbl="node0" presStyleIdx="0" presStyleCnt="1" custScaleX="167361" custScaleY="149309"/>
      <dgm:spPr/>
      <dgm:t>
        <a:bodyPr/>
        <a:lstStyle/>
        <a:p>
          <a:endParaRPr lang="ru-RU"/>
        </a:p>
      </dgm:t>
    </dgm:pt>
    <dgm:pt modelId="{DA0338C5-1371-4DE5-88D4-BCF08DF465C7}" type="pres">
      <dgm:prSet presAssocID="{BF649868-77A3-417E-B028-18266C8E726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E4A0351D-CC53-4BE1-BC93-580EF5D599C4}" type="pres">
      <dgm:prSet presAssocID="{BF649868-77A3-417E-B028-18266C8E726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059A354-AB66-4CCE-8D07-1D4944C67345}" type="pres">
      <dgm:prSet presAssocID="{AE3F9D90-82D3-4773-A164-ABF13CFAFF53}" presName="node" presStyleLbl="node1" presStyleIdx="0" presStyleCnt="4" custScaleX="95336" custScaleY="9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07058-056A-4FAA-A34B-D178F53A2B6F}" type="pres">
      <dgm:prSet presAssocID="{4613526F-7AA4-48D8-9F48-D39BFC29360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F634436-1788-4FD6-B365-26795067320C}" type="pres">
      <dgm:prSet presAssocID="{4613526F-7AA4-48D8-9F48-D39BFC29360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82CF777-B26F-4E92-A912-F1EF884EA2A3}" type="pres">
      <dgm:prSet presAssocID="{C1B90E1B-9D7B-4185-AEAF-BA5D97C43E7E}" presName="node" presStyleLbl="node1" presStyleIdx="1" presStyleCnt="4" custScaleX="86265" custRadScaleRad="106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6578-4ABB-42F7-8F14-7FEDAF77D7A7}" type="pres">
      <dgm:prSet presAssocID="{2E4CF525-1194-4E65-A945-5CBEBBA0167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DA153B17-97E4-41A0-9C91-D420CA8E3A22}" type="pres">
      <dgm:prSet presAssocID="{2E4CF525-1194-4E65-A945-5CBEBBA0167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821E213-A540-4E89-ACF5-4C668A66CA28}" type="pres">
      <dgm:prSet presAssocID="{EFB75E4F-4CD1-457E-851C-E8181B55C393}" presName="node" presStyleLbl="node1" presStyleIdx="2" presStyleCnt="4" custScaleY="92803" custRadScaleRad="100265" custRadScaleInc="-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60B0C-94ED-417F-84C3-C32C9D31CACE}" type="pres">
      <dgm:prSet presAssocID="{F75191A8-95C4-48BB-8B77-5D53603DFE9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28704B5-314A-4037-B47C-8C408F482AA2}" type="pres">
      <dgm:prSet presAssocID="{F75191A8-95C4-48BB-8B77-5D53603DFE9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C7B758B-B4BB-4659-A40D-887EBC85BD8A}" type="pres">
      <dgm:prSet presAssocID="{52084C75-3924-4F2E-9A17-D26F82D6597C}" presName="node" presStyleLbl="node1" presStyleIdx="3" presStyleCnt="4" custScaleX="86443" custRadScaleRad="10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820215-16ED-4877-A484-CAD1F27104A9}" type="presOf" srcId="{BF649868-77A3-417E-B028-18266C8E7267}" destId="{DA0338C5-1371-4DE5-88D4-BCF08DF465C7}" srcOrd="0" destOrd="0" presId="urn:microsoft.com/office/officeart/2005/8/layout/radial5"/>
    <dgm:cxn modelId="{5C9F31B5-96F8-49F7-91E0-BA30B75555FB}" type="presOf" srcId="{52084C75-3924-4F2E-9A17-D26F82D6597C}" destId="{1C7B758B-B4BB-4659-A40D-887EBC85BD8A}" srcOrd="0" destOrd="0" presId="urn:microsoft.com/office/officeart/2005/8/layout/radial5"/>
    <dgm:cxn modelId="{20ADCB06-6741-4360-A69B-5835BD7C1B26}" type="presOf" srcId="{4613526F-7AA4-48D8-9F48-D39BFC29360A}" destId="{DF634436-1788-4FD6-B365-26795067320C}" srcOrd="1" destOrd="0" presId="urn:microsoft.com/office/officeart/2005/8/layout/radial5"/>
    <dgm:cxn modelId="{3B68D166-7ACA-406E-9AC9-ABD4EE373605}" type="presOf" srcId="{E23E49BE-1F52-430E-8E28-EAA01051830F}" destId="{E2534792-F68D-4F75-BFB9-FB33EB84181A}" srcOrd="0" destOrd="0" presId="urn:microsoft.com/office/officeart/2005/8/layout/radial5"/>
    <dgm:cxn modelId="{F293234A-DEA1-472C-AC1A-14B21D1B2B4B}" srcId="{E70C4F3B-B6D0-4D26-BFB4-A3A6C04B22B3}" destId="{EFB75E4F-4CD1-457E-851C-E8181B55C393}" srcOrd="2" destOrd="0" parTransId="{2E4CF525-1194-4E65-A945-5CBEBBA01673}" sibTransId="{B317B8B2-CF5B-45D5-A21B-6A73298A47BA}"/>
    <dgm:cxn modelId="{0BC59FF1-CBF5-4C5D-ADB3-B53B4210A3AC}" srcId="{E70C4F3B-B6D0-4D26-BFB4-A3A6C04B22B3}" destId="{C1B90E1B-9D7B-4185-AEAF-BA5D97C43E7E}" srcOrd="1" destOrd="0" parTransId="{4613526F-7AA4-48D8-9F48-D39BFC29360A}" sibTransId="{2A54EAB3-404A-4FA6-A6C9-AB1CBCDA0268}"/>
    <dgm:cxn modelId="{E2186BBE-AB2D-4BCD-B811-0AC11905B4A0}" type="presOf" srcId="{2E4CF525-1194-4E65-A945-5CBEBBA01673}" destId="{4D626578-4ABB-42F7-8F14-7FEDAF77D7A7}" srcOrd="0" destOrd="0" presId="urn:microsoft.com/office/officeart/2005/8/layout/radial5"/>
    <dgm:cxn modelId="{ED33785F-BA98-4D17-8AE4-ABE18B7413A2}" type="presOf" srcId="{C1B90E1B-9D7B-4185-AEAF-BA5D97C43E7E}" destId="{682CF777-B26F-4E92-A912-F1EF884EA2A3}" srcOrd="0" destOrd="0" presId="urn:microsoft.com/office/officeart/2005/8/layout/radial5"/>
    <dgm:cxn modelId="{6E056E98-99B2-4B1C-9742-FD030F36DCE1}" type="presOf" srcId="{2E4CF525-1194-4E65-A945-5CBEBBA01673}" destId="{DA153B17-97E4-41A0-9C91-D420CA8E3A22}" srcOrd="1" destOrd="0" presId="urn:microsoft.com/office/officeart/2005/8/layout/radial5"/>
    <dgm:cxn modelId="{46ED8055-18B9-42AC-98D6-9EE77579A88C}" type="presOf" srcId="{E70C4F3B-B6D0-4D26-BFB4-A3A6C04B22B3}" destId="{1E24FED8-730E-43B0-B24E-EEFFC7DA0F3F}" srcOrd="0" destOrd="0" presId="urn:microsoft.com/office/officeart/2005/8/layout/radial5"/>
    <dgm:cxn modelId="{FB4053DD-BCD2-4D79-B10A-61197F7DE5F1}" srcId="{E70C4F3B-B6D0-4D26-BFB4-A3A6C04B22B3}" destId="{52084C75-3924-4F2E-9A17-D26F82D6597C}" srcOrd="3" destOrd="0" parTransId="{F75191A8-95C4-48BB-8B77-5D53603DFE94}" sibTransId="{077657ED-AF29-413E-8CA9-4E2754AE6257}"/>
    <dgm:cxn modelId="{4D945927-F908-44A6-9D6E-48C18BF372CB}" type="presOf" srcId="{BF649868-77A3-417E-B028-18266C8E7267}" destId="{E4A0351D-CC53-4BE1-BC93-580EF5D599C4}" srcOrd="1" destOrd="0" presId="urn:microsoft.com/office/officeart/2005/8/layout/radial5"/>
    <dgm:cxn modelId="{DE023B4A-7DAD-4A6A-979E-E2AE3C44A2A8}" srcId="{E70C4F3B-B6D0-4D26-BFB4-A3A6C04B22B3}" destId="{AE3F9D90-82D3-4773-A164-ABF13CFAFF53}" srcOrd="0" destOrd="0" parTransId="{BF649868-77A3-417E-B028-18266C8E7267}" sibTransId="{0CF1B87C-FBF4-4D15-9997-4FE68A49AA36}"/>
    <dgm:cxn modelId="{37C3128A-D4AA-4DFE-8F77-A2000D87AEF6}" type="presOf" srcId="{F75191A8-95C4-48BB-8B77-5D53603DFE94}" destId="{21560B0C-94ED-417F-84C3-C32C9D31CACE}" srcOrd="0" destOrd="0" presId="urn:microsoft.com/office/officeart/2005/8/layout/radial5"/>
    <dgm:cxn modelId="{9ABD39A0-DE99-4F5D-9F32-929EBD5BF9D0}" type="presOf" srcId="{4613526F-7AA4-48D8-9F48-D39BFC29360A}" destId="{2C007058-056A-4FAA-A34B-D178F53A2B6F}" srcOrd="0" destOrd="0" presId="urn:microsoft.com/office/officeart/2005/8/layout/radial5"/>
    <dgm:cxn modelId="{5C5E7DFF-20A0-42F1-AB20-CE6B45051441}" type="presOf" srcId="{F75191A8-95C4-48BB-8B77-5D53603DFE94}" destId="{E28704B5-314A-4037-B47C-8C408F482AA2}" srcOrd="1" destOrd="0" presId="urn:microsoft.com/office/officeart/2005/8/layout/radial5"/>
    <dgm:cxn modelId="{16D50B05-5F82-42CC-BEFA-6F79A8F57682}" type="presOf" srcId="{EFB75E4F-4CD1-457E-851C-E8181B55C393}" destId="{7821E213-A540-4E89-ACF5-4C668A66CA28}" srcOrd="0" destOrd="0" presId="urn:microsoft.com/office/officeart/2005/8/layout/radial5"/>
    <dgm:cxn modelId="{F0437B23-73A9-4F82-B838-DCA8A9D03BC7}" srcId="{E23E49BE-1F52-430E-8E28-EAA01051830F}" destId="{E70C4F3B-B6D0-4D26-BFB4-A3A6C04B22B3}" srcOrd="0" destOrd="0" parTransId="{2FA18C7C-F5B4-4F61-89C2-0F807D761B29}" sibTransId="{D348A1CC-E780-4647-A487-DFD0752AC73A}"/>
    <dgm:cxn modelId="{AAD3C9CB-7FEF-4C58-B5D5-5D05F5A916E2}" type="presOf" srcId="{AE3F9D90-82D3-4773-A164-ABF13CFAFF53}" destId="{9059A354-AB66-4CCE-8D07-1D4944C67345}" srcOrd="0" destOrd="0" presId="urn:microsoft.com/office/officeart/2005/8/layout/radial5"/>
    <dgm:cxn modelId="{9651DE1F-2BB7-4086-8E20-E27C42E76C83}" type="presParOf" srcId="{E2534792-F68D-4F75-BFB9-FB33EB84181A}" destId="{1E24FED8-730E-43B0-B24E-EEFFC7DA0F3F}" srcOrd="0" destOrd="0" presId="urn:microsoft.com/office/officeart/2005/8/layout/radial5"/>
    <dgm:cxn modelId="{433385D9-E7E1-4564-9E2C-8EDE239926B5}" type="presParOf" srcId="{E2534792-F68D-4F75-BFB9-FB33EB84181A}" destId="{DA0338C5-1371-4DE5-88D4-BCF08DF465C7}" srcOrd="1" destOrd="0" presId="urn:microsoft.com/office/officeart/2005/8/layout/radial5"/>
    <dgm:cxn modelId="{49E86DBB-7085-45DA-8A36-D22B35FC29BE}" type="presParOf" srcId="{DA0338C5-1371-4DE5-88D4-BCF08DF465C7}" destId="{E4A0351D-CC53-4BE1-BC93-580EF5D599C4}" srcOrd="0" destOrd="0" presId="urn:microsoft.com/office/officeart/2005/8/layout/radial5"/>
    <dgm:cxn modelId="{91BF4603-EF3E-41BA-ACBD-DE3EF4E23DC2}" type="presParOf" srcId="{E2534792-F68D-4F75-BFB9-FB33EB84181A}" destId="{9059A354-AB66-4CCE-8D07-1D4944C67345}" srcOrd="2" destOrd="0" presId="urn:microsoft.com/office/officeart/2005/8/layout/radial5"/>
    <dgm:cxn modelId="{A466911B-186E-46ED-B891-226BE63689DE}" type="presParOf" srcId="{E2534792-F68D-4F75-BFB9-FB33EB84181A}" destId="{2C007058-056A-4FAA-A34B-D178F53A2B6F}" srcOrd="3" destOrd="0" presId="urn:microsoft.com/office/officeart/2005/8/layout/radial5"/>
    <dgm:cxn modelId="{45E7DB47-3F51-4F02-9D3B-285CA0F2F3E7}" type="presParOf" srcId="{2C007058-056A-4FAA-A34B-D178F53A2B6F}" destId="{DF634436-1788-4FD6-B365-26795067320C}" srcOrd="0" destOrd="0" presId="urn:microsoft.com/office/officeart/2005/8/layout/radial5"/>
    <dgm:cxn modelId="{35DFF513-4AED-4296-BC98-FB78E4216ED9}" type="presParOf" srcId="{E2534792-F68D-4F75-BFB9-FB33EB84181A}" destId="{682CF777-B26F-4E92-A912-F1EF884EA2A3}" srcOrd="4" destOrd="0" presId="urn:microsoft.com/office/officeart/2005/8/layout/radial5"/>
    <dgm:cxn modelId="{81539250-5EB9-4FE3-B54C-813792C81526}" type="presParOf" srcId="{E2534792-F68D-4F75-BFB9-FB33EB84181A}" destId="{4D626578-4ABB-42F7-8F14-7FEDAF77D7A7}" srcOrd="5" destOrd="0" presId="urn:microsoft.com/office/officeart/2005/8/layout/radial5"/>
    <dgm:cxn modelId="{475D6D39-2B15-4D85-BDEB-D012D09EBF29}" type="presParOf" srcId="{4D626578-4ABB-42F7-8F14-7FEDAF77D7A7}" destId="{DA153B17-97E4-41A0-9C91-D420CA8E3A22}" srcOrd="0" destOrd="0" presId="urn:microsoft.com/office/officeart/2005/8/layout/radial5"/>
    <dgm:cxn modelId="{B3DF3B14-56F0-4612-883F-07C199C88B30}" type="presParOf" srcId="{E2534792-F68D-4F75-BFB9-FB33EB84181A}" destId="{7821E213-A540-4E89-ACF5-4C668A66CA28}" srcOrd="6" destOrd="0" presId="urn:microsoft.com/office/officeart/2005/8/layout/radial5"/>
    <dgm:cxn modelId="{E0DAC182-024D-4900-B398-C15FBBAFC0B7}" type="presParOf" srcId="{E2534792-F68D-4F75-BFB9-FB33EB84181A}" destId="{21560B0C-94ED-417F-84C3-C32C9D31CACE}" srcOrd="7" destOrd="0" presId="urn:microsoft.com/office/officeart/2005/8/layout/radial5"/>
    <dgm:cxn modelId="{37C81861-4DD7-4A68-8030-5F534A5BF3DF}" type="presParOf" srcId="{21560B0C-94ED-417F-84C3-C32C9D31CACE}" destId="{E28704B5-314A-4037-B47C-8C408F482AA2}" srcOrd="0" destOrd="0" presId="urn:microsoft.com/office/officeart/2005/8/layout/radial5"/>
    <dgm:cxn modelId="{DC350C0E-FCD1-4B9A-940D-8BF2F4F18E4A}" type="presParOf" srcId="{E2534792-F68D-4F75-BFB9-FB33EB84181A}" destId="{1C7B758B-B4BB-4659-A40D-887EBC85BD8A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500174"/>
            <a:ext cx="4214842" cy="2857520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Шишманян</a:t>
            </a: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Альбина Андреевна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857736"/>
            <a:ext cx="8429684" cy="20002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Учитель истории и обществознания МОБУ СОШ № 85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Рабочий стол\конкурс\Фото052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2077547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онкурс\Грамоты Шишманян\Грамота Новогодний мара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094545" cy="2880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онкурс\Грамоты Шишманян\Грамота Ёлка своими рук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78000"/>
            <a:ext cx="2094545" cy="28800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онкурс\Грамоты Шишманян\Грамота Золотая 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2094545" cy="28800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конкурс\Грамоты Шишманян\Почётная грамоьа Знатоки родного кр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978000"/>
            <a:ext cx="2094545" cy="28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Участие во </a:t>
            </a:r>
            <a:r>
              <a:rPr lang="ru-RU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внутришкольных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мероприятиях: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Педагогический опыт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37862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Тема проекта «Адаптация и социализация учащихся из Армении на уроках истории и обществознания»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рамках реализации  проекта МОБУ СОШ № 85 «Диалог двух языков и культур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»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07157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Цели и задачи проекта: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7854696" cy="4500594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 smtClean="0">
                <a:latin typeface="Monotype Corsiva" pitchFamily="66" charset="0"/>
              </a:rPr>
              <a:t>- привлечь родителей к проблемам адаптации детей в новой жизненной ситуации;</a:t>
            </a:r>
          </a:p>
          <a:p>
            <a:pPr lvl="0" algn="l"/>
            <a:r>
              <a:rPr lang="ru-RU" sz="2800" dirty="0" smtClean="0">
                <a:latin typeface="Monotype Corsiva" pitchFamily="66" charset="0"/>
              </a:rPr>
              <a:t> - приобщить детей-мигрантов к участию в мероприятиях по адаптации в новой </a:t>
            </a:r>
            <a:r>
              <a:rPr lang="ru-RU" sz="2800" dirty="0" err="1" smtClean="0">
                <a:latin typeface="Monotype Corsiva" pitchFamily="66" charset="0"/>
              </a:rPr>
              <a:t>социокультурной</a:t>
            </a:r>
            <a:r>
              <a:rPr lang="ru-RU" sz="2800" dirty="0" smtClean="0">
                <a:latin typeface="Monotype Corsiva" pitchFamily="66" charset="0"/>
              </a:rPr>
              <a:t> среде;</a:t>
            </a:r>
          </a:p>
          <a:p>
            <a:pPr lvl="0" algn="l"/>
            <a:r>
              <a:rPr lang="ru-RU" sz="2800" dirty="0" smtClean="0">
                <a:latin typeface="Monotype Corsiva" pitchFamily="66" charset="0"/>
              </a:rPr>
              <a:t>- сформировать у детей и подростков устойчивый интерес и потребность в получении знаний и умений в области  истории и культурных традиций русского и армянского народа.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Механизм реализации: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571612"/>
          <a:ext cx="6181725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143008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Ожидаемые результаты: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5072074"/>
          </a:xfrm>
        </p:spPr>
        <p:txBody>
          <a:bodyPr>
            <a:noAutofit/>
          </a:bodyPr>
          <a:lstStyle/>
          <a:p>
            <a:pPr lvl="0" algn="l"/>
            <a:r>
              <a:rPr lang="ru-RU" sz="3200" dirty="0" smtClean="0">
                <a:latin typeface="Monotype Corsiva" pitchFamily="66" charset="0"/>
              </a:rPr>
              <a:t>- адаптация в новой </a:t>
            </a:r>
            <a:r>
              <a:rPr lang="ru-RU" sz="3200" dirty="0" err="1" smtClean="0">
                <a:latin typeface="Monotype Corsiva" pitchFamily="66" charset="0"/>
              </a:rPr>
              <a:t>социокультурной</a:t>
            </a:r>
            <a:r>
              <a:rPr lang="ru-RU" sz="3200" dirty="0" smtClean="0">
                <a:latin typeface="Monotype Corsiva" pitchFamily="66" charset="0"/>
              </a:rPr>
              <a:t> среде;</a:t>
            </a:r>
          </a:p>
          <a:p>
            <a:pPr lvl="0" algn="l"/>
            <a:r>
              <a:rPr lang="ru-RU" sz="3200" dirty="0" smtClean="0">
                <a:latin typeface="Monotype Corsiva" pitchFamily="66" charset="0"/>
              </a:rPr>
              <a:t>воспитание уважения к представителю другой национальности;</a:t>
            </a:r>
          </a:p>
          <a:p>
            <a:pPr lvl="0" algn="l"/>
            <a:r>
              <a:rPr lang="ru-RU" sz="3200" dirty="0" smtClean="0">
                <a:latin typeface="Monotype Corsiva" pitchFamily="66" charset="0"/>
              </a:rPr>
              <a:t>- приобщение к русскому и родному языку и культуре, уважение к этнокультурным традициям армянского народа;</a:t>
            </a:r>
          </a:p>
          <a:p>
            <a:pPr lvl="0" algn="l"/>
            <a:r>
              <a:rPr lang="ru-RU" sz="3200" dirty="0" smtClean="0">
                <a:latin typeface="Monotype Corsiva" pitchFamily="66" charset="0"/>
              </a:rPr>
              <a:t>- получение знаний и умений в образовании и культурных традиций русского и армянского народа.</a:t>
            </a:r>
          </a:p>
          <a:p>
            <a:pPr algn="l"/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96318" cy="24145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Благодарю за внимание!!!</a:t>
            </a:r>
            <a:endParaRPr lang="ru-RU" sz="66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000108"/>
            <a:ext cx="7572428" cy="378621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Образование:</a:t>
            </a:r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Окончила</a:t>
            </a:r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Сочинский Государственный Университет Туризма и Курортного Дела в 2010 г.</a:t>
            </a:r>
            <a:endParaRPr lang="ru-RU" sz="4400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86322"/>
            <a:ext cx="6315092" cy="18574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Квалификация – учитель истории</a:t>
            </a: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Специальность – «История»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Мои увлечения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1928826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itchFamily="66" charset="0"/>
              </a:rPr>
              <a:t>В свободное время люблю читать и рисовать. Любимые книги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Гете И.В.  «Фауст», </a:t>
            </a:r>
            <a:r>
              <a:rPr lang="ru-RU" dirty="0" err="1" smtClean="0">
                <a:latin typeface="Monotype Corsiva" pitchFamily="66" charset="0"/>
              </a:rPr>
              <a:t>Булкаков</a:t>
            </a:r>
            <a:r>
              <a:rPr lang="ru-RU" dirty="0" smtClean="0">
                <a:latin typeface="Monotype Corsiva" pitchFamily="66" charset="0"/>
              </a:rPr>
              <a:t> М.А. «Мастер и Маргарита» Макиавелли Н. «Государь»,Достоевский Ф.М. «Преступление и наказание». </a:t>
            </a:r>
          </a:p>
          <a:p>
            <a:pPr algn="l"/>
            <a:endParaRPr lang="ru-RU" dirty="0"/>
          </a:p>
        </p:txBody>
      </p:sp>
      <p:pic>
        <p:nvPicPr>
          <p:cNvPr id="1026" name="Picture 2" descr="C:\Documents and Settings\Admin\Мои документы\Мои рисунки\Фотки\Фото0096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2400000" cy="180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Фотки\Фото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00504"/>
            <a:ext cx="2400000" cy="180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Фотки\Фото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14752"/>
            <a:ext cx="1785950" cy="208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57166"/>
            <a:ext cx="6172200" cy="24288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Профессиональная деятельность: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2857496"/>
            <a:ext cx="5786478" cy="35242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Работаю учителем истории и обществознания в МОБУ СОШ № 85 села Сергей-Поле города Сочи с 2011 года.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Являюсь классным руководителем 6 «б» класса.</a:t>
            </a:r>
            <a:endParaRPr lang="ru-RU" sz="32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конкурс\фотографии\IMG_1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50033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14290"/>
            <a:ext cx="6600844" cy="192882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Любимое изречение:</a:t>
            </a: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43116"/>
            <a:ext cx="6172200" cy="423180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«Если учитель имеет только любовь к делу, он будет хороший учитель.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он имеет только любовь к ученику, как отец, мать, он будет лучше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того учителя, который прочел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книги, но не имеет любви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 к делу, ни к ученикам.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же учитель соединяет в себе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любовь и к делу, и к ученикам, он — совершенный учитель» </a:t>
            </a:r>
          </a:p>
          <a:p>
            <a:pPr algn="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 Н. Толстой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://www.unilib.neva.ru/dl/1661/obl/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28575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857232"/>
            <a:ext cx="6672282" cy="10001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Педагогическое кредо </a:t>
            </a:r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:</a:t>
            </a:r>
            <a:endParaRPr lang="ru-RU" sz="48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928802"/>
            <a:ext cx="6315092" cy="292895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Нужно любить тех, кого воспитываешь, принимать каждого ребенка таким, каков он есть.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конкурс\фотографии\SDC1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71480"/>
            <a:ext cx="6386530" cy="164307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Мои достижения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571744"/>
            <a:ext cx="6000792" cy="380317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Участие в конкурсе «Учитель Сочи-2014»</a:t>
            </a:r>
          </a:p>
          <a:p>
            <a:pPr algn="l"/>
            <a:r>
              <a:rPr lang="ru-RU" sz="3200" dirty="0" smtClean="0"/>
              <a:t>Участие в конкурсе по питанию в номинации «Лучший классный руководитель – организатор горячего питания» </a:t>
            </a:r>
          </a:p>
        </p:txBody>
      </p:sp>
      <p:pic>
        <p:nvPicPr>
          <p:cNvPr id="1026" name="Picture 2" descr="C:\Documents and Settings\Admin\Рабочий стол\конкурс\Грамоты Шишманян\Свидетельство Сочи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57176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027890" cy="49292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Мои достижения как исполняющего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обязанности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социального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педагога школы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098" name="Picture 2" descr="C:\Documents and Settings\Admin\Рабочий стол\конкурс\Грамоты Шишманян\Благодарственное письм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141818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50019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Мои достижения как классного руководителя:</a:t>
            </a:r>
            <a:endParaRPr lang="ru-RU" sz="4800" dirty="0">
              <a:solidFill>
                <a:schemeClr val="accent3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7854696" cy="2357454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itchFamily="66" charset="0"/>
              </a:rPr>
              <a:t>- Участие в районном мероприятии «Наши пернатые друзья», посвященном Всемирному дню птиц;</a:t>
            </a:r>
          </a:p>
          <a:p>
            <a:pPr algn="l"/>
            <a:r>
              <a:rPr lang="ru-RU" dirty="0" smtClean="0">
                <a:latin typeface="Monotype Corsiva" pitchFamily="66" charset="0"/>
              </a:rPr>
              <a:t>- Участие в </a:t>
            </a:r>
            <a:r>
              <a:rPr lang="en-US" dirty="0" smtClean="0">
                <a:latin typeface="Monotype Corsiva" pitchFamily="66" charset="0"/>
              </a:rPr>
              <a:t>IX</a:t>
            </a:r>
            <a:r>
              <a:rPr lang="ru-RU" dirty="0" smtClean="0">
                <a:latin typeface="Monotype Corsiva" pitchFamily="66" charset="0"/>
              </a:rPr>
              <a:t> городском краеведческом конкурсе «Черное море»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Рабочий стол\конкурс\фотографии\Фото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32"/>
            <a:ext cx="2880000" cy="2160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конкурс\Грамоты Шишманян\Краеведческий конкурс Чёрное 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071942"/>
            <a:ext cx="1832727" cy="252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онкурс\Грамоты Шишманян\Грамота Наши пернатые друз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071942"/>
            <a:ext cx="1832727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414</Words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Шишманян Альбина Андреевна</vt:lpstr>
      <vt:lpstr> Образование: Окончила Сочинский Государственный Университет Туризма и Курортного Дела в 2010 г.</vt:lpstr>
      <vt:lpstr>Мои увлечения</vt:lpstr>
      <vt:lpstr>Профессиональная деятельность:</vt:lpstr>
      <vt:lpstr>Любимое изречение:</vt:lpstr>
      <vt:lpstr>Педагогическое кредо :</vt:lpstr>
      <vt:lpstr>Мои достижения:</vt:lpstr>
      <vt:lpstr>Мои достижения как исполняющего  обязанности  социального  педагога школы</vt:lpstr>
      <vt:lpstr>Мои достижения как классного руководителя:</vt:lpstr>
      <vt:lpstr>Слайд 10</vt:lpstr>
      <vt:lpstr>Педагогический опыт</vt:lpstr>
      <vt:lpstr>Цели и задачи проекта:</vt:lpstr>
      <vt:lpstr>Механизм реализации:</vt:lpstr>
      <vt:lpstr>Ожидаемые результаты:</vt:lpstr>
      <vt:lpstr>Благодарю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Шишманян Альбина Андреевна</dc:title>
  <cp:lastModifiedBy>Admin</cp:lastModifiedBy>
  <cp:revision>39</cp:revision>
  <dcterms:modified xsi:type="dcterms:W3CDTF">2013-01-06T13:03:47Z</dcterms:modified>
</cp:coreProperties>
</file>