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719AD-E292-4385-B8A2-017BB4859555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F949B-BEAE-4E8B-A954-AD9BCF63CF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F949B-BEAE-4E8B-A954-AD9BCF63CF2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F949B-BEAE-4E8B-A954-AD9BCF63CF2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3D260F-46F9-4414-B3F9-1A7D7354BB9A}" type="datetimeFigureOut">
              <a:rPr lang="ru-RU" smtClean="0"/>
              <a:pPr/>
              <a:t>23.01.2012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CBDEDC-A846-4CA5-8B80-C9503772B0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hyperlink" Target="http://penza.fio.ru/personal/25/2/4/tri.htm" TargetMode="External"/><Relationship Id="rId7" Type="http://schemas.openxmlformats.org/officeDocument/2006/relationships/image" Target="../media/image2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11" Type="http://schemas.openxmlformats.org/officeDocument/2006/relationships/image" Target="../media/image27.gif"/><Relationship Id="rId5" Type="http://schemas.openxmlformats.org/officeDocument/2006/relationships/image" Target="../media/image22.gif"/><Relationship Id="rId10" Type="http://schemas.openxmlformats.org/officeDocument/2006/relationships/hyperlink" Target="http://penza.fio.ru/personal/25/2/4/payt.htm" TargetMode="External"/><Relationship Id="rId4" Type="http://schemas.openxmlformats.org/officeDocument/2006/relationships/image" Target="../media/image21.gif"/><Relationship Id="rId9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714356"/>
            <a:ext cx="6886580" cy="3571900"/>
          </a:xfrm>
        </p:spPr>
        <p:txBody>
          <a:bodyPr>
            <a:prstTxWarp prst="textWave1">
              <a:avLst/>
            </a:prstTxWarp>
            <a:noAutofit/>
          </a:bodyPr>
          <a:lstStyle/>
          <a:p>
            <a:r>
              <a:rPr lang="ru-RU" sz="60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Эти трудные, трудные числительные…</a:t>
            </a:r>
            <a:endParaRPr lang="ru-RU" sz="6000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4929198"/>
            <a:ext cx="5929354" cy="1214446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Учитель русского языка и литературы</a:t>
            </a:r>
          </a:p>
          <a:p>
            <a:r>
              <a:rPr lang="ru-RU" sz="2000" dirty="0" smtClean="0"/>
              <a:t>МОУ СОШ №2 г.Зверево Ростовской обл.</a:t>
            </a:r>
          </a:p>
          <a:p>
            <a:r>
              <a:rPr lang="ru-RU" sz="2000" dirty="0" smtClean="0"/>
              <a:t>Поталай Валентина Александровна</a:t>
            </a:r>
          </a:p>
        </p:txBody>
      </p:sp>
      <p:pic>
        <p:nvPicPr>
          <p:cNvPr id="4" name="Рисунок 3" descr="Рисунок1ьма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8082" y="571480"/>
            <a:ext cx="1785918" cy="2971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467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Склонение порядковых числительных</a:t>
            </a:r>
            <a:endParaRPr lang="ru-RU" sz="44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7786742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Порядковые числительные </a:t>
            </a:r>
            <a:r>
              <a:rPr lang="ru-RU" dirty="0" smtClean="0"/>
              <a:t>(простые и сложные) склоняются по образцу </a:t>
            </a:r>
            <a:r>
              <a:rPr lang="ru-RU" b="1" i="1" dirty="0" smtClean="0"/>
              <a:t>прилагательных</a:t>
            </a:r>
            <a:r>
              <a:rPr lang="ru-RU" dirty="0" smtClean="0"/>
              <a:t>. Имя числительное третий склоняется как притяжательное прилагательное (например, лисий), а остальные имена числительные – как относительные и качественные прилагательные с основой на твердый согласный (восьмого – простого, восьмому – простому).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составных порядковых числительных </a:t>
            </a:r>
            <a:r>
              <a:rPr lang="ru-RU" dirty="0" smtClean="0"/>
              <a:t>склоняется только последнее слово (сто пятьдесят седьмому, сто пятьдесят седьмым)</a:t>
            </a:r>
            <a:endParaRPr lang="ru-RU" dirty="0"/>
          </a:p>
        </p:txBody>
      </p:sp>
      <p:pic>
        <p:nvPicPr>
          <p:cNvPr id="4" name="Рисунок 3" descr="Поезд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6086475"/>
            <a:ext cx="6257925" cy="771525"/>
          </a:xfrm>
          <a:prstGeom prst="rect">
            <a:avLst/>
          </a:prstGeom>
        </p:spPr>
      </p:pic>
      <p:pic>
        <p:nvPicPr>
          <p:cNvPr id="5" name="Рисунок 4" descr="Танцовщиц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642918"/>
            <a:ext cx="1909766" cy="17144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dirty="0" smtClean="0">
                <a:ln/>
                <a:solidFill>
                  <a:schemeClr val="accent3"/>
                </a:solidFill>
              </a:rPr>
              <a:t>Реши задачу:</a:t>
            </a:r>
            <a:endParaRPr lang="ru-RU" sz="4400" b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I</a:t>
            </a:r>
            <a:r>
              <a:rPr lang="ru-RU" b="1" dirty="0" smtClean="0">
                <a:solidFill>
                  <a:srgbClr val="0070C0"/>
                </a:solidFill>
              </a:rPr>
              <a:t> вариант</a:t>
            </a:r>
          </a:p>
          <a:p>
            <a:pPr>
              <a:buNone/>
            </a:pPr>
            <a:r>
              <a:rPr lang="ru-RU" b="1" dirty="0" smtClean="0"/>
              <a:t>   Пассажир, стоящий на перроне, заметил, что первый вагон товарного поезда прошел мимо него в 13 часов 45 минут, а последний 53 вагон в 13 часов 55 минут. Какова скорость поезда, если известно, что длина каждого вагона 21 метр, а расстояние между вагонами 0, 5 метра?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(21х53+0,5х52):2=569,5(м/мин)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II</a:t>
            </a:r>
            <a:r>
              <a:rPr lang="ru-RU" b="1" dirty="0" smtClean="0">
                <a:solidFill>
                  <a:srgbClr val="0070C0"/>
                </a:solidFill>
              </a:rPr>
              <a:t> вариант</a:t>
            </a:r>
          </a:p>
          <a:p>
            <a:pPr>
              <a:buNone/>
            </a:pPr>
            <a:r>
              <a:rPr lang="ru-RU" b="1" dirty="0" smtClean="0"/>
              <a:t>   Со станции вышел товарный поезд, который за каждые 4 часа проходил 180 км. Через два часа вслед за ним вышел пассажирский поезд, который через 9 часов догнал товарный. С какой скоростью шел пассажирский поезд?</a:t>
            </a:r>
          </a:p>
          <a:p>
            <a:pPr marL="457200" indent="-457200"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180:2=90(км)</a:t>
            </a:r>
          </a:p>
          <a:p>
            <a:pPr marL="457200" indent="-457200"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 90:9=10(км/ч)</a:t>
            </a:r>
          </a:p>
          <a:p>
            <a:pPr marL="457200" indent="-457200"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 180:4=45(км/ч)</a:t>
            </a:r>
          </a:p>
          <a:p>
            <a:pPr marL="457200" indent="-457200"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 45+10=55(км/ч)</a:t>
            </a:r>
          </a:p>
        </p:txBody>
      </p:sp>
      <p:pic>
        <p:nvPicPr>
          <p:cNvPr id="7" name="Рисунок 6" descr="поезд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500034" y="6286520"/>
            <a:ext cx="4572000" cy="200027"/>
          </a:xfrm>
          <a:prstGeom prst="rect">
            <a:avLst/>
          </a:prstGeom>
        </p:spPr>
      </p:pic>
      <p:pic>
        <p:nvPicPr>
          <p:cNvPr id="8" name="Picture 7" descr="C05-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"/>
            <a:ext cx="1917700" cy="2643182"/>
          </a:xfrm>
          <a:prstGeom prst="rect">
            <a:avLst/>
          </a:prstGeom>
          <a:noFill/>
        </p:spPr>
      </p:pic>
      <p:pic>
        <p:nvPicPr>
          <p:cNvPr id="9" name="Picture 12" descr="C05-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6974" y="5786454"/>
            <a:ext cx="5511797" cy="15001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19653E-6 L -0.66354 -0.0064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Выдели окончания в числительных</a:t>
            </a:r>
            <a:endParaRPr lang="ru-RU" sz="4400" b="1" cap="none" dirty="0">
              <a:ln/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7500"/>
          </a:bodyPr>
          <a:lstStyle/>
          <a:p>
            <a:pPr>
              <a:buNone/>
            </a:pPr>
            <a:r>
              <a:rPr lang="ru-RU" sz="3600" dirty="0" smtClean="0"/>
              <a:t>  Однажды Две Двенадцатых позвали Трех Тринадцатых:</a:t>
            </a:r>
            <a:br>
              <a:rPr lang="ru-RU" sz="3600" dirty="0" smtClean="0"/>
            </a:br>
            <a:r>
              <a:rPr lang="ru-RU" sz="3600" dirty="0" smtClean="0"/>
              <a:t>- Давайте, Три Тринадцатых, пройдемтесь вечерком.</a:t>
            </a:r>
            <a:br>
              <a:rPr lang="ru-RU" sz="3600" dirty="0" smtClean="0"/>
            </a:br>
            <a:r>
              <a:rPr lang="ru-RU" sz="3600" dirty="0" smtClean="0"/>
              <a:t>                       (</a:t>
            </a:r>
            <a:r>
              <a:rPr lang="ru-RU" sz="3600" dirty="0" err="1" smtClean="0"/>
              <a:t>С.Погореловский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6" name="Рисунок 5" descr="Рисунок1тббю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714752"/>
            <a:ext cx="3000396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ммммм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4857760"/>
            <a:ext cx="2162180" cy="1804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857364"/>
            <a:ext cx="7467600" cy="264320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ЧТО ЭТО ЗА ЧИСЛО?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85918" y="0"/>
            <a:ext cx="6357982" cy="58578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Гордый Рим трубил победу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Над твердыней Сиракуз,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Но трудами Архимеда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Много больше я горжусь.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Надо нынче нам заняться,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Оказать старинке честь,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Чтобы нам не ошибаться,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Чтоб окружность верно счесть,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Надо только постараться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И запомнить все как есть: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Три, четырнадцать, пятнадцать, девяносто два и шесть.</a:t>
            </a:r>
          </a:p>
        </p:txBody>
      </p:sp>
      <p:pic>
        <p:nvPicPr>
          <p:cNvPr id="4" name="Picture 4" descr="artri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654675"/>
            <a:ext cx="1368425" cy="1203325"/>
          </a:xfrm>
          <a:prstGeom prst="rect">
            <a:avLst/>
          </a:prstGeom>
          <a:noFill/>
        </p:spPr>
      </p:pic>
      <p:pic>
        <p:nvPicPr>
          <p:cNvPr id="5" name="Picture 4" descr="aredi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5786454"/>
            <a:ext cx="928694" cy="1071546"/>
          </a:xfrm>
          <a:prstGeom prst="rect">
            <a:avLst/>
          </a:prstGeom>
          <a:noFill/>
        </p:spPr>
      </p:pic>
      <p:pic>
        <p:nvPicPr>
          <p:cNvPr id="6" name="Picture 14" descr="archet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5716587"/>
            <a:ext cx="1285884" cy="1141413"/>
          </a:xfrm>
          <a:prstGeom prst="rect">
            <a:avLst/>
          </a:prstGeom>
          <a:noFill/>
        </p:spPr>
      </p:pic>
      <p:pic>
        <p:nvPicPr>
          <p:cNvPr id="7" name="Picture 4" descr="aredi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5786454"/>
            <a:ext cx="928694" cy="1071546"/>
          </a:xfrm>
          <a:prstGeom prst="rect">
            <a:avLst/>
          </a:prstGeom>
          <a:noFill/>
        </p:spPr>
      </p:pic>
      <p:pic>
        <p:nvPicPr>
          <p:cNvPr id="9" name="Picture 5" descr="ardev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5643579"/>
            <a:ext cx="1571636" cy="1214422"/>
          </a:xfrm>
          <a:prstGeom prst="rect">
            <a:avLst/>
          </a:prstGeom>
          <a:noFill/>
        </p:spPr>
      </p:pic>
      <p:pic>
        <p:nvPicPr>
          <p:cNvPr id="10" name="Picture 8" descr="arshest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3" y="5715016"/>
            <a:ext cx="1357321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ardva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0694" y="5643578"/>
            <a:ext cx="152558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arpayt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28992" y="5500702"/>
            <a:ext cx="1439862" cy="1512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467600" cy="92869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Выполни задание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7467600" cy="5500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000" b="1" dirty="0" smtClean="0">
                <a:solidFill>
                  <a:srgbClr val="7030A0"/>
                </a:solidFill>
              </a:rPr>
              <a:t>Знаменитый греческий ученый Пифагор на вопрос о числе его учеников ответил так: «Половина моих учеников изучает математику, одна четверть изучает природу, одна седьмая проводит время в молчаливом размышлении, остальную часть составляют девушки». Сколько человек обучалось у Пифагора?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РЕШЕНИЕ:</a:t>
            </a:r>
          </a:p>
          <a:p>
            <a:pPr marL="457200" indent="-457200">
              <a:buAutoNum type="arabicParenR"/>
            </a:pPr>
            <a:r>
              <a:rPr lang="ru-RU" b="1" dirty="0" smtClean="0"/>
              <a:t>                      </a:t>
            </a:r>
            <a:r>
              <a:rPr lang="ru-RU" b="1" dirty="0" smtClean="0"/>
              <a:t>составляют мужчины</a:t>
            </a:r>
            <a:r>
              <a:rPr lang="ru-RU" b="1" dirty="0" smtClean="0"/>
              <a:t>.</a:t>
            </a:r>
            <a:br>
              <a:rPr lang="ru-RU" b="1" dirty="0" smtClean="0"/>
            </a:br>
            <a:endParaRPr lang="ru-RU" b="1" dirty="0" smtClean="0"/>
          </a:p>
          <a:p>
            <a:pPr marL="457200" indent="-457200">
              <a:buAutoNum type="arabicParenR"/>
            </a:pPr>
            <a:r>
              <a:rPr lang="ru-RU" b="1" dirty="0" smtClean="0"/>
              <a:t> </a:t>
            </a:r>
            <a:r>
              <a:rPr lang="ru-RU" b="1" dirty="0" smtClean="0"/>
              <a:t>           </a:t>
            </a:r>
            <a:r>
              <a:rPr lang="ru-RU" b="1" dirty="0" smtClean="0"/>
              <a:t>          </a:t>
            </a:r>
            <a:r>
              <a:rPr lang="ru-RU" b="1" dirty="0" smtClean="0"/>
              <a:t>составляют девушки</a:t>
            </a:r>
            <a:r>
              <a:rPr lang="ru-RU" b="1" dirty="0" smtClean="0"/>
              <a:t>.</a:t>
            </a:r>
          </a:p>
          <a:p>
            <a:pPr marL="457200" indent="-457200">
              <a:buAutoNum type="arabicParenR"/>
            </a:pPr>
            <a:endParaRPr lang="ru-RU" b="1" dirty="0" smtClean="0"/>
          </a:p>
          <a:p>
            <a:pPr marL="457200" indent="-457200">
              <a:buAutoNum type="arabicParenR"/>
            </a:pPr>
            <a:r>
              <a:rPr lang="ru-RU" b="1" dirty="0" smtClean="0"/>
              <a:t> </a:t>
            </a:r>
            <a:r>
              <a:rPr lang="ru-RU" b="1" dirty="0" smtClean="0"/>
              <a:t>                    </a:t>
            </a:r>
            <a:r>
              <a:rPr lang="ru-RU" b="1" dirty="0" smtClean="0"/>
              <a:t> </a:t>
            </a:r>
            <a:r>
              <a:rPr lang="ru-RU" b="1" dirty="0" smtClean="0"/>
              <a:t>обучались у Пифагора.</a:t>
            </a:r>
            <a:endParaRPr lang="ru-RU" b="1" dirty="0"/>
          </a:p>
        </p:txBody>
      </p:sp>
      <p:pic>
        <p:nvPicPr>
          <p:cNvPr id="4" name="Рисунок 3" descr="http://menobr.ru/image.ashx?mode=image&amp;maxwidth=400&amp;maxheight=400&amp;id=767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149080"/>
            <a:ext cx="13740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enobr.ru/image.ashx?mode=image&amp;maxwidth=400&amp;maxheight=400&amp;id=767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869160"/>
            <a:ext cx="1440160" cy="57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enobr.ru/image.ashx?mode=image&amp;maxwidth=400&amp;maxheight=400&amp;id=767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5733256"/>
            <a:ext cx="144016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/>
                <a:solidFill>
                  <a:schemeClr val="accent3"/>
                </a:solidFill>
              </a:rPr>
              <a:t>ТВОРЧЕСКИЙ ДИКТАНТ </a:t>
            </a:r>
            <a:br>
              <a:rPr lang="ru-RU" b="1" cap="none" dirty="0" smtClean="0">
                <a:ln/>
                <a:solidFill>
                  <a:schemeClr val="accent3"/>
                </a:solidFill>
              </a:rPr>
            </a:br>
            <a:r>
              <a:rPr lang="ru-RU" b="1" cap="none" dirty="0" smtClean="0">
                <a:ln/>
                <a:solidFill>
                  <a:schemeClr val="accent3"/>
                </a:solidFill>
              </a:rPr>
              <a:t>«ВЕСТИ ИЗ ЛЕСА»</a:t>
            </a:r>
            <a:endParaRPr lang="ru-RU" b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21537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</a:t>
            </a:r>
            <a:r>
              <a:rPr lang="ru-RU" sz="1800" b="1" dirty="0" smtClean="0">
                <a:solidFill>
                  <a:srgbClr val="00B050"/>
                </a:solidFill>
              </a:rPr>
              <a:t>ЗАПОЛНИТЬ ПРОПУСКИ В ТЕКСТЕ ЧИСЛИТЕЛЬНЫМИ.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</a:rPr>
              <a:t>Много ли у птицы перьев?</a:t>
            </a:r>
          </a:p>
          <a:p>
            <a:pPr>
              <a:buNone/>
            </a:pPr>
            <a:r>
              <a:rPr lang="ru-RU" sz="3200" b="1" dirty="0" smtClean="0"/>
              <a:t>  Самая оперенная птица – лебедь.</a:t>
            </a:r>
          </a:p>
          <a:p>
            <a:pPr>
              <a:buNone/>
            </a:pPr>
            <a:r>
              <a:rPr lang="ru-RU" sz="3200" b="1" dirty="0" smtClean="0"/>
              <a:t>  У него … перьев! Только … часть из них на теле, прочие на голове и великолепной шее.</a:t>
            </a:r>
          </a:p>
          <a:p>
            <a:pPr>
              <a:buNone/>
            </a:pPr>
            <a:r>
              <a:rPr lang="ru-RU" sz="3200" b="1" dirty="0" smtClean="0"/>
              <a:t>  У кряковой утки перьев меньше.</a:t>
            </a:r>
          </a:p>
          <a:p>
            <a:pPr>
              <a:buNone/>
            </a:pPr>
            <a:r>
              <a:rPr lang="ru-RU" sz="3200" b="1" dirty="0" smtClean="0"/>
              <a:t>  А у голубя их всего…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ДОМАШНЕЕ ЗАДАНИЕ</a:t>
            </a:r>
            <a:endParaRPr lang="ru-RU" sz="4000" b="1" i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4900618" cy="51880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По тропинке вдоль кустов </a:t>
            </a:r>
          </a:p>
          <a:p>
            <a:pPr>
              <a:buNone/>
            </a:pPr>
            <a:r>
              <a:rPr lang="ru-RU" b="1" dirty="0" smtClean="0"/>
              <a:t>Шло одиннадцать хвостов.</a:t>
            </a:r>
          </a:p>
          <a:p>
            <a:pPr>
              <a:buNone/>
            </a:pPr>
            <a:r>
              <a:rPr lang="ru-RU" b="1" dirty="0" smtClean="0"/>
              <a:t>Сосчитать я также смог, </a:t>
            </a:r>
          </a:p>
          <a:p>
            <a:pPr>
              <a:buNone/>
            </a:pPr>
            <a:r>
              <a:rPr lang="ru-RU" b="1" dirty="0" smtClean="0"/>
              <a:t>Что шагало тридцать ног,</a:t>
            </a:r>
          </a:p>
          <a:p>
            <a:pPr>
              <a:buNone/>
            </a:pPr>
            <a:r>
              <a:rPr lang="ru-RU" b="1" dirty="0" smtClean="0"/>
              <a:t>Это вместе шли куда-то</a:t>
            </a:r>
          </a:p>
          <a:p>
            <a:pPr>
              <a:buNone/>
            </a:pPr>
            <a:r>
              <a:rPr lang="ru-RU" b="1" dirty="0" smtClean="0"/>
              <a:t>Петухи и поросята.</a:t>
            </a:r>
          </a:p>
          <a:p>
            <a:pPr>
              <a:buNone/>
            </a:pPr>
            <a:r>
              <a:rPr lang="ru-RU" b="1" dirty="0" smtClean="0"/>
              <a:t>А теперь вопрос таков:</a:t>
            </a:r>
          </a:p>
          <a:p>
            <a:pPr>
              <a:buNone/>
            </a:pPr>
            <a:r>
              <a:rPr lang="ru-RU" b="1" dirty="0" smtClean="0"/>
              <a:t>Сколько было петухов?</a:t>
            </a:r>
          </a:p>
          <a:p>
            <a:pPr>
              <a:buNone/>
            </a:pPr>
            <a:r>
              <a:rPr lang="ru-RU" b="1" dirty="0" smtClean="0"/>
              <a:t>Мне б хотелось также знать:</a:t>
            </a:r>
          </a:p>
          <a:p>
            <a:pPr>
              <a:buNone/>
            </a:pPr>
            <a:r>
              <a:rPr lang="ru-RU" b="1" dirty="0" smtClean="0"/>
              <a:t>Сколько было поросят?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1357298"/>
            <a:ext cx="42148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Решить задание, письменно просклонять полученные числительные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357298"/>
            <a:ext cx="7100910" cy="2214578"/>
          </a:xfrm>
        </p:spPr>
        <p:txBody>
          <a:bodyPr>
            <a:prstTxWarp prst="textWave1">
              <a:avLst>
                <a:gd name="adj1" fmla="val 12500"/>
                <a:gd name="adj2" fmla="val -585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cap="none" dirty="0" smtClean="0">
                <a:ln/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УСПЕХОВ</a:t>
            </a:r>
            <a:r>
              <a:rPr lang="ru-RU" cap="none" dirty="0" smtClean="0">
                <a:ln/>
                <a:solidFill>
                  <a:schemeClr val="accent3"/>
                </a:solidFill>
              </a:rPr>
              <a:t> В УЧЕБЕ!</a:t>
            </a:r>
            <a:endParaRPr lang="ru-RU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Мишк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714752"/>
            <a:ext cx="214314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357166"/>
            <a:ext cx="6672282" cy="3500462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 тропинке вдоль кустов</a:t>
            </a:r>
            <a:br>
              <a:rPr lang="ru-RU" sz="3200" dirty="0" smtClean="0"/>
            </a:br>
            <a:r>
              <a:rPr lang="ru-RU" sz="3200" dirty="0" smtClean="0"/>
              <a:t>Шло одиннадцать хвостов.</a:t>
            </a:r>
            <a:br>
              <a:rPr lang="ru-RU" sz="3200" dirty="0" smtClean="0"/>
            </a:br>
            <a:r>
              <a:rPr lang="ru-RU" sz="3200" dirty="0" smtClean="0"/>
              <a:t>Сосчитать я также смог,</a:t>
            </a:r>
            <a:br>
              <a:rPr lang="ru-RU" sz="3200" dirty="0" smtClean="0"/>
            </a:br>
            <a:r>
              <a:rPr lang="ru-RU" sz="3200" dirty="0" smtClean="0"/>
              <a:t>Что шагало тридцать ног,</a:t>
            </a:r>
            <a:br>
              <a:rPr lang="ru-RU" sz="3200" dirty="0" smtClean="0"/>
            </a:br>
            <a:r>
              <a:rPr lang="ru-RU" sz="3200" dirty="0" smtClean="0"/>
              <a:t>Это вместе шли куда-то</a:t>
            </a:r>
            <a:br>
              <a:rPr lang="ru-RU" sz="3200" dirty="0" smtClean="0"/>
            </a:br>
            <a:r>
              <a:rPr lang="ru-RU" sz="3200" dirty="0" smtClean="0"/>
              <a:t>Петухи и поросята.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5003322"/>
            <a:ext cx="6929454" cy="13716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Что придает точность этому тексту?</a:t>
            </a:r>
            <a:endParaRPr lang="ru-RU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 descr="Поросенок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3357562"/>
            <a:ext cx="1714504" cy="15001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358246" cy="361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Имя числительное </a:t>
            </a:r>
            <a:r>
              <a:rPr lang="ru-RU" sz="3200" dirty="0" smtClean="0">
                <a:solidFill>
                  <a:srgbClr val="FF0000"/>
                </a:solidFill>
              </a:rPr>
              <a:t>– часть речи, которая обозначает отвлеченное число (пять, тринадцать), количество предметов (пять книг), их порядок при счете ( первый ученик) и отвечает на вопросы </a:t>
            </a:r>
            <a:r>
              <a:rPr lang="ru-RU" sz="3200" b="1" i="1" dirty="0" smtClean="0">
                <a:solidFill>
                  <a:srgbClr val="FF0000"/>
                </a:solidFill>
              </a:rPr>
              <a:t>СКОЛЬКО? КАКОЙ?  КОТОРЫЙ?</a:t>
            </a:r>
          </a:p>
        </p:txBody>
      </p:sp>
      <p:pic>
        <p:nvPicPr>
          <p:cNvPr id="3" name="Рисунок 2" descr="Рисунок1ьиь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3357562"/>
            <a:ext cx="2256452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5143512"/>
            <a:ext cx="628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Числительное – это число, которое  можно поставить в ряд натуральных чисел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857232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НАТУРАЛЬНЫЕ ЧИСЛА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28800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Натуральными числами называются числа, которые появились в результате счета. Числа один, два, три, четыре и так дальше, являются натуральными.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573016"/>
            <a:ext cx="4392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Натуральные числа - это числа, которые используются для счета предметов или для указания порядкового номера того или иного предмета среди однородных предметов.</a:t>
            </a:r>
            <a:endParaRPr lang="ru-RU" sz="2400" b="1" dirty="0"/>
          </a:p>
        </p:txBody>
      </p:sp>
      <p:pic>
        <p:nvPicPr>
          <p:cNvPr id="6" name="Рисунок 5" descr="numb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3501008"/>
            <a:ext cx="4352989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 РЕШИ ЗАДАЧУ</a:t>
            </a:r>
            <a:endParaRPr lang="ru-RU" sz="5400" b="1" cap="none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85828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b="1" dirty="0" smtClean="0"/>
              <a:t>Два фермера вместе владеют 685 га земли, у одного на 125 га больше, чем у другого. Сколько гектаров земли у каждого фермера?</a:t>
            </a:r>
          </a:p>
          <a:p>
            <a:pPr>
              <a:buNone/>
            </a:pPr>
            <a:endParaRPr lang="ru-RU" sz="2800" b="1" dirty="0" smtClean="0"/>
          </a:p>
          <a:p>
            <a:pPr algn="ctr">
              <a:buNone/>
            </a:pPr>
            <a:r>
              <a:rPr lang="ru-RU" sz="2800" b="1" dirty="0" smtClean="0"/>
              <a:t>   </a:t>
            </a:r>
            <a:r>
              <a:rPr lang="ru-RU" sz="2800" b="1" dirty="0" smtClean="0">
                <a:solidFill>
                  <a:srgbClr val="FF0000"/>
                </a:solidFill>
              </a:rPr>
              <a:t>РЕШЕНИЕ: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685-125=560(га) удвоенные владения второго фермера;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560:2=280(га) у второго фермера;</a:t>
            </a:r>
          </a:p>
          <a:p>
            <a:pPr marL="514350" indent="-514350">
              <a:buAutoNum type="arabicParenR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280+125=405(га) у первого фермера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Рисунок1ь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2857496"/>
            <a:ext cx="1643074" cy="1571636"/>
          </a:xfrm>
          <a:prstGeom prst="rect">
            <a:avLst/>
          </a:prstGeom>
        </p:spPr>
      </p:pic>
      <p:pic>
        <p:nvPicPr>
          <p:cNvPr id="5" name="Рисунок 4" descr="Рисунок1ьис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52"/>
            <a:ext cx="1462089" cy="1428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7148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Склонение количественных числительных</a:t>
            </a:r>
            <a:endParaRPr lang="ru-RU" sz="2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000108"/>
          <a:ext cx="74676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И., 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ВОСЕМЬ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ТРИДЦАТЬ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Р., Д., П.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ВОСЬМИ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ТРИДЦАТИ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ПЯТЬЮ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ВОСЕМЬЮ</a:t>
                      </a:r>
                    </a:p>
                    <a:p>
                      <a:r>
                        <a:rPr lang="ru-RU" dirty="0" smtClean="0"/>
                        <a:t>(ВОСЬМЬЮ)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ТРИДЦАТЬЮ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86116" y="1071546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1071546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786710" y="1071546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1428736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1785926"/>
            <a:ext cx="285752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43834" y="1785926"/>
            <a:ext cx="285752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00958" y="1428736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86380" y="1428736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1785926"/>
            <a:ext cx="285752" cy="35719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72132" y="2071678"/>
            <a:ext cx="285752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357554" y="57148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ОТ 5 ДО 30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250030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40,90,100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71472" y="3000372"/>
          <a:ext cx="764386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0967"/>
                <a:gridCol w="1732371"/>
                <a:gridCol w="2184166"/>
                <a:gridCol w="18163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И., 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ДЕВЯНОСТО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Р., Д., Т., П.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ДЕВЯНОСТА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571868" y="3071810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858016" y="3071810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3071810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428992" y="3429000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15008" y="3429000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786578" y="3429000"/>
            <a:ext cx="214314" cy="28575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14678" y="385762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50-80, 200-900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714349" y="4500570"/>
          <a:ext cx="6215105" cy="221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871"/>
                <a:gridCol w="2840518"/>
                <a:gridCol w="25977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И,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ь</a:t>
                      </a:r>
                      <a:r>
                        <a:rPr lang="ru-RU" dirty="0" smtClean="0"/>
                        <a:t>десят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dirty="0" smtClean="0"/>
                        <a:t>десят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ух</a:t>
                      </a:r>
                      <a:r>
                        <a:rPr lang="ru-RU" dirty="0" smtClean="0"/>
                        <a:t>сот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dirty="0" smtClean="0"/>
                        <a:t>десят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ум</a:t>
                      </a:r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ам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ь</a:t>
                      </a:r>
                      <a:r>
                        <a:rPr lang="ru-RU" dirty="0" smtClean="0"/>
                        <a:t>десят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ью</a:t>
                      </a:r>
                      <a:r>
                        <a:rPr lang="ru-RU" dirty="0" smtClean="0"/>
                        <a:t>десят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ью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умя</a:t>
                      </a:r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ами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(о) шест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dirty="0" smtClean="0"/>
                        <a:t>десят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(о) дв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ух</a:t>
                      </a:r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ах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071802" y="4572008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928926" y="5643578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357818" y="4929198"/>
            <a:ext cx="214314" cy="2857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1" name="Рисунок 30" descr="CA278H2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6776" y="1142984"/>
            <a:ext cx="431800" cy="863600"/>
          </a:xfrm>
          <a:prstGeom prst="rect">
            <a:avLst/>
          </a:prstGeom>
        </p:spPr>
      </p:pic>
      <p:pic>
        <p:nvPicPr>
          <p:cNvPr id="32" name="Рисунок 31" descr="CA6LKHW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3786190"/>
            <a:ext cx="431800" cy="863600"/>
          </a:xfrm>
          <a:prstGeom prst="rect">
            <a:avLst/>
          </a:prstGeom>
        </p:spPr>
      </p:pic>
      <p:pic>
        <p:nvPicPr>
          <p:cNvPr id="33" name="Рисунок 32" descr="CACTUBI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6072206"/>
            <a:ext cx="500066" cy="500066"/>
          </a:xfrm>
          <a:prstGeom prst="rect">
            <a:avLst/>
          </a:prstGeom>
        </p:spPr>
      </p:pic>
      <p:pic>
        <p:nvPicPr>
          <p:cNvPr id="34" name="Рисунок 33" descr="ррр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00958" y="4857760"/>
            <a:ext cx="1643042" cy="170497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Просклоняйте простые числительные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0" y="1600200"/>
          <a:ext cx="8286810" cy="46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8"/>
                <a:gridCol w="714380"/>
                <a:gridCol w="642942"/>
                <a:gridCol w="1000132"/>
                <a:gridCol w="785818"/>
                <a:gridCol w="928694"/>
                <a:gridCol w="857256"/>
                <a:gridCol w="1000132"/>
                <a:gridCol w="928694"/>
                <a:gridCol w="928694"/>
              </a:tblGrid>
              <a:tr h="937264">
                <a:tc>
                  <a:txBody>
                    <a:bodyPr/>
                    <a:lstStyle/>
                    <a:p>
                      <a:r>
                        <a:rPr lang="ru-RU" dirty="0" smtClean="0"/>
                        <a:t>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два, две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три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четыре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пять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шесть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семь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восемь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девять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десять</a:t>
                      </a:r>
                      <a:endParaRPr lang="ru-RU" sz="1600" b="1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r>
                        <a:rPr lang="ru-RU" dirty="0" smtClean="0"/>
                        <a:t>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двух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r>
                        <a:rPr lang="ru-RU" dirty="0" smtClean="0"/>
                        <a:t>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двум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r>
                        <a:rPr lang="ru-RU" dirty="0" smtClean="0"/>
                        <a:t>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двумя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пятью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</a:tr>
              <a:tr h="937264">
                <a:tc>
                  <a:txBody>
                    <a:bodyPr/>
                    <a:lstStyle/>
                    <a:p>
                      <a:r>
                        <a:rPr lang="ru-RU" dirty="0" smtClean="0"/>
                        <a:t>П.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 двух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 пяти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?..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285749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трех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285749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четырех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292893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шести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292893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292893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восьми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292893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девяти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2396" y="292893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десяти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90" y="392906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трем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7290" y="485776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тремя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5500703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трех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1670" y="392906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четырем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485776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четырьмя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5500702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четырех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392906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шести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6182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шестью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0" y="571501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шести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86314" y="392906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6314" y="485776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семью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57752" y="571501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семи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3570" y="392906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восьми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43570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восемью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5008" y="550070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восьми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43702" y="392906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девяти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43702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девятью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43702" y="5500702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девяти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72396" y="392906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десяти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15272" y="485776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десятью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643834" y="5715016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 десяти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Реши математические задания</a:t>
            </a:r>
            <a:endParaRPr lang="ru-RU" sz="3200" b="1" cap="all" dirty="0">
              <a:ln w="0">
                <a:solidFill>
                  <a:srgbClr val="7030A0"/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1)   -89+43 </a:t>
            </a:r>
          </a:p>
          <a:p>
            <a:pPr marL="457200" indent="-45720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(к минус восьмидесяти девяти прибавить сорок три)</a:t>
            </a:r>
          </a:p>
          <a:p>
            <a:pPr marL="457200" indent="-45720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2)  (122+31)-159</a:t>
            </a:r>
          </a:p>
          <a:p>
            <a:pPr marL="457200" indent="-457200">
              <a:buNone/>
            </a:pPr>
            <a:r>
              <a:rPr lang="ru-RU" dirty="0" smtClean="0"/>
              <a:t>      </a:t>
            </a:r>
            <a:r>
              <a:rPr lang="ru-RU" b="1" dirty="0" smtClean="0"/>
              <a:t>(из суммы ста двадцати двух и тридцати одного вычесть сто пятьдесят девять)</a:t>
            </a:r>
          </a:p>
          <a:p>
            <a:pPr marL="457200" indent="-45720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3)    27х11</a:t>
            </a:r>
          </a:p>
          <a:p>
            <a:pPr marL="457200" indent="-45720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(произведение двадцати семи и одиннадцати равно двумстам девяноста семи)</a:t>
            </a:r>
          </a:p>
          <a:p>
            <a:pPr marL="457200" indent="-45720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4)   решить уравнение: 4хХ=1000 </a:t>
            </a:r>
          </a:p>
          <a:p>
            <a:pPr marL="457200" indent="-45720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(произведение четырех и икс равно тысяче, или какое число в произведении с четырьмя дает тысячу)</a:t>
            </a:r>
            <a:endParaRPr lang="ru-RU" b="1" dirty="0"/>
          </a:p>
        </p:txBody>
      </p:sp>
      <p:pic>
        <p:nvPicPr>
          <p:cNvPr id="4" name="Рисунок 3" descr="битб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1857364"/>
            <a:ext cx="1857388" cy="2070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none" dirty="0" smtClean="0">
                <a:ln w="18000">
                  <a:solidFill>
                    <a:schemeClr val="accent5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ВАРИАНТ</a:t>
            </a:r>
            <a:endParaRPr lang="ru-RU" b="1" cap="none" dirty="0">
              <a:ln w="18000">
                <a:solidFill>
                  <a:schemeClr val="accent5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714488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С (</a:t>
            </a:r>
            <a:r>
              <a:rPr lang="ru-RU" b="1" dirty="0" err="1" smtClean="0"/>
              <a:t>пятистами</a:t>
            </a:r>
            <a:r>
              <a:rPr lang="ru-RU" b="1" dirty="0" smtClean="0"/>
              <a:t>, пятьюстами) рублями в кармане</a:t>
            </a:r>
          </a:p>
          <a:p>
            <a:pPr>
              <a:buNone/>
            </a:pPr>
            <a:r>
              <a:rPr lang="ru-RU" b="1" dirty="0" smtClean="0"/>
              <a:t>Над (одной тысячей, тысячью, тысячей) случаев</a:t>
            </a:r>
          </a:p>
          <a:p>
            <a:pPr>
              <a:buNone/>
            </a:pPr>
            <a:r>
              <a:rPr lang="ru-RU" b="1" dirty="0" smtClean="0"/>
              <a:t>О (пятистах, </a:t>
            </a:r>
            <a:r>
              <a:rPr lang="ru-RU" b="1" dirty="0" err="1" smtClean="0"/>
              <a:t>пятьюстах</a:t>
            </a:r>
            <a:r>
              <a:rPr lang="ru-RU" b="1" dirty="0" smtClean="0"/>
              <a:t>) жителях</a:t>
            </a:r>
          </a:p>
          <a:p>
            <a:pPr>
              <a:buNone/>
            </a:pPr>
            <a:r>
              <a:rPr lang="ru-RU" b="1" dirty="0" smtClean="0"/>
              <a:t>В (ста, </a:t>
            </a:r>
            <a:r>
              <a:rPr lang="ru-RU" b="1" dirty="0" err="1" smtClean="0"/>
              <a:t>стах</a:t>
            </a:r>
            <a:r>
              <a:rPr lang="ru-RU" b="1" dirty="0" smtClean="0"/>
              <a:t>) метрах</a:t>
            </a:r>
          </a:p>
          <a:p>
            <a:pPr>
              <a:buNone/>
            </a:pPr>
            <a:r>
              <a:rPr lang="ru-RU" b="1" dirty="0" smtClean="0"/>
              <a:t>Дом с (пятьюдесятью, </a:t>
            </a:r>
            <a:r>
              <a:rPr lang="ru-RU" b="1" dirty="0" err="1" smtClean="0"/>
              <a:t>пятидесятью</a:t>
            </a:r>
            <a:r>
              <a:rPr lang="ru-RU" b="1" dirty="0" smtClean="0"/>
              <a:t>, пятидесяти) комнатами</a:t>
            </a:r>
          </a:p>
          <a:p>
            <a:pPr>
              <a:buNone/>
            </a:pPr>
            <a:r>
              <a:rPr lang="ru-RU" b="1" dirty="0" smtClean="0"/>
              <a:t>Разотрите масло с (двумястами, </a:t>
            </a:r>
            <a:r>
              <a:rPr lang="ru-RU" b="1" dirty="0" err="1" smtClean="0"/>
              <a:t>двухстами</a:t>
            </a:r>
            <a:r>
              <a:rPr lang="ru-RU" b="1" dirty="0" smtClean="0"/>
              <a:t>) граммами сахара</a:t>
            </a:r>
          </a:p>
          <a:p>
            <a:pPr>
              <a:buNone/>
            </a:pPr>
            <a:r>
              <a:rPr lang="ru-RU" b="1" dirty="0" smtClean="0"/>
              <a:t>Три (первые, первых) урока он прогулял</a:t>
            </a:r>
            <a:endParaRPr lang="ru-RU" b="1" dirty="0"/>
          </a:p>
        </p:txBody>
      </p:sp>
      <p:pic>
        <p:nvPicPr>
          <p:cNvPr id="4" name="Рисунок 3" descr="ьььь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2143116"/>
            <a:ext cx="2357422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0F0F0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по математике</Template>
  <TotalTime>252</TotalTime>
  <Words>938</Words>
  <Application>Microsoft Office PowerPoint</Application>
  <PresentationFormat>Экран (4:3)</PresentationFormat>
  <Paragraphs>213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Эти трудные, трудные числительные…</vt:lpstr>
      <vt:lpstr>По тропинке вдоль кустов Шло одиннадцать хвостов. Сосчитать я также смог, Что шагало тридцать ног, Это вместе шли куда-то Петухи и поросята.</vt:lpstr>
      <vt:lpstr>Слайд 3</vt:lpstr>
      <vt:lpstr>Слайд 4</vt:lpstr>
      <vt:lpstr>      РЕШИ ЗАДАЧУ</vt:lpstr>
      <vt:lpstr>Склонение количественных числительных</vt:lpstr>
      <vt:lpstr>Просклоняйте простые числительные</vt:lpstr>
      <vt:lpstr>Реши математические задания</vt:lpstr>
      <vt:lpstr>ВЫБЕРИ ПРАВИЛЬНЫЙ ВАРИАНТ</vt:lpstr>
      <vt:lpstr>Склонение порядковых числительных</vt:lpstr>
      <vt:lpstr>Реши задачу:</vt:lpstr>
      <vt:lpstr>Выдели окончания в числительных</vt:lpstr>
      <vt:lpstr>ЧТО ЭТО ЗА ЧИСЛО?</vt:lpstr>
      <vt:lpstr>Выполни задание</vt:lpstr>
      <vt:lpstr>ТВОРЧЕСКИЙ ДИКТАНТ  «ВЕСТИ ИЗ ЛЕСА»</vt:lpstr>
      <vt:lpstr>ДОМАШНЕЕ ЗАДАНИЕ</vt:lpstr>
      <vt:lpstr>УСПЕХОВ В УЧЕБЕ!</vt:lpstr>
    </vt:vector>
  </TitlesOfParts>
  <Company>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 трудные, трудные числительные…</dc:title>
  <dc:creator>hobbitPC</dc:creator>
  <cp:lastModifiedBy>User</cp:lastModifiedBy>
  <cp:revision>31</cp:revision>
  <dcterms:created xsi:type="dcterms:W3CDTF">2010-02-21T15:26:01Z</dcterms:created>
  <dcterms:modified xsi:type="dcterms:W3CDTF">2012-01-23T14:40:25Z</dcterms:modified>
</cp:coreProperties>
</file>