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240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 - во уч - ся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конец I четв.</c:v>
                </c:pt>
                <c:pt idx="1">
                  <c:v>конец III четв.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конец I четв.</c:v>
                </c:pt>
                <c:pt idx="1">
                  <c:v>конец III четв.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конец I четв.</c:v>
                </c:pt>
                <c:pt idx="1">
                  <c:v>конец III четв.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75459584"/>
        <c:axId val="75477760"/>
      </c:barChart>
      <c:catAx>
        <c:axId val="7545958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5477760"/>
        <c:crosses val="autoZero"/>
        <c:auto val="1"/>
        <c:lblAlgn val="ctr"/>
        <c:lblOffset val="100"/>
      </c:catAx>
      <c:valAx>
        <c:axId val="754777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5459584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 - во уч - ся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конец I кл.</c:v>
                </c:pt>
                <c:pt idx="1">
                  <c:v>конец II полуг.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конец I кл.</c:v>
                </c:pt>
                <c:pt idx="1">
                  <c:v>конец II полуг.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конец I кл.</c:v>
                </c:pt>
                <c:pt idx="1">
                  <c:v>конец II полуг.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45586304"/>
        <c:axId val="50443776"/>
      </c:barChart>
      <c:catAx>
        <c:axId val="4558630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0443776"/>
        <c:crosses val="autoZero"/>
        <c:auto val="1"/>
        <c:lblAlgn val="ctr"/>
        <c:lblOffset val="100"/>
      </c:catAx>
      <c:valAx>
        <c:axId val="504437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5586304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49" y="5349904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2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49" y="3444904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1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6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8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6" y="1316039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1" y="1316039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49" y="6019802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49" y="5849119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1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2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1" y="609600"/>
            <a:ext cx="5340351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9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49" y="1050900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4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2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644216-A685-4E93-B0F6-956B580A9BCA}" type="datetimeFigureOut">
              <a:rPr lang="ru-RU" smtClean="0"/>
              <a:pPr/>
              <a:t>20.04.2010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2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2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2EE768-687D-4DD6-AADB-A3DC1830BC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49" y="1050900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49" y="1057988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8" y="928670"/>
            <a:ext cx="66437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Игровые </a:t>
            </a:r>
          </a:p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</a:t>
            </a:r>
          </a:p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уроках  </a:t>
            </a:r>
          </a:p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русского языка </a:t>
            </a:r>
          </a:p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</a:p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начальной школе.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500174"/>
            <a:ext cx="791332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Тема «Мягкий знак в середине слова»</a:t>
            </a:r>
          </a:p>
          <a:p>
            <a:pPr marL="342900" indent="-342900">
              <a:buAutoNum type="arabicPeriod"/>
            </a:pPr>
            <a:endParaRPr lang="ru-RU" sz="2000" b="1" dirty="0" smtClean="0"/>
          </a:p>
          <a:p>
            <a:pPr marL="342900" indent="-342900">
              <a:buAutoNum type="arabicPeriod"/>
            </a:pPr>
            <a:r>
              <a:rPr lang="ru-RU" sz="2000" b="1" dirty="0" smtClean="0"/>
              <a:t>Упражнение «Мячик - смягчитель»</a:t>
            </a:r>
          </a:p>
          <a:p>
            <a:pPr marL="342900" indent="-342900"/>
            <a:r>
              <a:rPr lang="ru-RU" sz="2000" b="1" dirty="0" smtClean="0"/>
              <a:t>Цель:</a:t>
            </a:r>
            <a:r>
              <a:rPr lang="ru-RU" sz="2000" dirty="0" smtClean="0"/>
              <a:t> Развитие фонематического слуха.</a:t>
            </a:r>
          </a:p>
          <a:p>
            <a:pPr marL="342900" indent="-342900">
              <a:buAutoNum type="arabicPeriod" startAt="2"/>
            </a:pPr>
            <a:r>
              <a:rPr lang="ru-RU" sz="2000" b="1" dirty="0" smtClean="0"/>
              <a:t>Упражнение «Найди мягкий звук»</a:t>
            </a:r>
          </a:p>
          <a:p>
            <a:pPr marL="342900" indent="-342900"/>
            <a:r>
              <a:rPr lang="ru-RU" sz="2000" b="1" dirty="0" smtClean="0"/>
              <a:t>Цель:</a:t>
            </a:r>
            <a:r>
              <a:rPr lang="ru-RU" sz="2000" dirty="0" smtClean="0"/>
              <a:t>  Развитие внимания, фонематического слуха.</a:t>
            </a:r>
          </a:p>
          <a:p>
            <a:pPr marL="342900" indent="-342900"/>
            <a:r>
              <a:rPr lang="ru-RU" sz="2000" b="1" dirty="0" smtClean="0"/>
              <a:t>3. Упражнение «Мячик с прятками»</a:t>
            </a:r>
          </a:p>
          <a:p>
            <a:pPr marL="342900" indent="-342900"/>
            <a:r>
              <a:rPr lang="ru-RU" sz="2000" b="1" dirty="0" smtClean="0"/>
              <a:t>Цель:</a:t>
            </a:r>
            <a:r>
              <a:rPr lang="ru-RU" sz="2000" dirty="0" smtClean="0"/>
              <a:t> Развитие речи, закрепление учебного материала, активизация </a:t>
            </a:r>
          </a:p>
          <a:p>
            <a:pPr marL="342900" indent="-342900"/>
            <a:r>
              <a:rPr lang="ru-RU" sz="2000" dirty="0" smtClean="0"/>
              <a:t>пассивных учеников.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571612"/>
            <a:ext cx="854727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717550"/>
            <a:r>
              <a:rPr lang="ru-RU" sz="3200" b="1" i="1" dirty="0" smtClean="0"/>
              <a:t>ВЫВОД:</a:t>
            </a:r>
            <a:r>
              <a:rPr lang="ru-RU" sz="3200" dirty="0" smtClean="0"/>
              <a:t> проведенное  исследование </a:t>
            </a:r>
          </a:p>
          <a:p>
            <a:r>
              <a:rPr lang="ru-RU" sz="3200" dirty="0" smtClean="0"/>
              <a:t>показало,   что   дидактические   игры </a:t>
            </a:r>
          </a:p>
          <a:p>
            <a:r>
              <a:rPr lang="ru-RU" sz="3200" dirty="0" smtClean="0"/>
              <a:t>активизируют познавательную деятельность на</a:t>
            </a:r>
          </a:p>
          <a:p>
            <a:r>
              <a:rPr lang="ru-RU" sz="3200" dirty="0" smtClean="0"/>
              <a:t> всех стадиях изучения материала, используя </a:t>
            </a:r>
          </a:p>
          <a:p>
            <a:r>
              <a:rPr lang="ru-RU" sz="3200" dirty="0" smtClean="0"/>
              <a:t>возможности методических приемов, </a:t>
            </a:r>
          </a:p>
          <a:p>
            <a:r>
              <a:rPr lang="ru-RU" sz="3200" dirty="0" smtClean="0"/>
              <a:t>направленных на изучение русского языка.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1285860"/>
            <a:ext cx="6000792" cy="31393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600" b="1" i="1" dirty="0" smtClean="0">
                <a:solidFill>
                  <a:schemeClr val="accent6">
                    <a:lumMod val="50000"/>
                  </a:schemeClr>
                </a:solidFill>
              </a:rPr>
              <a:t>Благодарю </a:t>
            </a:r>
          </a:p>
          <a:p>
            <a:pPr algn="ctr"/>
            <a:r>
              <a:rPr lang="ru-RU" sz="6600" b="1" i="1" dirty="0" smtClean="0">
                <a:solidFill>
                  <a:schemeClr val="accent6">
                    <a:lumMod val="50000"/>
                  </a:schemeClr>
                </a:solidFill>
              </a:rPr>
              <a:t>за </a:t>
            </a:r>
          </a:p>
          <a:p>
            <a:pPr algn="ctr"/>
            <a:r>
              <a:rPr lang="ru-RU" sz="6600" b="1" i="1" dirty="0" smtClean="0">
                <a:solidFill>
                  <a:schemeClr val="accent6">
                    <a:lumMod val="50000"/>
                  </a:schemeClr>
                </a:solidFill>
              </a:rPr>
              <a:t>внимание!</a:t>
            </a:r>
            <a:endParaRPr lang="ru-RU" sz="6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285860"/>
            <a:ext cx="73581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0225"/>
            <a:r>
              <a:rPr lang="ru-RU" sz="3600" b="1" i="1" dirty="0" smtClean="0"/>
              <a:t>Игра – это естественная для ребенка и гуманная форма обучения</a:t>
            </a:r>
            <a:r>
              <a:rPr lang="ru-RU" sz="3600" i="1" dirty="0" smtClean="0"/>
              <a:t>. </a:t>
            </a:r>
            <a:r>
              <a:rPr lang="ru-RU" sz="3600" dirty="0" smtClean="0"/>
              <a:t>Обучая посредством игры, мы учим детей не так, как нам, взрослым, удобно дать учебный материал, а как детям удобно и естественно его взять.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857232"/>
            <a:ext cx="81439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</a:t>
            </a:r>
            <a:r>
              <a:rPr lang="ru-RU" sz="3200" b="1" i="1" dirty="0" smtClean="0"/>
              <a:t>АКТУАЛЬНОЙ ЗАДАЧЕЙ  </a:t>
            </a:r>
            <a:r>
              <a:rPr lang="ru-RU" sz="3200" dirty="0" smtClean="0"/>
              <a:t>начальной</a:t>
            </a:r>
            <a:r>
              <a:rPr lang="ru-RU" sz="3200" b="1" dirty="0" smtClean="0"/>
              <a:t> </a:t>
            </a:r>
            <a:r>
              <a:rPr lang="ru-RU" sz="3200" dirty="0" smtClean="0"/>
              <a:t>школы становится </a:t>
            </a:r>
            <a:r>
              <a:rPr lang="ru-RU" sz="3200" i="1" dirty="0" smtClean="0"/>
              <a:t>развитие самостоятельной оценки и отбора получаемой информации</a:t>
            </a:r>
            <a:r>
              <a:rPr lang="ru-RU" sz="3200" dirty="0" smtClean="0"/>
              <a:t>.  </a:t>
            </a:r>
            <a:r>
              <a:rPr lang="ru-RU" sz="3200" dirty="0" smtClean="0"/>
              <a:t>В связи с этим возникает </a:t>
            </a:r>
            <a:r>
              <a:rPr lang="ru-RU" sz="3200" b="1" i="1" dirty="0" smtClean="0"/>
              <a:t>АКТУАЛЬНОСТЬ</a:t>
            </a:r>
            <a:r>
              <a:rPr lang="ru-RU" sz="3200" dirty="0" smtClean="0"/>
              <a:t> в разработках  игровых технологий для современной школы. Одной </a:t>
            </a:r>
            <a:r>
              <a:rPr lang="ru-RU" sz="3200" dirty="0" smtClean="0"/>
              <a:t>из форм </a:t>
            </a:r>
            <a:r>
              <a:rPr lang="ru-RU" sz="3200" dirty="0" smtClean="0"/>
              <a:t>обучения, </a:t>
            </a:r>
            <a:r>
              <a:rPr lang="ru-RU" sz="3200" dirty="0" smtClean="0"/>
              <a:t>является </a:t>
            </a:r>
            <a:r>
              <a:rPr lang="ru-RU" sz="3200" i="1" dirty="0" smtClean="0"/>
              <a:t>дидактическая игра</a:t>
            </a:r>
            <a:r>
              <a:rPr lang="ru-RU" sz="3200" dirty="0" smtClean="0"/>
              <a:t>, способствующая   практическому использованию знаний, полученных на уроке и во внеурочное время.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500042"/>
            <a:ext cx="85007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625475"/>
            <a:r>
              <a:rPr lang="ru-RU" sz="2400" b="1" i="1" dirty="0" smtClean="0"/>
              <a:t>ЦЕЛЬ</a:t>
            </a:r>
            <a:r>
              <a:rPr lang="ru-RU" sz="2400" i="1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использование игровых технологий как одной из</a:t>
            </a:r>
          </a:p>
          <a:p>
            <a:r>
              <a:rPr lang="ru-RU" sz="2400" dirty="0" smtClean="0"/>
              <a:t> форм организации познавательной деятельности школьников</a:t>
            </a:r>
          </a:p>
          <a:p>
            <a:r>
              <a:rPr lang="ru-RU" sz="2400" dirty="0" smtClean="0"/>
              <a:t> при изучении материала на уроке русского языка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1928802"/>
            <a:ext cx="87720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Достижение этой цели требовало решения </a:t>
            </a:r>
            <a:r>
              <a:rPr lang="ru-RU" sz="2400" b="1" i="1" dirty="0" smtClean="0"/>
              <a:t>СЛЕДУЮЩИХ ЗАДАЧ</a:t>
            </a:r>
            <a:r>
              <a:rPr lang="ru-RU" sz="2400" dirty="0" smtClean="0"/>
              <a:t>:</a:t>
            </a: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Провести теоретический анализ психологической и </a:t>
            </a:r>
          </a:p>
          <a:p>
            <a:r>
              <a:rPr lang="ru-RU" sz="2400" dirty="0" smtClean="0"/>
              <a:t>педагогической литературы с целью выявления сущности</a:t>
            </a:r>
          </a:p>
          <a:p>
            <a:r>
              <a:rPr lang="ru-RU" sz="2400" dirty="0" smtClean="0"/>
              <a:t> игры.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Изучить состояние практики использования игровых </a:t>
            </a:r>
          </a:p>
          <a:p>
            <a:r>
              <a:rPr lang="ru-RU" sz="2400" dirty="0" smtClean="0"/>
              <a:t>технологий при изучении материала на уроках русского </a:t>
            </a:r>
          </a:p>
          <a:p>
            <a:r>
              <a:rPr lang="ru-RU" sz="2400" dirty="0" smtClean="0"/>
              <a:t>языка в современной школе.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Выявить педагогические и методические основы </a:t>
            </a:r>
          </a:p>
          <a:p>
            <a:r>
              <a:rPr lang="ru-RU" sz="2400" dirty="0" smtClean="0"/>
              <a:t>конструирования и использования игровых технологий.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Разработать игровые технологии, которые могут успешно </a:t>
            </a:r>
          </a:p>
          <a:p>
            <a:r>
              <a:rPr lang="ru-RU" sz="2400" dirty="0" smtClean="0"/>
              <a:t>использоваться при изучении материала на уроках </a:t>
            </a:r>
          </a:p>
          <a:p>
            <a:r>
              <a:rPr lang="ru-RU" sz="2400" dirty="0" smtClean="0"/>
              <a:t>русского языка.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571480"/>
            <a:ext cx="785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 ИГРОВЫЕ ПЕДАГОГИЧЕСКИЕ ТЕХНОЛОГИИ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571612"/>
            <a:ext cx="8286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 smtClean="0"/>
              <a:t>В качестве самодеятельных технологий для освоения понятий, темы и даже раздела учебного предмета;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В качестве элементов (иногда весьма существенных) более обширной технологии;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В качестве урока (занятия) или его части (введения, объяснения, закрепления, упражнения, контроля);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В качестве технологий внеклассной работы (коллективные творческие дела).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00108"/>
            <a:ext cx="8363572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Результативность дидактических игр зависит, </a:t>
            </a:r>
          </a:p>
          <a:p>
            <a:endParaRPr lang="ru-RU" sz="3200" b="1" dirty="0" smtClean="0"/>
          </a:p>
          <a:p>
            <a:r>
              <a:rPr lang="ru-RU" sz="3200" b="1" i="1" dirty="0" smtClean="0"/>
              <a:t>во – первых</a:t>
            </a:r>
            <a:r>
              <a:rPr lang="ru-RU" sz="3200" dirty="0" smtClean="0"/>
              <a:t>, от систематического их </a:t>
            </a:r>
          </a:p>
          <a:p>
            <a:r>
              <a:rPr lang="ru-RU" sz="3200" dirty="0" smtClean="0"/>
              <a:t>использования, </a:t>
            </a:r>
          </a:p>
          <a:p>
            <a:endParaRPr lang="ru-RU" sz="3200" dirty="0" smtClean="0"/>
          </a:p>
          <a:p>
            <a:r>
              <a:rPr lang="ru-RU" sz="3200" b="1" i="1" dirty="0" smtClean="0"/>
              <a:t>во – вторых</a:t>
            </a:r>
            <a:r>
              <a:rPr lang="ru-RU" sz="3200" dirty="0" smtClean="0"/>
              <a:t>, от целенаправленности </a:t>
            </a:r>
          </a:p>
          <a:p>
            <a:r>
              <a:rPr lang="ru-RU" sz="3200" dirty="0" smtClean="0"/>
              <a:t>программы игр в сочетании с обычными </a:t>
            </a:r>
          </a:p>
          <a:p>
            <a:r>
              <a:rPr lang="ru-RU" sz="3200" dirty="0" smtClean="0"/>
              <a:t>дидактическими упражнениями.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142984"/>
            <a:ext cx="821537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Обязательное соблюдение следующих условий:</a:t>
            </a:r>
          </a:p>
          <a:p>
            <a:pPr>
              <a:buAutoNum type="arabicParenR"/>
            </a:pPr>
            <a:r>
              <a:rPr lang="ru-RU" sz="3200" b="1" dirty="0" smtClean="0"/>
              <a:t> </a:t>
            </a:r>
            <a:r>
              <a:rPr lang="ru-RU" sz="3200" dirty="0" smtClean="0"/>
              <a:t>Соответствие игры </a:t>
            </a:r>
            <a:r>
              <a:rPr lang="ru-RU" sz="3200" dirty="0" err="1" smtClean="0"/>
              <a:t>учебно</a:t>
            </a:r>
            <a:r>
              <a:rPr lang="ru-RU" sz="3200" dirty="0" smtClean="0"/>
              <a:t> –воспитательным целям урока;</a:t>
            </a:r>
          </a:p>
          <a:p>
            <a:r>
              <a:rPr lang="ru-RU" sz="3200" b="1" dirty="0" smtClean="0"/>
              <a:t>2) </a:t>
            </a:r>
            <a:r>
              <a:rPr lang="ru-RU" sz="3200" dirty="0" smtClean="0"/>
              <a:t>Доступность для учащихся данного возраста;</a:t>
            </a:r>
          </a:p>
          <a:p>
            <a:r>
              <a:rPr lang="ru-RU" sz="3200" b="1" dirty="0" smtClean="0"/>
              <a:t>3) </a:t>
            </a:r>
            <a:r>
              <a:rPr lang="ru-RU" sz="3200" dirty="0" smtClean="0"/>
              <a:t>Умеренность в использовании игр на уроках.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785794"/>
            <a:ext cx="886185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Тема «Предложение»</a:t>
            </a:r>
          </a:p>
          <a:p>
            <a:pPr marL="342900" indent="-342900">
              <a:buAutoNum type="arabicPeriod"/>
            </a:pPr>
            <a:endParaRPr lang="ru-RU" sz="2000" b="1" dirty="0" smtClean="0"/>
          </a:p>
          <a:p>
            <a:pPr marL="342900" indent="-342900">
              <a:buAutoNum type="arabicPeriod"/>
            </a:pPr>
            <a:r>
              <a:rPr lang="ru-RU" sz="2000" b="1" dirty="0" smtClean="0"/>
              <a:t>Упражнение «Сколько предложений  в тексте?»</a:t>
            </a:r>
          </a:p>
          <a:p>
            <a:pPr marL="342900" indent="-342900"/>
            <a:r>
              <a:rPr lang="ru-RU" sz="2000" b="1" dirty="0" smtClean="0"/>
              <a:t>Цель:</a:t>
            </a:r>
            <a:r>
              <a:rPr lang="ru-RU" sz="2000" dirty="0" smtClean="0"/>
              <a:t> Развитие слухового сосредоточения, мышления. Закрепления учебного </a:t>
            </a:r>
          </a:p>
          <a:p>
            <a:pPr marL="342900" indent="-342900"/>
            <a:r>
              <a:rPr lang="ru-RU" sz="2000" dirty="0" smtClean="0"/>
              <a:t>материала через двигательный анализатор и подражание.</a:t>
            </a:r>
          </a:p>
          <a:p>
            <a:pPr marL="342900" indent="-342900">
              <a:buAutoNum type="arabicPeriod" startAt="2"/>
            </a:pPr>
            <a:r>
              <a:rPr lang="ru-RU" sz="2000" b="1" dirty="0" smtClean="0"/>
              <a:t>Упражнение «Соединяемся и меняемся»</a:t>
            </a:r>
          </a:p>
          <a:p>
            <a:pPr marL="342900" indent="-342900"/>
            <a:r>
              <a:rPr lang="ru-RU" sz="2000" b="1" dirty="0" smtClean="0"/>
              <a:t>Цель:</a:t>
            </a:r>
            <a:r>
              <a:rPr lang="ru-RU" sz="2000" dirty="0" smtClean="0"/>
              <a:t> Развитие операций мышления (анализ, синтез, сравнение), </a:t>
            </a:r>
          </a:p>
          <a:p>
            <a:pPr marL="342900" indent="-342900"/>
            <a:r>
              <a:rPr lang="ru-RU" sz="2000" dirty="0" smtClean="0"/>
              <a:t>закрепление учебного материала невербальными средствами.</a:t>
            </a:r>
          </a:p>
          <a:p>
            <a:pPr marL="342900" indent="-342900"/>
            <a:r>
              <a:rPr lang="ru-RU" sz="2000" b="1" dirty="0" smtClean="0"/>
              <a:t>3.   Игра «Кто больше придумает»</a:t>
            </a:r>
          </a:p>
          <a:p>
            <a:pPr marL="342900" indent="-342900"/>
            <a:r>
              <a:rPr lang="ru-RU" sz="2000" b="1" dirty="0" smtClean="0"/>
              <a:t>Цель: </a:t>
            </a:r>
            <a:r>
              <a:rPr lang="ru-RU" sz="2000" dirty="0" smtClean="0"/>
              <a:t>Развитие воображения, устной и письменной речи, закрепление </a:t>
            </a:r>
          </a:p>
          <a:p>
            <a:pPr marL="342900" indent="-342900"/>
            <a:r>
              <a:rPr lang="ru-RU" sz="2000" dirty="0" smtClean="0"/>
              <a:t>учебного материала посредством использования игровой мотивации.</a:t>
            </a:r>
          </a:p>
          <a:p>
            <a:pPr marL="342900" indent="-342900">
              <a:buAutoNum type="arabicPeriod" startAt="4"/>
            </a:pPr>
            <a:r>
              <a:rPr lang="ru-RU" sz="2000" b="1" dirty="0" smtClean="0"/>
              <a:t>Игра «Мячик - </a:t>
            </a:r>
            <a:r>
              <a:rPr lang="ru-RU" sz="2000" b="1" dirty="0" err="1" smtClean="0"/>
              <a:t>согласователь</a:t>
            </a:r>
            <a:r>
              <a:rPr lang="ru-RU" sz="2000" b="1" dirty="0" smtClean="0"/>
              <a:t>»</a:t>
            </a:r>
          </a:p>
          <a:p>
            <a:pPr marL="342900" indent="-342900"/>
            <a:r>
              <a:rPr lang="ru-RU" sz="2000" b="1" dirty="0" smtClean="0"/>
              <a:t>Цель:</a:t>
            </a:r>
            <a:r>
              <a:rPr lang="ru-RU" sz="2000" dirty="0" smtClean="0"/>
              <a:t> Развитие внимания, быстроты мыслительных операций, речи.</a:t>
            </a:r>
          </a:p>
          <a:p>
            <a:pPr marL="342900" indent="-342900">
              <a:buAutoNum type="arabicPeriod" startAt="5"/>
            </a:pPr>
            <a:r>
              <a:rPr lang="ru-RU" sz="2000" b="1" dirty="0" smtClean="0"/>
              <a:t>Игра «Общее сочинение»</a:t>
            </a:r>
          </a:p>
          <a:p>
            <a:pPr marL="342900" indent="-342900"/>
            <a:r>
              <a:rPr lang="ru-RU" sz="2000" b="1" dirty="0" smtClean="0"/>
              <a:t>Цель:</a:t>
            </a:r>
            <a:r>
              <a:rPr lang="ru-RU" sz="2000" dirty="0" smtClean="0"/>
              <a:t> Развитие воображения, устной речи, памяти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428</TotalTime>
  <Words>508</Words>
  <Application>Microsoft Office PowerPoint</Application>
  <PresentationFormat>Экран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Игровые технологии на уроках русского языка и математики в начальной школе. </dc:title>
  <dc:creator>Трифонова</dc:creator>
  <cp:lastModifiedBy>Трифонова</cp:lastModifiedBy>
  <cp:revision>41</cp:revision>
  <dcterms:created xsi:type="dcterms:W3CDTF">2010-04-13T11:01:40Z</dcterms:created>
  <dcterms:modified xsi:type="dcterms:W3CDTF">2010-04-20T14:30:27Z</dcterms:modified>
</cp:coreProperties>
</file>