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96" r:id="rId3"/>
    <p:sldId id="311" r:id="rId4"/>
    <p:sldId id="305" r:id="rId5"/>
    <p:sldId id="306" r:id="rId6"/>
    <p:sldId id="307" r:id="rId7"/>
    <p:sldId id="308" r:id="rId8"/>
    <p:sldId id="309" r:id="rId9"/>
    <p:sldId id="297" r:id="rId10"/>
    <p:sldId id="299" r:id="rId11"/>
    <p:sldId id="300" r:id="rId12"/>
    <p:sldId id="301" r:id="rId13"/>
    <p:sldId id="302" r:id="rId14"/>
    <p:sldId id="304" r:id="rId15"/>
    <p:sldId id="314" r:id="rId16"/>
    <p:sldId id="315" r:id="rId17"/>
    <p:sldId id="28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F21"/>
    <a:srgbClr val="33CC33"/>
    <a:srgbClr val="009900"/>
    <a:srgbClr val="99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4" autoAdjust="0"/>
    <p:restoredTop sz="98592" autoAdjust="0"/>
  </p:normalViewPr>
  <p:slideViewPr>
    <p:cSldViewPr>
      <p:cViewPr>
        <p:scale>
          <a:sx n="50" d="100"/>
          <a:sy n="50" d="100"/>
        </p:scale>
        <p:origin x="-1770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FA804A-9CD5-4D88-BAC0-7760EC5C5E3B}" type="datetimeFigureOut">
              <a:rPr lang="ru-RU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753186-6EC5-41F8-9C81-AB2EBDDE4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7741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FF53C-CB14-4505-B214-0474CA1A8D81}" type="datetime1">
              <a:rPr lang="ru-RU" smtClean="0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5A656-5AE9-4F6D-8CC8-BA3070AAB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929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A595A-3908-4A09-A2F0-A72B9D3F47DB}" type="datetime1">
              <a:rPr lang="ru-RU" smtClean="0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3D356-8935-47D4-95F3-7E67BF202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21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DE6AB-CDD0-4B78-867F-D8F538B87BDA}" type="datetime1">
              <a:rPr lang="ru-RU" smtClean="0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514F4-A409-4F01-8073-36CC3FB07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676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4D59-3577-48A1-9D9B-C9CC3F68671A}" type="datetime1">
              <a:rPr lang="ru-RU" smtClean="0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671A-C744-4B43-A259-E009E508B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289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880D8-B1C2-430A-BECB-32E6D3CC2321}" type="datetime1">
              <a:rPr lang="ru-RU" smtClean="0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336C5-FE7B-42C5-AC3A-7B2A632E5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863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092D8-D676-4E49-A6B7-66260BF682E1}" type="datetime1">
              <a:rPr lang="ru-RU" smtClean="0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2AF4-5746-4D16-A624-699721A39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495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71E0-0855-464E-A29E-A2FA04B07D6F}" type="datetime1">
              <a:rPr lang="ru-RU" smtClean="0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12CE-1A02-45AC-B489-6ADC4941C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298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75A1F-B9DF-4D57-BB5E-50DE92451CB0}" type="datetime1">
              <a:rPr lang="ru-RU" smtClean="0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3193F-30F4-4627-9FF5-3816A6F06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896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C8244-C19E-4EEE-BFE5-F6D4AB4A9B97}" type="datetime1">
              <a:rPr lang="ru-RU" smtClean="0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1955E-58E1-4BF8-9EBD-E40EB1F94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360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CCF56-9E6F-41A6-A03F-0E484427A7CD}" type="datetime1">
              <a:rPr lang="ru-RU" smtClean="0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F0AF4-6245-481C-8E46-B820D6606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780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16B8E-8D3A-4F0F-9E6D-0C9413B4DC3D}" type="datetime1">
              <a:rPr lang="ru-RU" smtClean="0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E3520-2143-4310-929F-DC3C8CA3E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095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E9B8D7-62BE-4CA1-8DD4-39EA93B939A5}" type="datetime1">
              <a:rPr lang="ru-RU" smtClean="0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8B2CD2-764B-4516-AB66-3E76C7F4B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857224" y="1428736"/>
            <a:ext cx="7429552" cy="32861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1620" y="2204864"/>
            <a:ext cx="6840760" cy="1470024"/>
          </a:xfrm>
          <a:ln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Решение задач на смеси, растворы и сплавы</a:t>
            </a:r>
            <a:endParaRPr lang="ru-RU" sz="6000" b="1" i="1" dirty="0">
              <a:solidFill>
                <a:schemeClr val="tx2">
                  <a:lumMod val="75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Муниципальное общеобразовательное учреждение</a:t>
            </a:r>
          </a:p>
          <a:p>
            <a:pPr algn="ctr">
              <a:defRPr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«Средняя общеобразовательная школа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№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72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»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67544" y="5380038"/>
            <a:ext cx="82809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dirty="0" smtClean="0">
                <a:latin typeface="+mn-lt"/>
              </a:rPr>
              <a:t>16.04.12г. 9А класс( интегрированный урок по математике и химии)</a:t>
            </a:r>
          </a:p>
          <a:p>
            <a:pPr>
              <a:defRPr/>
            </a:pPr>
            <a:r>
              <a:rPr lang="ru-RU" sz="1800" dirty="0" smtClean="0">
                <a:latin typeface="+mn-lt"/>
              </a:rPr>
              <a:t>Учитель математики </a:t>
            </a:r>
            <a:r>
              <a:rPr lang="ru-RU" sz="1800" dirty="0" err="1" smtClean="0">
                <a:latin typeface="+mn-lt"/>
              </a:rPr>
              <a:t>Е.Н.Горшукова</a:t>
            </a:r>
            <a:r>
              <a:rPr lang="ru-RU" sz="1800" dirty="0" smtClean="0">
                <a:latin typeface="+mn-lt"/>
              </a:rPr>
              <a:t>: учитель химии И.А.Анурьева </a:t>
            </a:r>
          </a:p>
          <a:p>
            <a:pPr>
              <a:defRPr/>
            </a:pPr>
            <a:endParaRPr lang="ru-RU" sz="1800" dirty="0">
              <a:latin typeface="+mn-lt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62865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Саратов, 2012 г.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на смеси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sz="4400" b="1" dirty="0" smtClean="0"/>
              <a:t>(ГИА 2012г). Смешали 4л 18%-го водного раствора некоторого вещества с 6 л 8%-го раствора этого же вещества. Найдите концентрацию получившегося раствора.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Заполним таблицу по условию задачи: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37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6000" dirty="0" smtClean="0"/>
                        <a:t>α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M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m</a:t>
                      </a:r>
                      <a:endParaRPr lang="ru-RU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Было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Добавили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Стало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на сплавы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   (ГИА 2012г). Имеются два сплава с разным содержанием золота. В первом сплаве содержится 30%, а во втором – 55% золота. В каком отношении надо взять первый и второй сплавы, чтобы получить из них новый сплав, содержащий 40% золота?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6000" dirty="0" smtClean="0"/>
                        <a:t>α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M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m</a:t>
                      </a:r>
                      <a:endParaRPr lang="ru-RU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 сплав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 сплав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Новый сплав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задачу: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/>
              <a:t>   Смешали 8кг 18 % раствора некоторого вещества с 12 кг 8 % раствора этого же вещества. Найдите концентрацию получившегося раствора 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Заполним таблицу по условию задачи: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6000" dirty="0" smtClean="0"/>
                        <a:t>α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M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m</a:t>
                      </a:r>
                      <a:endParaRPr lang="ru-RU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r>
                        <a:rPr lang="ru-RU" sz="2800" baseline="0" dirty="0" smtClean="0"/>
                        <a:t> раствор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r>
                        <a:rPr lang="ru-RU" sz="2800" baseline="0" dirty="0" smtClean="0"/>
                        <a:t> раствор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Смесь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pPr algn="l"/>
            <a:r>
              <a:rPr lang="ru-RU" dirty="0" smtClean="0"/>
              <a:t>Работа в парах</a:t>
            </a:r>
            <a:br>
              <a:rPr lang="ru-RU" dirty="0" smtClean="0"/>
            </a:br>
            <a:r>
              <a:rPr lang="ru-RU" sz="2800" dirty="0" smtClean="0"/>
              <a:t> </a:t>
            </a:r>
            <a:r>
              <a:rPr lang="ru-RU" sz="3200" b="1" dirty="0" smtClean="0"/>
              <a:t>Проверь решения задач!!!                     Сколько задач ты решил верно?   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47664" y="2708920"/>
          <a:ext cx="5904656" cy="20665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76164"/>
                <a:gridCol w="1476164"/>
                <a:gridCol w="1476164"/>
                <a:gridCol w="1476164"/>
              </a:tblGrid>
              <a:tr h="1152128">
                <a:tc>
                  <a:txBody>
                    <a:bodyPr/>
                    <a:lstStyle/>
                    <a:p>
                      <a:pPr lvl="0" algn="ctr"/>
                      <a:r>
                        <a:rPr lang="ru-RU" sz="3600" dirty="0" smtClean="0"/>
                        <a:t>4</a:t>
                      </a:r>
                      <a:r>
                        <a:rPr lang="ru-RU" baseline="0" dirty="0" smtClean="0"/>
                        <a:t>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dirty="0" smtClean="0"/>
                        <a:t>3</a:t>
                      </a:r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dirty="0" smtClean="0"/>
                        <a:t>2</a:t>
                      </a:r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dirty="0" smtClean="0"/>
                        <a:t>1</a:t>
                      </a:r>
                      <a:r>
                        <a:rPr lang="ru-RU" dirty="0" smtClean="0"/>
                        <a:t>задача</a:t>
                      </a:r>
                      <a:endParaRPr lang="ru-RU" dirty="0"/>
                    </a:p>
                  </a:txBody>
                  <a:tcPr/>
                </a:tc>
              </a:tr>
              <a:tr h="914372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5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4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2</a:t>
                      </a:r>
                      <a:endParaRPr lang="ru-RU" sz="5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395536" y="332656"/>
            <a:ext cx="8280920" cy="6192688"/>
          </a:xfrm>
          <a:prstGeom prst="cloudCallout">
            <a:avLst>
              <a:gd name="adj1" fmla="val 53496"/>
              <a:gd name="adj2" fmla="val 51261"/>
            </a:avLst>
          </a:prstGeom>
          <a:solidFill>
            <a:schemeClr val="accent1">
              <a:lumMod val="20000"/>
              <a:lumOff val="80000"/>
              <a:alpha val="8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772400" cy="1470025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cs typeface="Arial" pitchFamily="34" charset="0"/>
              </a:rPr>
              <a:t>Спасибо за урок!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/>
          <a:lstStyle/>
          <a:p>
            <a:pPr lvl="0" algn="l"/>
            <a:r>
              <a:rPr lang="ru-RU" sz="4000" b="1" dirty="0" smtClean="0"/>
              <a:t>Цель урока</a:t>
            </a:r>
            <a:r>
              <a:rPr lang="ru-RU" sz="4000" dirty="0" smtClean="0"/>
              <a:t>: </a:t>
            </a:r>
            <a:br>
              <a:rPr lang="ru-RU" sz="4000" dirty="0" smtClean="0"/>
            </a:br>
            <a:r>
              <a:rPr lang="ru-RU" sz="4000" dirty="0" smtClean="0"/>
              <a:t>Отработать навыки решения задач на смеси, растворы и сплавы различными способам</a:t>
            </a:r>
            <a:r>
              <a:rPr lang="ru-RU" sz="3200" dirty="0" smtClean="0"/>
              <a:t>и.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 </a:t>
            </a:r>
            <a:r>
              <a:rPr lang="ru-RU" sz="4000" b="1" dirty="0" smtClean="0"/>
              <a:t>Тип урока</a:t>
            </a:r>
            <a:r>
              <a:rPr lang="ru-RU" sz="4000" dirty="0" smtClean="0"/>
              <a:t>:</a:t>
            </a:r>
          </a:p>
          <a:p>
            <a:pPr>
              <a:buNone/>
            </a:pPr>
            <a:r>
              <a:rPr lang="ru-RU" sz="4000" dirty="0" smtClean="0"/>
              <a:t> урок обобщения и систематизации</a:t>
            </a:r>
          </a:p>
          <a:p>
            <a:pPr>
              <a:buNone/>
            </a:pPr>
            <a:r>
              <a:rPr lang="ru-RU" sz="4000" dirty="0" smtClean="0"/>
              <a:t>знаний.</a:t>
            </a:r>
          </a:p>
          <a:p>
            <a:pPr algn="r"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sz="4000" b="1" dirty="0"/>
              <a:t>Всё впереди!</a:t>
            </a:r>
          </a:p>
          <a:p>
            <a:pPr>
              <a:buNone/>
            </a:pPr>
            <a:r>
              <a:rPr lang="ru-RU" sz="4000" b="1" dirty="0"/>
              <a:t>Как мало за плечами!</a:t>
            </a:r>
          </a:p>
          <a:p>
            <a:pPr>
              <a:buNone/>
            </a:pPr>
            <a:r>
              <a:rPr lang="ru-RU" sz="4000" b="1" dirty="0"/>
              <a:t>Пусть химия нам будет вместо рук,</a:t>
            </a:r>
          </a:p>
          <a:p>
            <a:pPr>
              <a:buNone/>
            </a:pPr>
            <a:r>
              <a:rPr lang="ru-RU" sz="4000" b="1" dirty="0"/>
              <a:t>Пусть станет математика </a:t>
            </a:r>
            <a:r>
              <a:rPr lang="ru-RU" sz="4000" b="1" dirty="0" smtClean="0"/>
              <a:t>очами,</a:t>
            </a:r>
            <a:endParaRPr lang="ru-RU" sz="4000" b="1" dirty="0"/>
          </a:p>
          <a:p>
            <a:pPr>
              <a:buNone/>
            </a:pPr>
            <a:r>
              <a:rPr lang="ru-RU" sz="4000" b="1" dirty="0"/>
              <a:t>Не разлучайте этих двух </a:t>
            </a:r>
            <a:r>
              <a:rPr lang="ru-RU" sz="4000" b="1" dirty="0" smtClean="0"/>
              <a:t>подруг!».</a:t>
            </a:r>
            <a:endParaRPr lang="ru-RU" sz="4000" b="1" dirty="0"/>
          </a:p>
          <a:p>
            <a:pPr>
              <a:buNone/>
            </a:pPr>
            <a:r>
              <a:rPr lang="ru-RU" sz="4000" b="1" dirty="0"/>
              <a:t>(М. </a:t>
            </a:r>
            <a:r>
              <a:rPr lang="ru-RU" sz="4000" b="1" dirty="0" err="1" smtClean="0"/>
              <a:t>Алигер</a:t>
            </a:r>
            <a:r>
              <a:rPr lang="ru-RU" sz="4000" b="1" dirty="0" smtClean="0"/>
              <a:t>)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339863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/>
          <a:lstStyle/>
          <a:p>
            <a:r>
              <a:rPr lang="ru-RU" sz="7200" b="1" dirty="0">
                <a:solidFill>
                  <a:srgbClr val="C00000"/>
                </a:solidFill>
              </a:rPr>
              <a:t>Смеси  в повседневной жизни</a:t>
            </a:r>
            <a:endParaRPr lang="ru-RU" sz="7200" b="1" dirty="0"/>
          </a:p>
        </p:txBody>
      </p:sp>
    </p:spTree>
    <p:extLst>
      <p:ext uri="{BB962C8B-B14F-4D97-AF65-F5344CB8AC3E}">
        <p14:creationId xmlns="" xmlns:p14="http://schemas.microsoft.com/office/powerpoint/2010/main" val="165886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Морская вода – смесь веществ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ambria" pitchFamily="18" charset="0"/>
              </a:rPr>
              <a:t>    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b="1" dirty="0">
                <a:latin typeface="Cambria" pitchFamily="18" charset="0"/>
              </a:rPr>
              <a:t>В 1 литре морской воды содержится около 30 г солей (больше всего хлорида натрия)</a:t>
            </a:r>
            <a:endParaRPr lang="ru-RU" dirty="0"/>
          </a:p>
        </p:txBody>
      </p:sp>
      <p:pic>
        <p:nvPicPr>
          <p:cNvPr id="7" name="Picture 2" descr="E:\Мои рисунки\Химические рисунки\морская вод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00808"/>
            <a:ext cx="4038600" cy="4104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6147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Нефть – смесь веществ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2" descr="E:\Мои рисунки\Химические рисунки\i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916832"/>
            <a:ext cx="4038600" cy="3816424"/>
          </a:xfrm>
          <a:prstGeom prst="rect">
            <a:avLst/>
          </a:prstGeom>
          <a:noFill/>
        </p:spPr>
      </p:pic>
      <p:pic>
        <p:nvPicPr>
          <p:cNvPr id="6" name="Picture 3" descr="E:\Мои рисунки\Химические рисунки\i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70036"/>
            <a:ext cx="4038600" cy="3363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525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Природный газ – смесь газов</a:t>
            </a:r>
            <a:r>
              <a:rPr lang="ru-RU" b="1" dirty="0">
                <a:solidFill>
                  <a:srgbClr val="720C5C"/>
                </a:solidFill>
              </a:rPr>
              <a:t/>
            </a:r>
            <a:br>
              <a:rPr lang="ru-RU" b="1" dirty="0">
                <a:solidFill>
                  <a:srgbClr val="720C5C"/>
                </a:solidFill>
              </a:rPr>
            </a:br>
            <a:endParaRPr lang="ru-RU" dirty="0"/>
          </a:p>
        </p:txBody>
      </p:sp>
      <p:pic>
        <p:nvPicPr>
          <p:cNvPr id="4" name="Picture 6" descr="26476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19673" y="1412776"/>
            <a:ext cx="6192688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114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Массовая и объемная доли веществ в смеси: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8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Долей (</a:t>
            </a:r>
            <a:r>
              <a:rPr lang="el-GR" dirty="0" smtClean="0"/>
              <a:t>α</a:t>
            </a:r>
            <a:r>
              <a:rPr lang="ru-RU" dirty="0" smtClean="0"/>
              <a:t>) основного вещества в смеси будем называть отношение массы основного вещества (</a:t>
            </a:r>
            <a:r>
              <a:rPr lang="ru-RU" dirty="0" err="1" smtClean="0"/>
              <a:t>m</a:t>
            </a:r>
            <a:r>
              <a:rPr lang="ru-RU" dirty="0" smtClean="0"/>
              <a:t>) в смеси к общей массе смеси (M): </a:t>
            </a:r>
          </a:p>
          <a:p>
            <a:pPr algn="ctr">
              <a:buNone/>
            </a:pPr>
            <a:r>
              <a:rPr lang="en-US" sz="6000" dirty="0" smtClean="0"/>
              <a:t>α</a:t>
            </a:r>
            <a:r>
              <a:rPr lang="ru-RU" sz="6000" dirty="0" smtClean="0"/>
              <a:t>= </a:t>
            </a:r>
            <a:r>
              <a:rPr lang="en-US" sz="6000" dirty="0" smtClean="0"/>
              <a:t>m</a:t>
            </a:r>
            <a:r>
              <a:rPr lang="ru-RU" sz="6000" dirty="0" smtClean="0"/>
              <a:t>/</a:t>
            </a:r>
            <a:r>
              <a:rPr lang="en-US" sz="6000" dirty="0" smtClean="0"/>
              <a:t> M</a:t>
            </a:r>
            <a:r>
              <a:rPr lang="ru-RU" sz="6000" dirty="0" smtClean="0"/>
              <a:t>  (×100 %).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0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1" name="Формула" r:id="rId4" imgW="114151" imgH="21561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FF00"/>
      </a:accent1>
      <a:accent2>
        <a:srgbClr val="FF0000"/>
      </a:accent2>
      <a:accent3>
        <a:srgbClr val="00B050"/>
      </a:accent3>
      <a:accent4>
        <a:srgbClr val="7030A0"/>
      </a:accent4>
      <a:accent5>
        <a:srgbClr val="4BACC6"/>
      </a:accent5>
      <a:accent6>
        <a:srgbClr val="F79646"/>
      </a:accent6>
      <a:hlink>
        <a:srgbClr val="E36C09"/>
      </a:hlink>
      <a:folHlink>
        <a:srgbClr val="0F243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</TotalTime>
  <Words>333</Words>
  <Application>Microsoft Office PowerPoint</Application>
  <PresentationFormat>Экран (4:3)</PresentationFormat>
  <Paragraphs>65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Решение задач на смеси, растворы и сплавы</vt:lpstr>
      <vt:lpstr>Цель урока:  Отработать навыки решения задач на смеси, растворы и сплавы различными способами. </vt:lpstr>
      <vt:lpstr>Слайд 3</vt:lpstr>
      <vt:lpstr>Смеси  в повседневной жизни</vt:lpstr>
      <vt:lpstr>Морская вода – смесь веществ</vt:lpstr>
      <vt:lpstr>Нефть – смесь веществ </vt:lpstr>
      <vt:lpstr>Природный газ – смесь газов </vt:lpstr>
      <vt:lpstr>Массовая и объемная доли веществ в смеси:</vt:lpstr>
      <vt:lpstr>Решение задач</vt:lpstr>
      <vt:lpstr>Задача на смеси</vt:lpstr>
      <vt:lpstr>Заполним таблицу по условию задачи:</vt:lpstr>
      <vt:lpstr>Задача на сплавы</vt:lpstr>
      <vt:lpstr>Решение задачи</vt:lpstr>
      <vt:lpstr>Реши задачу:</vt:lpstr>
      <vt:lpstr>Заполним таблицу по условию задачи:</vt:lpstr>
      <vt:lpstr>Работа в парах  Проверь решения задач!!!                     Сколько задач ты решил верно?    </vt:lpstr>
      <vt:lpstr>Спасибо за урок!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Амины жизни</dc:title>
  <dc:creator>mikle</dc:creator>
  <cp:lastModifiedBy>user</cp:lastModifiedBy>
  <cp:revision>190</cp:revision>
  <dcterms:created xsi:type="dcterms:W3CDTF">2012-02-06T14:05:16Z</dcterms:created>
  <dcterms:modified xsi:type="dcterms:W3CDTF">2013-01-06T15:16:33Z</dcterms:modified>
</cp:coreProperties>
</file>