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66" r:id="rId2"/>
    <p:sldId id="259" r:id="rId3"/>
    <p:sldId id="260" r:id="rId4"/>
    <p:sldId id="295" r:id="rId5"/>
    <p:sldId id="296" r:id="rId6"/>
    <p:sldId id="297" r:id="rId7"/>
    <p:sldId id="273" r:id="rId8"/>
    <p:sldId id="275" r:id="rId9"/>
    <p:sldId id="277" r:id="rId10"/>
    <p:sldId id="280" r:id="rId11"/>
    <p:sldId id="281" r:id="rId12"/>
    <p:sldId id="282" r:id="rId13"/>
    <p:sldId id="283" r:id="rId14"/>
    <p:sldId id="303" r:id="rId15"/>
    <p:sldId id="284" r:id="rId16"/>
    <p:sldId id="286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E3627F-4F90-4030-A230-D42899DE9A70}" type="datetimeFigureOut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CB0A3D-0E06-4DDB-8CFB-3D143B64F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2096-B6E3-473F-8DB6-66321CCE6C57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8B16-76C8-45FE-9F94-A56865896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D7AA-C9EB-4E1B-9098-A8A5A7403B9F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9D84-8A08-4DC5-90BC-CA92DA39F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2A9A-3C2E-4E1C-A6B1-1779D52F16AA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F99D-3427-4B51-902D-1AC0F7865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A0AD-A6CD-4DCE-B134-22B4A81A9348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619-9385-4D55-B112-97D245001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4562-1F43-4B45-A887-D9407E7AE9D7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6263-3E5A-4DA0-B3A3-BD5252CC4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8CF3-58A6-4101-9C61-93B32D941A3E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411C-2E96-4ED5-A991-F80A754EA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2CA4-0A4D-45F7-96DD-DAFA1815931D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AFC4-FF41-4EB2-91DA-0EFAB683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5B2A-BE8F-4569-917B-3F48B4CDBBA3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9015-83B6-4305-B4C0-5F431B7E6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F8777-4BD7-4510-88DE-16B7EECFE0F1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841F-5743-40E6-9B15-2EC4679B4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E0F3-BB81-42F8-B895-6393C35B276C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BDFE-62CC-4AD6-8727-431779518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BEDB-9E1D-4C24-907F-4AFA84CA8492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78D4-D564-4465-A9F6-496923F4D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C49EA3-60F3-40CC-891D-852D3D3770A0}" type="datetime1">
              <a:rPr lang="ru-RU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41FAA-E3D4-4046-9479-71BF0AA69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tkrvo.km.ua/storinki/vydavnycha_files/013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tkrvo.km.ua/storinki/vydavnycha_files/013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F8777-4BD7-4510-88DE-16B7EECFE0F1}" type="datetime1">
              <a:rPr lang="ru-RU" smtClean="0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3841F-5743-40E6-9B15-2EC4679B474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17410" name="Picture 2" descr="C:\Documents and Settings\ribalko_l\Мои документы\Мои рисунки\0005-005-Kakoe-slovo-lishn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СЛОВО ЛИШНЕЕ?</a:t>
            </a:r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ЛЕС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ЛЕСЕНКА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ЛЕСНОЙ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ЛЕСНИК</a:t>
            </a:r>
          </a:p>
        </p:txBody>
      </p:sp>
      <p:pic>
        <p:nvPicPr>
          <p:cNvPr id="8196" name="Picture 2" descr="Картинка 1 из 11393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2138" y="4357688"/>
            <a:ext cx="1849437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СЛОВО ЛИШНЕЕ?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ЛЕС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strike="sngStrike" dirty="0" smtClean="0">
                <a:solidFill>
                  <a:srgbClr val="FF0000"/>
                </a:solidFill>
              </a:rPr>
              <a:t>ЛЕСЕНКА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ЛЕСНОЙ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ЛЕСНИК</a:t>
            </a:r>
          </a:p>
        </p:txBody>
      </p:sp>
      <p:pic>
        <p:nvPicPr>
          <p:cNvPr id="9220" name="Picture 2" descr="Картинка 1 из 11393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2138" y="4357688"/>
            <a:ext cx="1849437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СЛОВО ЛИШНЕЕ?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ГОРА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ГОРНЫЙ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ПРИГОРОК</a:t>
            </a:r>
          </a:p>
          <a:p>
            <a:pPr eaLnBrk="1" hangingPunct="1"/>
            <a:r>
              <a:rPr lang="ru-RU" sz="6600" b="1" dirty="0" smtClean="0">
                <a:solidFill>
                  <a:srgbClr val="0070C0"/>
                </a:solidFill>
              </a:rPr>
              <a:t>ГОРЕТЬ</a:t>
            </a:r>
          </a:p>
        </p:txBody>
      </p:sp>
      <p:pic>
        <p:nvPicPr>
          <p:cNvPr id="10244" name="Picture 2" descr="http://www.okartinki.ru/index.php?option=com_datsogallery&amp;func=wmark&amp;mid=1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071938"/>
            <a:ext cx="3151187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СЛОВО ЛИШНЕЕ?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ГОРА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ГОРНЫЙ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ПРИГОРОК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600" strike="sngStrike" dirty="0" smtClean="0">
                <a:solidFill>
                  <a:srgbClr val="FF0000"/>
                </a:solidFill>
              </a:rPr>
              <a:t>ГОРЕТЬ</a:t>
            </a:r>
          </a:p>
        </p:txBody>
      </p:sp>
      <p:pic>
        <p:nvPicPr>
          <p:cNvPr id="11268" name="Picture 2" descr="http://www.okartinki.ru/index.php?option=com_datsogallery&amp;func=wmark&amp;mid=1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071938"/>
            <a:ext cx="3151187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4789-097D-40CD-818C-48F73F077921}" type="slidenum">
              <a:rPr lang="ru-RU"/>
              <a:pPr/>
              <a:t>14</a:t>
            </a:fld>
            <a:endParaRPr lang="ru-RU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В тайге растёт кедр. Кедровник-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любимое место многих животных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и птиц. Осенью в нём созревают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кедровые шишки.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8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79930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НАЙДИТЕ ОДНОКОРЕННЫЕ СЛОВА:</a:t>
            </a:r>
          </a:p>
        </p:txBody>
      </p:sp>
      <p:pic>
        <p:nvPicPr>
          <p:cNvPr id="61448" name="Picture 8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581525"/>
            <a:ext cx="2592388" cy="1730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4789-097D-40CD-818C-48F73F077921}" type="slidenum">
              <a:rPr lang="ru-RU"/>
              <a:pPr/>
              <a:t>15</a:t>
            </a:fld>
            <a:endParaRPr lang="ru-RU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В тайге растёт кедр. Кедровник-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любимое место многих животных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и птиц. Осенью в нём созревают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кедровые шишки.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8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1444" name="Arc 4"/>
          <p:cNvSpPr>
            <a:spLocks/>
          </p:cNvSpPr>
          <p:nvPr/>
        </p:nvSpPr>
        <p:spPr bwMode="auto">
          <a:xfrm rot="19620000">
            <a:off x="5180231" y="1232095"/>
            <a:ext cx="8604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55"/>
              <a:gd name="T1" fmla="*/ 0 h 21600"/>
              <a:gd name="T2" fmla="*/ 20355 w 20355"/>
              <a:gd name="T3" fmla="*/ 14373 h 21600"/>
              <a:gd name="T4" fmla="*/ 0 w 203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55" h="21600" fill="none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</a:path>
              <a:path w="20355" h="21600" stroke="0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Arc 5"/>
          <p:cNvSpPr>
            <a:spLocks/>
          </p:cNvSpPr>
          <p:nvPr/>
        </p:nvSpPr>
        <p:spPr bwMode="auto">
          <a:xfrm rot="19560000">
            <a:off x="3825418" y="1233954"/>
            <a:ext cx="8604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55"/>
              <a:gd name="T1" fmla="*/ 0 h 21600"/>
              <a:gd name="T2" fmla="*/ 20355 w 20355"/>
              <a:gd name="T3" fmla="*/ 14373 h 21600"/>
              <a:gd name="T4" fmla="*/ 0 w 203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55" h="21600" fill="none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</a:path>
              <a:path w="20355" h="21600" stroke="0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6" name="Arc 6"/>
          <p:cNvSpPr>
            <a:spLocks/>
          </p:cNvSpPr>
          <p:nvPr/>
        </p:nvSpPr>
        <p:spPr bwMode="auto">
          <a:xfrm rot="19560000">
            <a:off x="755650" y="4868863"/>
            <a:ext cx="8604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55"/>
              <a:gd name="T1" fmla="*/ 0 h 21600"/>
              <a:gd name="T2" fmla="*/ 20355 w 20355"/>
              <a:gd name="T3" fmla="*/ 14373 h 21600"/>
              <a:gd name="T4" fmla="*/ 0 w 203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55" h="21600" fill="none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</a:path>
              <a:path w="20355" h="21600" stroke="0" extrusionOk="0">
                <a:moveTo>
                  <a:pt x="-1" y="0"/>
                </a:moveTo>
                <a:cubicBezTo>
                  <a:pt x="9143" y="0"/>
                  <a:pt x="17295" y="5756"/>
                  <a:pt x="20355" y="1437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79930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НАЙДИТЕ ОДНОКОРЕННЫЕ СЛОВА:</a:t>
            </a:r>
          </a:p>
        </p:txBody>
      </p:sp>
      <p:pic>
        <p:nvPicPr>
          <p:cNvPr id="61448" name="Picture 8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581525"/>
            <a:ext cx="2592388" cy="1730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  <p:bldP spid="61444" grpId="0" animBg="1"/>
      <p:bldP spid="61445" grpId="0" animBg="1"/>
      <p:bldP spid="614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Picture 2" descr="http://chnb2007.narod.ru/emble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715125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875" y="6143625"/>
            <a:ext cx="2214563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-ВОД-</a:t>
            </a:r>
          </a:p>
        </p:txBody>
      </p:sp>
      <p:sp>
        <p:nvSpPr>
          <p:cNvPr id="6" name="Арка 5"/>
          <p:cNvSpPr/>
          <p:nvPr/>
        </p:nvSpPr>
        <p:spPr>
          <a:xfrm>
            <a:off x="3857625" y="5572125"/>
            <a:ext cx="1643063" cy="1000125"/>
          </a:xfrm>
          <a:prstGeom prst="blockArc">
            <a:avLst>
              <a:gd name="adj1" fmla="val 10800004"/>
              <a:gd name="adj2" fmla="val 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3571875" y="1857375"/>
            <a:ext cx="2000250" cy="714375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</a:p>
        </p:txBody>
      </p:sp>
      <p:sp>
        <p:nvSpPr>
          <p:cNvPr id="8" name="Капля 7"/>
          <p:cNvSpPr/>
          <p:nvPr/>
        </p:nvSpPr>
        <p:spPr>
          <a:xfrm>
            <a:off x="214313" y="1714500"/>
            <a:ext cx="2428875" cy="857250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водный</a:t>
            </a:r>
          </a:p>
        </p:txBody>
      </p:sp>
      <p:sp>
        <p:nvSpPr>
          <p:cNvPr id="9" name="Капля 8"/>
          <p:cNvSpPr/>
          <p:nvPr/>
        </p:nvSpPr>
        <p:spPr>
          <a:xfrm>
            <a:off x="642938" y="3714750"/>
            <a:ext cx="3429000" cy="857250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подводный</a:t>
            </a:r>
          </a:p>
        </p:txBody>
      </p:sp>
      <p:sp>
        <p:nvSpPr>
          <p:cNvPr id="10" name="Капля 9"/>
          <p:cNvSpPr/>
          <p:nvPr/>
        </p:nvSpPr>
        <p:spPr>
          <a:xfrm>
            <a:off x="5286375" y="2857500"/>
            <a:ext cx="3571875" cy="714375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наводнение</a:t>
            </a:r>
          </a:p>
        </p:txBody>
      </p:sp>
      <p:sp>
        <p:nvSpPr>
          <p:cNvPr id="11" name="Капля 10"/>
          <p:cNvSpPr/>
          <p:nvPr/>
        </p:nvSpPr>
        <p:spPr>
          <a:xfrm>
            <a:off x="6072188" y="1357313"/>
            <a:ext cx="2857500" cy="714375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водица</a:t>
            </a:r>
          </a:p>
        </p:txBody>
      </p:sp>
      <p:sp>
        <p:nvSpPr>
          <p:cNvPr id="12" name="Капля 11"/>
          <p:cNvSpPr/>
          <p:nvPr/>
        </p:nvSpPr>
        <p:spPr>
          <a:xfrm>
            <a:off x="6000750" y="285750"/>
            <a:ext cx="2428875" cy="714375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водяной</a:t>
            </a:r>
          </a:p>
        </p:txBody>
      </p:sp>
      <p:sp>
        <p:nvSpPr>
          <p:cNvPr id="13" name="Капля 12"/>
          <p:cNvSpPr/>
          <p:nvPr/>
        </p:nvSpPr>
        <p:spPr>
          <a:xfrm>
            <a:off x="642938" y="357188"/>
            <a:ext cx="2428875" cy="857250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водопад</a:t>
            </a:r>
          </a:p>
        </p:txBody>
      </p:sp>
      <p:sp>
        <p:nvSpPr>
          <p:cNvPr id="14" name="Капля 13"/>
          <p:cNvSpPr/>
          <p:nvPr/>
        </p:nvSpPr>
        <p:spPr>
          <a:xfrm>
            <a:off x="3500438" y="214313"/>
            <a:ext cx="2428875" cy="857250"/>
          </a:xfrm>
          <a:prstGeom prst="teardrop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водоём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ru-RU" sz="5400" dirty="0" err="1" smtClean="0">
                <a:solidFill>
                  <a:srgbClr val="7030A0"/>
                </a:solidFill>
              </a:rPr>
              <a:t>пвсофркотнса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Мои документы\Мои рисунки\птицы\воро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43226"/>
            <a:ext cx="7005662" cy="5705998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785794"/>
            <a:ext cx="3786214" cy="785818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ru-RU" sz="6000" b="1" dirty="0">
                <a:solidFill>
                  <a:schemeClr val="bg1"/>
                </a:solidFill>
                <a:latin typeface="Arial" charset="0"/>
              </a:rPr>
              <a:t>В</a:t>
            </a:r>
            <a:r>
              <a:rPr lang="ru-RU" sz="6000" b="1" dirty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sz="6000" b="1" dirty="0">
                <a:solidFill>
                  <a:schemeClr val="bg1"/>
                </a:solidFill>
                <a:latin typeface="Arial" charset="0"/>
              </a:rPr>
              <a:t>Р</a:t>
            </a:r>
            <a:r>
              <a:rPr lang="ru-RU" sz="6000" b="1" dirty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sz="6000" b="1" dirty="0">
                <a:solidFill>
                  <a:schemeClr val="bg1"/>
                </a:solidFill>
                <a:latin typeface="Arial" charset="0"/>
              </a:rPr>
              <a:t>НА</a:t>
            </a:r>
          </a:p>
        </p:txBody>
      </p:sp>
    </p:spTree>
  </p:cSld>
  <p:clrMapOvr>
    <a:masterClrMapping/>
  </p:clrMapOvr>
  <p:transition spd="slow" advTm="8000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Проворонила  ворона  воронёнка.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F8777-4BD7-4510-88DE-16B7EECFE0F1}" type="datetime1">
              <a:rPr lang="ru-RU" smtClean="0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3841F-5743-40E6-9B15-2EC4679B474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8434" name="Picture 2" descr="C:\Documents and Settings\ribalko_l\Мои документы\Мои рисунки\0009-009-Kakoe-slovo-lishn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64347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Слов на свете нам не счесть,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В каждом слове корень есть Чтобы грамотно писать ,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Надо корень выделять.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F8777-4BD7-4510-88DE-16B7EECFE0F1}" type="datetime1">
              <a:rPr lang="ru-RU" smtClean="0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3841F-5743-40E6-9B15-2EC4679B474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26" name="Picture 2" descr="C:\Documents and Settings\ribalko_l\Мои документы\Мои рисунки\0007-007-Kakoe-slovo-lishn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Корень слова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63" y="1643063"/>
            <a:ext cx="7358062" cy="4586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Корень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— 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это общая часть родственных слов, в которой заключено их основное значение. Слова с одним и тем же корнем называются </a:t>
            </a:r>
            <a:r>
              <a:rPr lang="ru-RU" sz="4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однокоренными </a:t>
            </a:r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(родственными).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100" name="Picture 2" descr="http://stkrvo.km.ua/storinki/vydavnycha_files/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357688"/>
            <a:ext cx="1889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Арка 6"/>
          <p:cNvSpPr/>
          <p:nvPr/>
        </p:nvSpPr>
        <p:spPr>
          <a:xfrm>
            <a:off x="1214438" y="1285875"/>
            <a:ext cx="1714500" cy="92868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Корень есть у разных слов,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Ты найти его готов ?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Не ленись и не зевай ,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А ищи и выделяй.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9A0AD-A6CD-4DCE-B134-22B4A81A9348}" type="datetime1">
              <a:rPr lang="ru-RU" smtClean="0"/>
              <a:pPr>
                <a:defRPr/>
              </a:pPr>
              <a:t>27.10.2010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AB619-9385-4D55-B112-97D2450015D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2571750"/>
            <a:ext cx="7772400" cy="1470025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Урок 37.</a:t>
            </a:r>
            <a:b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Как устроен наш язык.</a:t>
            </a:r>
            <a:b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48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Тема:Однокоренные</a:t>
            </a:r>
            <a: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слова.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500688"/>
            <a:ext cx="6400800" cy="1042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.</a:t>
            </a:r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143250"/>
            <a:ext cx="13954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3600" b="1" u="sng" dirty="0"/>
              <a:t>Разделите слова на две группы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21388"/>
            <a:ext cx="8229600" cy="104775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987675" y="4437063"/>
            <a:ext cx="3097213" cy="74771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tint val="55294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горняк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3419475" y="3141663"/>
            <a:ext cx="2305050" cy="6477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горный</a:t>
            </a: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6084888" y="981075"/>
            <a:ext cx="1655762" cy="576263"/>
          </a:xfrm>
          <a:prstGeom prst="ellipse">
            <a:avLst/>
          </a:prstGeom>
          <a:solidFill>
            <a:srgbClr val="FF6600">
              <a:alpha val="8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горит</a:t>
            </a: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2484438" y="5949950"/>
            <a:ext cx="4103687" cy="649288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гористый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779838" y="1700213"/>
            <a:ext cx="1728787" cy="720725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горка</a:t>
            </a:r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3203575" y="3789363"/>
            <a:ext cx="2663825" cy="647700"/>
          </a:xfrm>
          <a:prstGeom prst="ellipse">
            <a:avLst/>
          </a:prstGeom>
          <a:solidFill>
            <a:srgbClr val="FF99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горелка</a:t>
            </a:r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3492500" y="2420938"/>
            <a:ext cx="2232025" cy="647700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горение</a:t>
            </a:r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1476375" y="981075"/>
            <a:ext cx="1511300" cy="576263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гора</a:t>
            </a:r>
          </a:p>
        </p:txBody>
      </p:sp>
      <p:pic>
        <p:nvPicPr>
          <p:cNvPr id="33817" name="Picture 25" descr="AG0035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765175"/>
            <a:ext cx="1295400" cy="1368425"/>
          </a:xfrm>
          <a:prstGeom prst="rect">
            <a:avLst/>
          </a:prstGeom>
          <a:noFill/>
        </p:spPr>
      </p:pic>
      <p:pic>
        <p:nvPicPr>
          <p:cNvPr id="33821" name="Picture 29" descr="BD0809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92150"/>
            <a:ext cx="1152525" cy="1506538"/>
          </a:xfrm>
          <a:prstGeom prst="rect">
            <a:avLst/>
          </a:prstGeom>
          <a:noFill/>
        </p:spPr>
      </p:pic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1547813" y="17732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2771775" y="1125538"/>
            <a:ext cx="4679950" cy="280828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7451725" y="393382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2771775" y="1773238"/>
            <a:ext cx="5184775" cy="29527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2771775" y="1268413"/>
            <a:ext cx="5040313" cy="2665412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7235825" y="3644900"/>
            <a:ext cx="144463" cy="714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 flipV="1">
            <a:off x="7380288" y="3789363"/>
            <a:ext cx="71437" cy="714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70" name="Oval 78"/>
          <p:cNvSpPr>
            <a:spLocks noChangeArrowheads="1"/>
          </p:cNvSpPr>
          <p:nvPr/>
        </p:nvSpPr>
        <p:spPr bwMode="auto">
          <a:xfrm>
            <a:off x="2700338" y="5229225"/>
            <a:ext cx="3527425" cy="647700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загорелся</a:t>
            </a:r>
          </a:p>
        </p:txBody>
      </p:sp>
      <p:sp useBgFill="1">
        <p:nvSpPr>
          <p:cNvPr id="33871" name="AutoShape 7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237288"/>
            <a:ext cx="1042987" cy="620712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72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827088" cy="404813"/>
          </a:xfrm>
          <a:prstGeom prst="actionButtonBackPrevious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25 -4.44444E-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0.25 0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3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-0.01227 L -0.24027 -0.01227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1" dur="5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01" grpId="0" animBg="1"/>
      <p:bldP spid="33802" grpId="0" animBg="1"/>
      <p:bldP spid="33804" grpId="0" animBg="1"/>
      <p:bldP spid="33805" grpId="0" animBg="1"/>
      <p:bldP spid="33806" grpId="0" animBg="1"/>
      <p:bldP spid="33814" grpId="0" animBg="1"/>
      <p:bldP spid="33815" grpId="0" animBg="1"/>
      <p:bldP spid="33816" grpId="0" animBg="1"/>
      <p:bldP spid="338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71472" y="285728"/>
            <a:ext cx="3032117" cy="769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- </a:t>
            </a:r>
            <a:r>
              <a:rPr lang="ru-RU" sz="4400" i="1" dirty="0" smtClean="0">
                <a:solidFill>
                  <a:srgbClr val="FF0000"/>
                </a:solidFill>
                <a:latin typeface="Arial Black" pitchFamily="34" charset="0"/>
              </a:rPr>
              <a:t>стол</a:t>
            </a: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-</a:t>
            </a:r>
          </a:p>
        </p:txBody>
      </p:sp>
      <p:pic>
        <p:nvPicPr>
          <p:cNvPr id="13315" name="Picture 3" descr="pvjyrgfs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20039213">
            <a:off x="533400" y="4572000"/>
            <a:ext cx="1512888" cy="917575"/>
          </a:xfrm>
          <a:noFill/>
          <a:ln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-1732726">
            <a:off x="1911350" y="3940175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Arial" charset="0"/>
              </a:rPr>
              <a:t>- </a:t>
            </a:r>
            <a:r>
              <a:rPr lang="ru-RU" sz="4000" b="1">
                <a:solidFill>
                  <a:srgbClr val="0000FF"/>
                </a:solidFill>
              </a:rPr>
              <a:t>ИК</a:t>
            </a:r>
          </a:p>
        </p:txBody>
      </p:sp>
      <p:pic>
        <p:nvPicPr>
          <p:cNvPr id="13317" name="Picture 5" descr="pvjyrgf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2711">
            <a:off x="2514600" y="2209800"/>
            <a:ext cx="1512888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1007902">
            <a:off x="4038600" y="2895600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Arial" charset="0"/>
              </a:rPr>
              <a:t>- </a:t>
            </a:r>
            <a:r>
              <a:rPr lang="ru-RU" sz="4000" b="1">
                <a:solidFill>
                  <a:srgbClr val="0000FF"/>
                </a:solidFill>
              </a:rPr>
              <a:t>ОВАЯ</a:t>
            </a:r>
          </a:p>
        </p:txBody>
      </p:sp>
      <p:pic>
        <p:nvPicPr>
          <p:cNvPr id="13319" name="Picture 7" descr="pvjyrgf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5013325"/>
            <a:ext cx="15128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84888" y="5084763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Arial" charset="0"/>
              </a:rPr>
              <a:t>- </a:t>
            </a:r>
            <a:r>
              <a:rPr lang="ru-RU" sz="4000" b="1">
                <a:solidFill>
                  <a:srgbClr val="0000FF"/>
                </a:solidFill>
              </a:rPr>
              <a:t>ЯР</a:t>
            </a:r>
          </a:p>
        </p:txBody>
      </p:sp>
      <p:pic>
        <p:nvPicPr>
          <p:cNvPr id="13321" name="Picture 9" descr="pvjyrgf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02338">
            <a:off x="5787232" y="2431256"/>
            <a:ext cx="1512888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 rot="2826216">
            <a:off x="4940300" y="1498600"/>
            <a:ext cx="1647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D60093"/>
                </a:solidFill>
              </a:rPr>
              <a:t>НА-</a:t>
            </a:r>
            <a:r>
              <a:rPr lang="ru-RU" sz="40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 rot="2793626">
            <a:off x="6831807" y="3834606"/>
            <a:ext cx="2087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Arial" charset="0"/>
              </a:rPr>
              <a:t>-</a:t>
            </a:r>
            <a:r>
              <a:rPr lang="ru-RU" sz="4000" b="1">
                <a:solidFill>
                  <a:srgbClr val="0000FF"/>
                </a:solidFill>
              </a:rPr>
              <a:t>ЬНАЯ</a:t>
            </a:r>
          </a:p>
        </p:txBody>
      </p:sp>
      <p:pic>
        <p:nvPicPr>
          <p:cNvPr id="13324" name="Picture 12" descr="pvjyrgf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4574">
            <a:off x="1692275" y="1125538"/>
            <a:ext cx="1512888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6" grpId="0"/>
      <p:bldP spid="13318" grpId="0"/>
      <p:bldP spid="13320" grpId="0"/>
      <p:bldP spid="13322" grpId="0"/>
      <p:bldP spid="13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osin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350918">
            <a:off x="3635375" y="692150"/>
            <a:ext cx="1714500" cy="1714500"/>
          </a:xfrm>
          <a:noFill/>
          <a:ln/>
          <a:effectLst>
            <a:outerShdw dist="107763" dir="8100000" algn="ctr" rotWithShape="0">
              <a:srgbClr val="00CC00">
                <a:alpha val="50000"/>
              </a:srgbClr>
            </a:outerShdw>
          </a:effec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345598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</a:rPr>
              <a:t>- ЛИСТ-</a:t>
            </a:r>
            <a:endParaRPr lang="ru-RU" sz="40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pic>
        <p:nvPicPr>
          <p:cNvPr id="16388" name="Picture 4" descr="os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50918">
            <a:off x="684213" y="18446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00CC00">
                <a:alpha val="50000"/>
              </a:srgbClr>
            </a:outerShdw>
          </a:effectLst>
        </p:spPr>
      </p:pic>
      <p:pic>
        <p:nvPicPr>
          <p:cNvPr id="16389" name="Picture 5" descr="os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50918">
            <a:off x="539750" y="46529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00CC00">
                <a:alpha val="50000"/>
              </a:srgbClr>
            </a:outerShdw>
          </a:effectLst>
        </p:spPr>
      </p:pic>
      <p:pic>
        <p:nvPicPr>
          <p:cNvPr id="16390" name="Picture 6" descr="osi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278601">
            <a:off x="3995738" y="47974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00CC00">
                <a:alpha val="50000"/>
              </a:srgbClr>
            </a:outerShdw>
          </a:effectLst>
        </p:spPr>
      </p:pic>
      <p:pic>
        <p:nvPicPr>
          <p:cNvPr id="16391" name="Picture 7" descr="os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28178">
            <a:off x="5219700" y="23495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00CC00">
                <a:alpha val="50000"/>
              </a:srgbClr>
            </a:outerShdw>
          </a:effec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95513" y="2565400"/>
            <a:ext cx="1647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</a:rPr>
              <a:t>- ИК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-2171897">
            <a:off x="6588125" y="2276475"/>
            <a:ext cx="1647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</a:rPr>
              <a:t>- ОК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435600" y="5373688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</a:rPr>
              <a:t>- ОЧЕК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 rot="-1559180">
            <a:off x="1763713" y="429260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</a:rPr>
              <a:t>- ВЕННИЦА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2" grpId="0"/>
      <p:bldP spid="16393" grpId="0"/>
      <p:bldP spid="16394" grpId="0"/>
      <p:bldP spid="16395" grpId="0"/>
    </p:bld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85</TotalTime>
  <Words>180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нач.шк.4</vt:lpstr>
      <vt:lpstr>Слайд 1</vt:lpstr>
      <vt:lpstr>Слайд 2</vt:lpstr>
      <vt:lpstr>Слайд 3</vt:lpstr>
      <vt:lpstr>Корень слова </vt:lpstr>
      <vt:lpstr>.</vt:lpstr>
      <vt:lpstr>Урок 37. Как устроен наш язык. Тема:Однокоренные слова.</vt:lpstr>
      <vt:lpstr>Разделите слова на две группы</vt:lpstr>
      <vt:lpstr>Слайд 8</vt:lpstr>
      <vt:lpstr>Слайд 9</vt:lpstr>
      <vt:lpstr>КАКОЕ СЛОВО ЛИШНЕЕ?</vt:lpstr>
      <vt:lpstr>КАКОЕ СЛОВО ЛИШНЕЕ?</vt:lpstr>
      <vt:lpstr>КАКОЕ СЛОВО ЛИШНЕЕ?</vt:lpstr>
      <vt:lpstr>КАКОЕ СЛОВО ЛИШНЕЕ?</vt:lpstr>
      <vt:lpstr>         В тайге растёт кедр. Кедровник-   любимое место многих животных   и птиц. Осенью в нём созревают   кедровые шишки. </vt:lpstr>
      <vt:lpstr>         В тайге растёт кедр. Кедровник-   любимое место многих животных   и птиц. Осенью в нём созревают   кедровые шишки. </vt:lpstr>
      <vt:lpstr>Слайд 16</vt:lpstr>
      <vt:lpstr>пвсофркотнса</vt:lpstr>
      <vt:lpstr>ВОРОНА</vt:lpstr>
      <vt:lpstr>Проворонила  ворона  воронёнка.</vt:lpstr>
      <vt:lpstr>Слов на свете нам не счесть, В каждом слове корень есть Чтобы грамотно писать , Надо корень выделять.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37. Как устроен наш язык. Тема:Однокоренные слова.</dc:title>
  <dc:creator>ribalko_l</dc:creator>
  <dc:description>http://aida.ucoz.ru</dc:description>
  <cp:lastModifiedBy>ribalko_l</cp:lastModifiedBy>
  <cp:revision>25</cp:revision>
  <dcterms:created xsi:type="dcterms:W3CDTF">2010-10-25T06:19:18Z</dcterms:created>
  <dcterms:modified xsi:type="dcterms:W3CDTF">2010-10-27T09:46:22Z</dcterms:modified>
</cp:coreProperties>
</file>