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5387975"/>
            <a:ext cx="7772400" cy="1470025"/>
          </a:xfrm>
        </p:spPr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44" y="0"/>
            <a:ext cx="9001156" cy="6572272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ru-RU" sz="2400" dirty="0" smtClean="0">
                <a:solidFill>
                  <a:schemeClr val="tx1"/>
                </a:solidFill>
              </a:rPr>
              <a:t>1) Нева всю ночь</a:t>
            </a:r>
          </a:p>
          <a:p>
            <a:pPr algn="l"/>
            <a:r>
              <a:rPr lang="ru-RU" sz="2400" dirty="0" smtClean="0">
                <a:solidFill>
                  <a:schemeClr val="tx1"/>
                </a:solidFill>
              </a:rPr>
              <a:t>Рвалась к морю против бури-</a:t>
            </a:r>
          </a:p>
          <a:p>
            <a:pPr algn="l"/>
            <a:r>
              <a:rPr lang="ru-RU" sz="2400" dirty="0" smtClean="0">
                <a:solidFill>
                  <a:schemeClr val="tx1"/>
                </a:solidFill>
              </a:rPr>
              <a:t>Не одолев их буйной дури…</a:t>
            </a:r>
          </a:p>
          <a:p>
            <a:pPr algn="l"/>
            <a:r>
              <a:rPr lang="ru-RU" sz="2400" dirty="0" smtClean="0">
                <a:solidFill>
                  <a:schemeClr val="tx1"/>
                </a:solidFill>
              </a:rPr>
              <a:t>И спорить стало ей </a:t>
            </a:r>
            <a:r>
              <a:rPr lang="ru-RU" sz="2400" u="sng" dirty="0" smtClean="0">
                <a:solidFill>
                  <a:schemeClr val="tx1"/>
                </a:solidFill>
              </a:rPr>
              <a:t>невмочь</a:t>
            </a:r>
            <a:r>
              <a:rPr lang="ru-RU" sz="2400" dirty="0" smtClean="0">
                <a:solidFill>
                  <a:schemeClr val="tx1"/>
                </a:solidFill>
              </a:rPr>
              <a:t>.</a:t>
            </a:r>
          </a:p>
          <a:p>
            <a:pPr algn="l"/>
            <a:r>
              <a:rPr lang="ru-RU" sz="2400" dirty="0" smtClean="0">
                <a:solidFill>
                  <a:schemeClr val="tx1"/>
                </a:solidFill>
              </a:rPr>
              <a:t>2) За часом час уходит </a:t>
            </a:r>
            <a:r>
              <a:rPr lang="ru-RU" sz="2400" u="sng" dirty="0" smtClean="0">
                <a:solidFill>
                  <a:schemeClr val="tx1"/>
                </a:solidFill>
              </a:rPr>
              <a:t>прочь</a:t>
            </a:r>
            <a:endParaRPr lang="ru-RU" sz="2400" dirty="0" smtClean="0">
              <a:solidFill>
                <a:schemeClr val="tx1"/>
              </a:solidFill>
            </a:endParaRPr>
          </a:p>
          <a:p>
            <a:pPr algn="l"/>
            <a:r>
              <a:rPr lang="ru-RU" sz="2400" dirty="0" smtClean="0">
                <a:solidFill>
                  <a:schemeClr val="tx1"/>
                </a:solidFill>
              </a:rPr>
              <a:t>Мелькает свет и тень.</a:t>
            </a:r>
          </a:p>
          <a:p>
            <a:pPr algn="l"/>
            <a:r>
              <a:rPr lang="ru-RU" sz="2400" dirty="0" smtClean="0">
                <a:solidFill>
                  <a:schemeClr val="tx1"/>
                </a:solidFill>
              </a:rPr>
              <a:t>Звезда над речкой – значит, ночь</a:t>
            </a:r>
          </a:p>
          <a:p>
            <a:pPr algn="l"/>
            <a:r>
              <a:rPr lang="ru-RU" sz="2400" dirty="0" smtClean="0">
                <a:solidFill>
                  <a:schemeClr val="tx1"/>
                </a:solidFill>
              </a:rPr>
              <a:t>А солнце – значит, день. (Н.Рубцов)</a:t>
            </a:r>
          </a:p>
          <a:p>
            <a:pPr algn="l"/>
            <a:r>
              <a:rPr lang="ru-RU" sz="2400" dirty="0" smtClean="0">
                <a:solidFill>
                  <a:schemeClr val="tx1"/>
                </a:solidFill>
              </a:rPr>
              <a:t>3) Обыкновенный памятник войны –</a:t>
            </a:r>
          </a:p>
          <a:p>
            <a:pPr algn="l"/>
            <a:r>
              <a:rPr lang="ru-RU" sz="2400" dirty="0" smtClean="0">
                <a:solidFill>
                  <a:schemeClr val="tx1"/>
                </a:solidFill>
              </a:rPr>
              <a:t>Разбитый дом…</a:t>
            </a:r>
          </a:p>
          <a:p>
            <a:pPr algn="l"/>
            <a:r>
              <a:rPr lang="ru-RU" sz="2400" dirty="0" smtClean="0">
                <a:solidFill>
                  <a:schemeClr val="tx1"/>
                </a:solidFill>
              </a:rPr>
              <a:t>Стою один. Мне чудится, что снова</a:t>
            </a:r>
          </a:p>
          <a:p>
            <a:pPr algn="l"/>
            <a:r>
              <a:rPr lang="ru-RU" sz="2400" dirty="0" smtClean="0">
                <a:solidFill>
                  <a:schemeClr val="tx1"/>
                </a:solidFill>
              </a:rPr>
              <a:t>Вдруг </a:t>
            </a:r>
            <a:r>
              <a:rPr lang="ru-RU" sz="2400" u="sng" dirty="0" smtClean="0">
                <a:solidFill>
                  <a:schemeClr val="tx1"/>
                </a:solidFill>
              </a:rPr>
              <a:t>настежь</a:t>
            </a:r>
            <a:r>
              <a:rPr lang="ru-RU" sz="2400" dirty="0" smtClean="0">
                <a:solidFill>
                  <a:schemeClr val="tx1"/>
                </a:solidFill>
              </a:rPr>
              <a:t> двери – и поспешно вокруг</a:t>
            </a:r>
          </a:p>
          <a:p>
            <a:pPr algn="l"/>
            <a:r>
              <a:rPr lang="ru-RU" sz="2400" dirty="0" smtClean="0">
                <a:solidFill>
                  <a:schemeClr val="tx1"/>
                </a:solidFill>
              </a:rPr>
              <a:t>Вбегает сорванец белоголовый,</a:t>
            </a:r>
          </a:p>
          <a:p>
            <a:pPr algn="l"/>
            <a:r>
              <a:rPr lang="ru-RU" sz="2400" dirty="0" smtClean="0">
                <a:solidFill>
                  <a:schemeClr val="tx1"/>
                </a:solidFill>
              </a:rPr>
              <a:t>Твой сын – малыш и мой забавный друг…</a:t>
            </a:r>
          </a:p>
          <a:p>
            <a:pPr algn="l"/>
            <a:r>
              <a:rPr lang="ru-RU" sz="2400" dirty="0" smtClean="0">
                <a:solidFill>
                  <a:schemeClr val="tx1"/>
                </a:solidFill>
              </a:rPr>
              <a:t>Стою один… (А.Чепуров)</a:t>
            </a:r>
          </a:p>
          <a:p>
            <a:pPr algn="l"/>
            <a:r>
              <a:rPr lang="ru-RU" sz="2400" dirty="0" smtClean="0">
                <a:solidFill>
                  <a:schemeClr val="tx1"/>
                </a:solidFill>
              </a:rPr>
              <a:t>4) Закажи </a:t>
            </a:r>
            <a:r>
              <a:rPr lang="ru-RU" sz="2400" dirty="0" err="1" smtClean="0">
                <a:solidFill>
                  <a:schemeClr val="tx1"/>
                </a:solidFill>
              </a:rPr>
              <a:t>Балде</a:t>
            </a:r>
            <a:r>
              <a:rPr lang="ru-RU" sz="2400" dirty="0" smtClean="0">
                <a:solidFill>
                  <a:schemeClr val="tx1"/>
                </a:solidFill>
              </a:rPr>
              <a:t> службу, чтобы стало ему </a:t>
            </a:r>
            <a:r>
              <a:rPr lang="ru-RU" sz="2400" u="sng" dirty="0" smtClean="0">
                <a:solidFill>
                  <a:schemeClr val="tx1"/>
                </a:solidFill>
              </a:rPr>
              <a:t>невмочь</a:t>
            </a:r>
            <a:endParaRPr lang="ru-RU" sz="2400" dirty="0" smtClean="0">
              <a:solidFill>
                <a:schemeClr val="tx1"/>
              </a:solidFill>
            </a:endParaRPr>
          </a:p>
          <a:p>
            <a:pPr algn="l"/>
            <a:r>
              <a:rPr lang="ru-RU" sz="2400" dirty="0" smtClean="0">
                <a:solidFill>
                  <a:schemeClr val="tx1"/>
                </a:solidFill>
              </a:rPr>
              <a:t>А требуй, чтобы он исполнил ее </a:t>
            </a:r>
            <a:r>
              <a:rPr lang="ru-RU" sz="2400" u="sng" dirty="0" smtClean="0">
                <a:solidFill>
                  <a:schemeClr val="tx1"/>
                </a:solidFill>
              </a:rPr>
              <a:t>точь-в-точь</a:t>
            </a:r>
            <a:r>
              <a:rPr lang="ru-RU" sz="2400" dirty="0" smtClean="0">
                <a:solidFill>
                  <a:schemeClr val="tx1"/>
                </a:solidFill>
              </a:rPr>
              <a:t>.</a:t>
            </a:r>
          </a:p>
          <a:p>
            <a:pPr algn="l"/>
            <a:r>
              <a:rPr lang="ru-RU" sz="2400" dirty="0" smtClean="0">
                <a:solidFill>
                  <a:schemeClr val="tx1"/>
                </a:solidFill>
              </a:rPr>
              <a:t>Тем ты и лоб от расплаты от расплаты избавишь</a:t>
            </a:r>
          </a:p>
          <a:p>
            <a:pPr algn="l"/>
            <a:r>
              <a:rPr lang="ru-RU" sz="2400" dirty="0" smtClean="0">
                <a:solidFill>
                  <a:schemeClr val="tx1"/>
                </a:solidFill>
              </a:rPr>
              <a:t>И </a:t>
            </a:r>
            <a:r>
              <a:rPr lang="ru-RU" sz="2400" dirty="0" err="1" smtClean="0">
                <a:solidFill>
                  <a:schemeClr val="tx1"/>
                </a:solidFill>
              </a:rPr>
              <a:t>Балду-то</a:t>
            </a:r>
            <a:r>
              <a:rPr lang="ru-RU" sz="2400" dirty="0" smtClean="0">
                <a:solidFill>
                  <a:schemeClr val="tx1"/>
                </a:solidFill>
              </a:rPr>
              <a:t> без расплаты отправишь (А.Пушкин)</a:t>
            </a:r>
          </a:p>
          <a:p>
            <a:pPr algn="l"/>
            <a:r>
              <a:rPr lang="ru-RU" sz="2400" b="1" u="sng" dirty="0" smtClean="0">
                <a:solidFill>
                  <a:schemeClr val="tx1"/>
                </a:solidFill>
              </a:rPr>
              <a:t> - Вспомним наречия, в которых </a:t>
            </a:r>
            <a:r>
              <a:rPr lang="ru-RU" sz="2400" b="1" u="sng" dirty="0" err="1" smtClean="0">
                <a:solidFill>
                  <a:schemeClr val="tx1"/>
                </a:solidFill>
              </a:rPr>
              <a:t>п</a:t>
            </a:r>
            <a:r>
              <a:rPr lang="en-US" sz="2400" b="1" u="sng" dirty="0" smtClean="0">
                <a:solidFill>
                  <a:schemeClr val="tx1"/>
                </a:solidFill>
              </a:rPr>
              <a:t>/</a:t>
            </a:r>
            <a:r>
              <a:rPr lang="ru-RU" sz="2400" b="1" u="sng" dirty="0" smtClean="0">
                <a:solidFill>
                  <a:schemeClr val="tx1"/>
                </a:solidFill>
              </a:rPr>
              <a:t>е в шипящих Ь не </a:t>
            </a:r>
            <a:r>
              <a:rPr lang="ru-RU" sz="2400" b="1" u="sng" dirty="0" err="1" smtClean="0">
                <a:solidFill>
                  <a:schemeClr val="tx1"/>
                </a:solidFill>
              </a:rPr>
              <a:t>пишеться</a:t>
            </a:r>
            <a:r>
              <a:rPr lang="ru-RU" sz="2400" b="1" u="sng" dirty="0" smtClean="0">
                <a:solidFill>
                  <a:schemeClr val="tx1"/>
                </a:solidFill>
              </a:rPr>
              <a:t> (уж, замуж, невтерпеж)</a:t>
            </a:r>
            <a:endParaRPr lang="ru-RU" sz="2400" b="1" u="sng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357166"/>
            <a:ext cx="7786742" cy="285752"/>
          </a:xfrm>
        </p:spPr>
        <p:txBody>
          <a:bodyPr>
            <a:normAutofit fontScale="90000"/>
          </a:bodyPr>
          <a:lstStyle/>
          <a:p>
            <a:r>
              <a:rPr lang="ru-RU" b="1" u="sng" dirty="0" smtClean="0"/>
              <a:t>6. Буквы </a:t>
            </a:r>
            <a:r>
              <a:rPr lang="ru-RU" b="1" u="sng" dirty="0" err="1" smtClean="0"/>
              <a:t>о-ё</a:t>
            </a:r>
            <a:r>
              <a:rPr lang="ru-RU" b="1" u="sng" dirty="0" smtClean="0"/>
              <a:t> в суффиксах наречий (по вариантам: 1в-о, </a:t>
            </a:r>
            <a:r>
              <a:rPr lang="ru-RU" b="1" u="sng" dirty="0" smtClean="0"/>
              <a:t>2в-е </a:t>
            </a:r>
            <a:r>
              <a:rPr lang="ru-RU" b="1" u="sng" dirty="0" smtClean="0"/>
              <a:t>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Певуч</a:t>
            </a:r>
            <a:r>
              <a:rPr lang="ru-RU" sz="2000" dirty="0" smtClean="0"/>
              <a:t>…, </a:t>
            </a:r>
            <a:r>
              <a:rPr lang="ru-RU" sz="2000" dirty="0" smtClean="0"/>
              <a:t>свеж</a:t>
            </a:r>
            <a:r>
              <a:rPr lang="ru-RU" sz="2000" dirty="0" smtClean="0"/>
              <a:t>…, </a:t>
            </a:r>
            <a:r>
              <a:rPr lang="ru-RU" sz="2000" dirty="0" smtClean="0"/>
              <a:t>испытующ</a:t>
            </a:r>
            <a:r>
              <a:rPr lang="ru-RU" sz="2000" dirty="0" smtClean="0"/>
              <a:t>…, </a:t>
            </a:r>
            <a:r>
              <a:rPr lang="ru-RU" sz="2000" dirty="0" err="1" smtClean="0"/>
              <a:t>убаюкивающ</a:t>
            </a:r>
            <a:r>
              <a:rPr lang="ru-RU" sz="2000" dirty="0" smtClean="0"/>
              <a:t>…, </a:t>
            </a:r>
            <a:r>
              <a:rPr lang="ru-RU" sz="2000" dirty="0" smtClean="0"/>
              <a:t>заискивающ</a:t>
            </a:r>
            <a:r>
              <a:rPr lang="ru-RU" sz="2000" dirty="0" smtClean="0"/>
              <a:t>…, </a:t>
            </a:r>
            <a:r>
              <a:rPr lang="ru-RU" sz="2000" dirty="0" smtClean="0"/>
              <a:t>хорош</a:t>
            </a:r>
            <a:r>
              <a:rPr lang="ru-RU" sz="2000" dirty="0" smtClean="0"/>
              <a:t>…, </a:t>
            </a:r>
            <a:r>
              <a:rPr lang="ru-RU" sz="2000" dirty="0" err="1" smtClean="0"/>
              <a:t>ещ</a:t>
            </a:r>
            <a:r>
              <a:rPr lang="ru-RU" sz="2000" dirty="0" smtClean="0"/>
              <a:t>…, </a:t>
            </a:r>
            <a:r>
              <a:rPr lang="ru-RU" sz="2000" dirty="0" smtClean="0"/>
              <a:t>горяч</a:t>
            </a:r>
            <a:r>
              <a:rPr lang="ru-RU" sz="2000" dirty="0" smtClean="0"/>
              <a:t>…, </a:t>
            </a:r>
            <a:r>
              <a:rPr lang="ru-RU" sz="2000" dirty="0" smtClean="0"/>
              <a:t>зловещ</a:t>
            </a:r>
            <a:r>
              <a:rPr lang="ru-RU" sz="2000" dirty="0" smtClean="0"/>
              <a:t>…, </a:t>
            </a:r>
            <a:r>
              <a:rPr lang="ru-RU" sz="2000" dirty="0" smtClean="0"/>
              <a:t>общ</a:t>
            </a:r>
            <a:r>
              <a:rPr lang="ru-RU" sz="2000" dirty="0" smtClean="0"/>
              <a:t>…, </a:t>
            </a:r>
            <a:r>
              <a:rPr lang="ru-RU" sz="2000" dirty="0" smtClean="0"/>
              <a:t>волнующ</a:t>
            </a:r>
            <a:r>
              <a:rPr lang="ru-RU" sz="2000" dirty="0" smtClean="0"/>
              <a:t>…, </a:t>
            </a:r>
            <a:r>
              <a:rPr lang="ru-RU" sz="2000" dirty="0" smtClean="0"/>
              <a:t>угрожающ…</a:t>
            </a:r>
          </a:p>
          <a:p>
            <a:r>
              <a:rPr lang="ru-RU" sz="2000" dirty="0" smtClean="0"/>
              <a:t>Вывод.</a:t>
            </a:r>
            <a:endParaRPr lang="ru-RU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186766" cy="868346"/>
          </a:xfrm>
        </p:spPr>
        <p:txBody>
          <a:bodyPr>
            <a:normAutofit fontScale="90000"/>
          </a:bodyPr>
          <a:lstStyle/>
          <a:p>
            <a:r>
              <a:rPr lang="ru-RU" b="1" u="sng" dirty="0" smtClean="0"/>
              <a:t>8.Заполнить таблицу (не с наречиями) + слитно, - раздельно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1)На свете чудеса рассеяны повсюду, да(не)везде их всякий примечал.</a:t>
            </a:r>
          </a:p>
          <a:p>
            <a:r>
              <a:rPr lang="ru-RU" sz="2000" dirty="0" smtClean="0"/>
              <a:t>2)А по почте полевой (не)быстрей идут, (не)тише письма старые домой.</a:t>
            </a:r>
          </a:p>
          <a:p>
            <a:r>
              <a:rPr lang="ru-RU" sz="2000" dirty="0" smtClean="0"/>
              <a:t>3)Калитку отворив чуть-чуть, выходит девушка (не)смело.</a:t>
            </a:r>
          </a:p>
          <a:p>
            <a:r>
              <a:rPr lang="ru-RU" sz="2000" dirty="0" smtClean="0"/>
              <a:t>4)Бесшумно, торжественно, (не)торопливо текут морские воды.</a:t>
            </a:r>
          </a:p>
          <a:p>
            <a:r>
              <a:rPr lang="ru-RU" sz="2000" dirty="0" smtClean="0"/>
              <a:t>5)(Не)заметно зажглась и стала  разгораться полоска зари.</a:t>
            </a:r>
          </a:p>
          <a:p>
            <a:r>
              <a:rPr lang="ru-RU" sz="2000" dirty="0" smtClean="0"/>
              <a:t>6)Справа от нас, (не)далеко, а где-то близко, журчал ручеёк.</a:t>
            </a:r>
          </a:p>
          <a:p>
            <a:r>
              <a:rPr lang="ru-RU" sz="2000" dirty="0" smtClean="0"/>
              <a:t>7)День выдался (не)по-летнему холодный.</a:t>
            </a:r>
          </a:p>
          <a:p>
            <a:r>
              <a:rPr lang="ru-RU" sz="2000" dirty="0" smtClean="0"/>
              <a:t>8)Идти в темноте по незнакомой дороге было ничуть </a:t>
            </a:r>
            <a:r>
              <a:rPr lang="ru-RU" sz="2000" smtClean="0"/>
              <a:t>(не)страшно.</a:t>
            </a:r>
            <a:endParaRPr lang="ru-RU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291</Words>
  <PresentationFormat>Экран (4:3)</PresentationFormat>
  <Paragraphs>33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 </vt:lpstr>
      <vt:lpstr>6. Буквы о-ё в суффиксах наречий (по вариантам: 1в-о, 2в-е )</vt:lpstr>
      <vt:lpstr>8.Заполнить таблицу (не с наречиями) + слитно, - раздельно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Никита</dc:creator>
  <cp:lastModifiedBy>Каспер</cp:lastModifiedBy>
  <cp:revision>6</cp:revision>
  <dcterms:created xsi:type="dcterms:W3CDTF">2012-01-12T10:38:44Z</dcterms:created>
  <dcterms:modified xsi:type="dcterms:W3CDTF">2012-01-23T16:06:11Z</dcterms:modified>
</cp:coreProperties>
</file>