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07EEA-7B84-4544-9C07-FF32F0F8675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9BF1A-3C6D-468D-A177-CF1618110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9BF1A-3C6D-468D-A177-CF16181107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A2ECD2-6D06-4213-9E9F-12C51292D4C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20A3C7-9B60-4984-8E74-61A247C02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268760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sz="4770" i="1" dirty="0" smtClean="0">
                <a:solidFill>
                  <a:srgbClr val="AA56F0"/>
                </a:solidFill>
              </a:rPr>
              <a:t>Предупреждение нарушений дисциплины на уроке</a:t>
            </a:r>
            <a:endParaRPr lang="ru-RU" sz="4770" i="1" dirty="0">
              <a:solidFill>
                <a:srgbClr val="AA56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149080"/>
            <a:ext cx="8458200" cy="100811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Из разговора классного руководителя и мамы одного ученика: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 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«Да </a:t>
            </a:r>
            <a:r>
              <a:rPr lang="ru-RU" sz="2000" dirty="0" smtClean="0">
                <a:solidFill>
                  <a:srgbClr val="002060"/>
                </a:solidFill>
              </a:rPr>
              <a:t>что вы, он не мог. Коля очень спокойный мальчик.</a:t>
            </a:r>
          </a:p>
          <a:p>
            <a:pPr lvl="1"/>
            <a:r>
              <a:rPr lang="ru-RU" sz="20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Он никогда не грубит взрослым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r>
              <a:rPr lang="ru-RU" sz="2000" dirty="0" smtClean="0">
                <a:solidFill>
                  <a:srgbClr val="002060"/>
                </a:solidFill>
              </a:rPr>
              <a:t> 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Характеристика поведения, когда ребенок не верит в себя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Поведение ребенка.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Активная форма: вспышки негодования: ребенок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теряет контроль над собой, когда давление ответственности становится слишком сильным.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Пассивная форма: откладывание работы на потом, заболевание.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Причины происхождения</a:t>
                      </a:r>
                      <a:r>
                        <a:rPr lang="ru-RU" sz="1200" baseline="0" dirty="0" smtClean="0"/>
                        <a:t> поведения.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Необоснованно</a:t>
                      </a:r>
                      <a:r>
                        <a:rPr lang="ru-RU" sz="1200" baseline="0" dirty="0" smtClean="0"/>
                        <a:t> завышенное ожидание учителей и родителей. Твердая убежденность ученика, что он должен быть лучше всех. Упор на соревнование в семье и классе.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Сильные стороны поведения.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Для большинства учащихся сильных</a:t>
                      </a:r>
                      <a:r>
                        <a:rPr lang="ru-RU" sz="1200" baseline="0" dirty="0" smtClean="0"/>
                        <a:t> сторон нет. Небольшая часть детей может стремиться делать все лучше всех.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Принципы профилактики «неверия»</a:t>
                      </a:r>
                      <a:r>
                        <a:rPr lang="ru-RU" sz="1200" baseline="0" dirty="0" smtClean="0"/>
                        <a:t> в собственные силы, низкой самооценки.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Поддержка ребенка, чтобы его внутренняя установка</a:t>
                      </a:r>
                      <a:r>
                        <a:rPr lang="ru-RU" sz="1200" baseline="0" dirty="0" smtClean="0"/>
                        <a:t> «Я не могу» изменилась на «Я могу». Помощь в преодолении социальной изоляции путем включения его в деятельность со сверстниками.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Характеристика  мстительного  поведения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772815"/>
          <a:ext cx="8686800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68887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Поведение ребенка.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Прямые и скрытые физические и психологические акты насилия. Ребенок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может мстить учителям, родителям, всем окружающим.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887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Причины мстительного поведения.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Отражение в средствах массовой информации роста насилия в обществе. Культивирование стиля «силового» разрешения конфликта в семье.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Сильные стороны властолюбивого поведения.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Дети демонстрируют высокую жизнеспособность, умение защитить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себя от боли.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25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Принципы профилактики  мстительного поведения.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Учить ребенка строить отношения с окружающими по принципу заботы о них.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Учить ребенка  выражать свои переживания и требования к окружающим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в приемлемой форме.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Ч</a:t>
            </a:r>
            <a:r>
              <a:rPr lang="ru-RU" sz="3200" dirty="0" smtClean="0">
                <a:solidFill>
                  <a:srgbClr val="7030A0"/>
                </a:solidFill>
              </a:rPr>
              <a:t>етыре причины «плохого» поведения ребенка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64905"/>
            <a:ext cx="8686800" cy="1728192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00B0F0"/>
                </a:solidFill>
              </a:rPr>
              <a:t>В настоящее время ученые считают, что существует всего четыре причины «плохого» поведения ребенка, которые приводят к тому, что он становится трудным и порой неуправляемым.</a:t>
            </a:r>
            <a:endParaRPr lang="ru-RU" sz="1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68072" cy="8382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33CC"/>
                </a:solidFill>
              </a:rPr>
              <a:t>Причина первая - 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9"/>
            <a:ext cx="8686800" cy="2808312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00B0F0"/>
                </a:solidFill>
              </a:rPr>
              <a:t>борьба за внимание. Непослушание – это тоже возможность привлечь к себе внимание. Внимание необходимо для эмоционального благополучия.</a:t>
            </a:r>
            <a:endParaRPr lang="ru-RU" sz="1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Причина  вторая </a:t>
            </a:r>
            <a:r>
              <a:rPr lang="ru-RU" sz="2800" dirty="0" smtClean="0">
                <a:solidFill>
                  <a:srgbClr val="7030A0"/>
                </a:solidFill>
              </a:rPr>
              <a:t>-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9"/>
            <a:ext cx="8686800" cy="2592288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00B0F0"/>
                </a:solidFill>
              </a:rPr>
              <a:t>борьба за самоутверждение, борьба за власть. Ребенок объявляет войну бесконечным указаниям, замечаниям и опасениям взрослых. Возможность иметь свое мнение, принимать собственное решение – это </a:t>
            </a:r>
            <a:r>
              <a:rPr lang="ru-RU" sz="1600" i="1" dirty="0" smtClean="0">
                <a:solidFill>
                  <a:srgbClr val="00B0F0"/>
                </a:solidFill>
              </a:rPr>
              <a:t>возможность приобретать </a:t>
            </a:r>
            <a:r>
              <a:rPr lang="ru-RU" sz="1600" i="1" dirty="0" smtClean="0">
                <a:solidFill>
                  <a:srgbClr val="00B0F0"/>
                </a:solidFill>
              </a:rPr>
              <a:t>свой опыт.</a:t>
            </a:r>
            <a:endParaRPr lang="ru-RU" sz="1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Причина третья -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8841"/>
            <a:ext cx="8686800" cy="3672408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00B0F0"/>
                </a:solidFill>
              </a:rPr>
              <a:t>желание мщения. </a:t>
            </a:r>
          </a:p>
          <a:p>
            <a:pPr>
              <a:buNone/>
            </a:pPr>
            <a:endParaRPr lang="ru-RU" sz="1600" i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1600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1600" i="1" dirty="0" smtClean="0">
                <a:solidFill>
                  <a:srgbClr val="00B0F0"/>
                </a:solidFill>
              </a:rPr>
              <a:t>Ребенок может мстить за: </a:t>
            </a:r>
          </a:p>
          <a:p>
            <a:pPr>
              <a:buNone/>
            </a:pPr>
            <a:endParaRPr lang="ru-RU" sz="1600" i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1600" i="1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ru-RU" sz="1600" i="1" dirty="0" smtClean="0">
                <a:solidFill>
                  <a:srgbClr val="00B0F0"/>
                </a:solidFill>
              </a:rPr>
              <a:t>сравнение не в его пользу со сверстниками, одноклассниками, братьями и сестрами;</a:t>
            </a:r>
          </a:p>
          <a:p>
            <a:pPr>
              <a:buFontTx/>
              <a:buChar char="-"/>
            </a:pPr>
            <a:r>
              <a:rPr lang="ru-RU" sz="1600" i="1" dirty="0" smtClean="0">
                <a:solidFill>
                  <a:srgbClr val="00B0F0"/>
                </a:solidFill>
              </a:rPr>
              <a:t>унижение друг друга учащимися класса, членами семьи;</a:t>
            </a:r>
          </a:p>
          <a:p>
            <a:pPr>
              <a:buFontTx/>
              <a:buChar char="-"/>
            </a:pPr>
            <a:r>
              <a:rPr lang="ru-RU" sz="1600" i="1" dirty="0" smtClean="0">
                <a:solidFill>
                  <a:srgbClr val="00B0F0"/>
                </a:solidFill>
              </a:rPr>
              <a:t> разводы и появление в доме нового члена семьи;</a:t>
            </a:r>
          </a:p>
          <a:p>
            <a:pPr>
              <a:buFontTx/>
              <a:buChar char="-"/>
            </a:pPr>
            <a:r>
              <a:rPr lang="ru-RU" sz="1600" i="1" dirty="0" smtClean="0">
                <a:solidFill>
                  <a:srgbClr val="00B0F0"/>
                </a:solidFill>
              </a:rPr>
              <a:t>ч</a:t>
            </a:r>
            <a:r>
              <a:rPr lang="ru-RU" sz="1600" i="1" dirty="0" smtClean="0">
                <a:solidFill>
                  <a:srgbClr val="00B0F0"/>
                </a:solidFill>
              </a:rPr>
              <a:t>резмерное </a:t>
            </a:r>
            <a:r>
              <a:rPr lang="ru-RU" sz="1600" i="1" dirty="0" smtClean="0">
                <a:solidFill>
                  <a:srgbClr val="00B0F0"/>
                </a:solidFill>
              </a:rPr>
              <a:t>проявление любви взрослых друг к другу.</a:t>
            </a:r>
            <a:endParaRPr lang="ru-RU" sz="1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Причина четвертая -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16833"/>
            <a:ext cx="8686800" cy="2808312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00B0F0"/>
                </a:solidFill>
              </a:rPr>
              <a:t>неверие в собственный успех, вызываемое учебными неуспехами, взаимоотношениями в классе с учителем, низкая самооценка.</a:t>
            </a:r>
            <a:endParaRPr lang="ru-RU" sz="1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аспекты «</a:t>
            </a:r>
            <a:r>
              <a:rPr lang="ru-RU" dirty="0" smtClean="0">
                <a:solidFill>
                  <a:srgbClr val="0070C0"/>
                </a:solidFill>
              </a:rPr>
              <a:t>плохого»  </a:t>
            </a:r>
            <a:r>
              <a:rPr lang="ru-RU" dirty="0" smtClean="0">
                <a:solidFill>
                  <a:srgbClr val="0070C0"/>
                </a:solidFill>
              </a:rPr>
              <a:t>поведения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7"/>
            <a:ext cx="8686800" cy="1872209"/>
          </a:xfrm>
        </p:spPr>
        <p:txBody>
          <a:bodyPr>
            <a:normAutofit/>
          </a:bodyPr>
          <a:lstStyle/>
          <a:p>
            <a:pPr lvl="1"/>
            <a:r>
              <a:rPr lang="ru-RU" sz="1600" dirty="0" smtClean="0">
                <a:solidFill>
                  <a:srgbClr val="7030A0"/>
                </a:solidFill>
              </a:rPr>
              <a:t>Зная причины «</a:t>
            </a:r>
            <a:r>
              <a:rPr lang="ru-RU" sz="1600" dirty="0" smtClean="0">
                <a:solidFill>
                  <a:srgbClr val="7030A0"/>
                </a:solidFill>
              </a:rPr>
              <a:t>плохого» поведения,  </a:t>
            </a:r>
            <a:r>
              <a:rPr lang="ru-RU" sz="1600" dirty="0" smtClean="0">
                <a:solidFill>
                  <a:srgbClr val="7030A0"/>
                </a:solidFill>
              </a:rPr>
              <a:t>каждый учитель может строить конструктивные взаимоотношения с детьми, создавая систему условий, в которой происходит всестороннее развитие личности.</a:t>
            </a:r>
            <a:endParaRPr lang="ru-RU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33CC"/>
                </a:solidFill>
              </a:rPr>
              <a:t>Поведение, направленное на привлечение внимания</a:t>
            </a:r>
            <a:endParaRPr lang="ru-RU" sz="2800" dirty="0">
              <a:solidFill>
                <a:srgbClr val="0033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3891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094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Поведение ребенка.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Может быть как активным (привлекать всеобщее внимание всевозможными выходками), так и пассивным, т.е. делать все очень медленно «в час по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чайной ложке».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80744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поведения, направленного на привлечение внимания.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Взрослые больше внимания уделяют детям, которые ведут себя плохо.</a:t>
                      </a:r>
                    </a:p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Дети не научены просить или требовать внимания в приемлемой форме.</a:t>
                      </a:r>
                    </a:p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З. Дети часто испытывают дефицит личного внимания к себе, чувствуют себя «пустым местом».</a:t>
                      </a:r>
                      <a:endParaRPr lang="ru-RU" sz="1200" dirty="0"/>
                    </a:p>
                  </a:txBody>
                  <a:tcPr/>
                </a:tc>
              </a:tr>
              <a:tr h="6079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Положительные стороны поведения,</a:t>
                      </a:r>
                      <a:r>
                        <a:rPr lang="ru-RU" sz="1200" baseline="0" dirty="0" smtClean="0"/>
                        <a:t> направленного на привлечение внимания.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Дети нуждаются во взаимоотношениях</a:t>
                      </a:r>
                      <a:r>
                        <a:rPr lang="ru-RU" sz="1200" baseline="0" dirty="0" smtClean="0"/>
                        <a:t> с окружающими, готовы к сотрудничеству.</a:t>
                      </a:r>
                      <a:endParaRPr lang="ru-RU" sz="1200" dirty="0"/>
                    </a:p>
                  </a:txBody>
                  <a:tcPr/>
                </a:tc>
              </a:tr>
              <a:tr h="6079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Принципы предотвращения поведения, направленного на привлечение внимания.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/>
                        <a:t>Больше внимания уделять хорошему</a:t>
                      </a:r>
                      <a:r>
                        <a:rPr lang="ru-RU" sz="1200" baseline="0" dirty="0" smtClean="0"/>
                        <a:t> поведению.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baseline="0" dirty="0" smtClean="0"/>
                        <a:t>Учить детей просить внимания в приемлемой форме.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33CC"/>
                </a:solidFill>
              </a:rPr>
              <a:t>Характеристика  властолюбивого  поведения</a:t>
            </a:r>
            <a:endParaRPr lang="ru-RU" sz="2800" dirty="0">
              <a:solidFill>
                <a:srgbClr val="0033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45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6176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Поведение ребенка.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Вспышки негодования,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конфронтация с окружающими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475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Причины властолюбивого поведения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/>
                        <a:t>Изменение социальных установок в обществе.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/>
                        <a:t>Мода на «сильную личность»</a:t>
                      </a:r>
                      <a:r>
                        <a:rPr lang="ru-RU" sz="1200" baseline="0" dirty="0" smtClean="0"/>
                        <a:t> учит утверждению своей силы, а не конструктивному поведению.</a:t>
                      </a:r>
                      <a:endParaRPr lang="ru-RU" sz="1200" dirty="0"/>
                    </a:p>
                  </a:txBody>
                  <a:tcPr/>
                </a:tc>
              </a:tr>
              <a:tr h="111182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Сильные стороны властолюбивого поведения.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Дети демонстрируют лидерские способности: умение независимо мыслить и способность сопротивляться</a:t>
                      </a:r>
                      <a:r>
                        <a:rPr lang="ru-RU" sz="1200" baseline="0" dirty="0" smtClean="0"/>
                        <a:t> авторитетам.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86475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Принципы предотвращения</a:t>
                      </a:r>
                      <a:r>
                        <a:rPr lang="ru-RU" sz="1200" baseline="0" dirty="0" smtClean="0"/>
                        <a:t> властолюбивого поведения.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/>
                        <a:t>Уход от конфронтации,</a:t>
                      </a:r>
                      <a:r>
                        <a:rPr lang="ru-RU" sz="1200" baseline="0" dirty="0" smtClean="0"/>
                        <a:t> снижение напряженности.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baseline="0" dirty="0" smtClean="0"/>
                        <a:t>Позволение детям реализовывать свои организаторские способности.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653</Words>
  <Application>Microsoft Office PowerPoint</Application>
  <PresentationFormat>Экран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Предупреждение нарушений дисциплины на уроке</vt:lpstr>
      <vt:lpstr>Четыре причины «плохого» поведения ребенка</vt:lpstr>
      <vt:lpstr>Причина первая - </vt:lpstr>
      <vt:lpstr>Причина  вторая - </vt:lpstr>
      <vt:lpstr>Причина третья - </vt:lpstr>
      <vt:lpstr>Причина четвертая -</vt:lpstr>
      <vt:lpstr>аспекты «плохого»  поведения детей</vt:lpstr>
      <vt:lpstr>Поведение, направленное на привлечение внимания</vt:lpstr>
      <vt:lpstr>Характеристика  властолюбивого  поведения</vt:lpstr>
      <vt:lpstr>Характеристика поведения, когда ребенок не верит в себя</vt:lpstr>
      <vt:lpstr>Характеристика  мстительного  поведения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Rina</dc:creator>
  <cp:lastModifiedBy>Rina</cp:lastModifiedBy>
  <cp:revision>12</cp:revision>
  <dcterms:created xsi:type="dcterms:W3CDTF">2013-01-24T13:53:34Z</dcterms:created>
  <dcterms:modified xsi:type="dcterms:W3CDTF">2013-01-24T15:52:40Z</dcterms:modified>
</cp:coreProperties>
</file>