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7" r:id="rId4"/>
    <p:sldId id="276" r:id="rId5"/>
    <p:sldId id="301" r:id="rId6"/>
    <p:sldId id="302" r:id="rId7"/>
    <p:sldId id="303" r:id="rId8"/>
    <p:sldId id="304" r:id="rId9"/>
    <p:sldId id="270" r:id="rId10"/>
    <p:sldId id="27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00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2" autoAdjust="0"/>
  </p:normalViewPr>
  <p:slideViewPr>
    <p:cSldViewPr>
      <p:cViewPr varScale="1">
        <p:scale>
          <a:sx n="70" d="100"/>
          <a:sy n="70" d="100"/>
        </p:scale>
        <p:origin x="-8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AF358-2FB8-4D03-A74F-70295D2C4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D40A7-A697-4656-AA89-1EF7C2B53E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2EFD9-E71C-4B39-A948-24B1C90E7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2DC51-5B0F-4C64-89C7-E63A021D4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4B1E8-94BC-4EBC-8182-4C8939F83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64D8D-F41D-4CED-A242-EDD5A20A2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DD455-7DC5-4BF0-9307-BC985755AE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19DA3-A598-4147-914B-C6BD0F86E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0DF72-E538-433C-BABC-8D4AA6607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75342-571E-4738-BCCF-1531694C09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21C85-A614-4964-B425-2D5504D44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CA470F4-B4FD-4332-A66D-7D04CB80E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ianchura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68962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4" name="Picture 3" descr="DSC-00000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1" algn="ctr">
              <a:lnSpc>
                <a:spcPct val="90000"/>
              </a:lnSpc>
              <a:buFontTx/>
              <a:buNone/>
            </a:pPr>
            <a:r>
              <a:rPr lang="ru-RU" b="1" smtClean="0">
                <a:solidFill>
                  <a:srgbClr val="FF0066"/>
                </a:solidFill>
                <a:latin typeface="Times New Roman" pitchFamily="18" charset="0"/>
              </a:rPr>
              <a:t>Список используемых материалов, интернет-ресурсов и литературы:</a:t>
            </a:r>
            <a:r>
              <a:rPr lang="ru-RU" b="1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b="1" smtClean="0">
                <a:solidFill>
                  <a:srgbClr val="002060"/>
                </a:solidFill>
                <a:latin typeface="Times New Roman" pitchFamily="18" charset="0"/>
              </a:rPr>
            </a:br>
            <a:endParaRPr lang="ru-RU" smtClean="0">
              <a:latin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Фото редакции «Зианчуринские зори» с.Исянгулово</a:t>
            </a:r>
          </a:p>
          <a:p>
            <a:pPr lvl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Фотографии природы Зианчуринского района, людей из ресурсов интернета:</a:t>
            </a:r>
            <a:r>
              <a:rPr lang="ru-RU" smtClean="0"/>
              <a:t>http://images.yandex.ru; http://bashturist.ru/nature/index.php?id=235; </a:t>
            </a:r>
            <a:r>
              <a:rPr lang="ru-RU" smtClean="0">
                <a:solidFill>
                  <a:srgbClr val="000066"/>
                </a:solidFill>
                <a:hlinkClick r:id="rId2"/>
              </a:rPr>
              <a:t>http://www.zianchura.ru/</a:t>
            </a:r>
            <a:endParaRPr lang="ru-RU" smtClean="0">
              <a:solidFill>
                <a:srgbClr val="000066"/>
              </a:solidFill>
            </a:endParaRPr>
          </a:p>
          <a:p>
            <a:pPr lvl="1">
              <a:lnSpc>
                <a:spcPct val="90000"/>
              </a:lnSpc>
            </a:pPr>
            <a:r>
              <a:rPr lang="ru-RU" smtClean="0"/>
              <a:t> </a:t>
            </a:r>
            <a:r>
              <a:rPr lang="ru-RU" smtClean="0">
                <a:latin typeface="Times New Roman" pitchFamily="18" charset="0"/>
              </a:rPr>
              <a:t>Детская энциклопедия</a:t>
            </a:r>
          </a:p>
          <a:p>
            <a:pPr lvl="1">
              <a:lnSpc>
                <a:spcPct val="90000"/>
              </a:lnSpc>
            </a:pPr>
            <a:r>
              <a:rPr lang="ru-RU" smtClean="0">
                <a:latin typeface="Times New Roman" pitchFamily="18" charset="0"/>
              </a:rPr>
              <a:t>Газеты «Зианчуринские зори», «Зианчура тандары»</a:t>
            </a:r>
          </a:p>
          <a:p>
            <a:pPr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447800" y="3962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800600" y="1676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64" name="Line 7"/>
          <p:cNvSpPr>
            <a:spLocks noChangeShapeType="1"/>
          </p:cNvSpPr>
          <p:nvPr/>
        </p:nvSpPr>
        <p:spPr bwMode="auto">
          <a:xfrm>
            <a:off x="3810000" y="4648200"/>
            <a:ext cx="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1447800" y="2362200"/>
            <a:ext cx="6629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9600" b="1" i="1">
                <a:solidFill>
                  <a:schemeClr val="accent2"/>
                </a:solidFill>
              </a:rPr>
              <a:t>	газета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3276600" y="3581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>
            <a:off x="3124200" y="3810000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Text Box 11"/>
          <p:cNvSpPr txBox="1">
            <a:spLocks noChangeArrowheads="1"/>
          </p:cNvSpPr>
          <p:nvPr/>
        </p:nvSpPr>
        <p:spPr bwMode="auto">
          <a:xfrm>
            <a:off x="4784725" y="2398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4800600" y="2438400"/>
            <a:ext cx="152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6" grpId="0" animBg="1"/>
      <p:bldP spid="194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Tx/>
              <a:buNone/>
            </a:pPr>
            <a:endParaRPr lang="ru-RU" sz="2400" smtClean="0"/>
          </a:p>
          <a:p>
            <a:pPr>
              <a:buFontTx/>
              <a:buNone/>
            </a:pPr>
            <a:endParaRPr lang="ru-RU" sz="2400" smtClean="0"/>
          </a:p>
          <a:p>
            <a:pPr>
              <a:buFontTx/>
              <a:buNone/>
            </a:pPr>
            <a:r>
              <a:rPr lang="ru-RU" sz="2400" smtClean="0"/>
              <a:t>   </a:t>
            </a:r>
            <a:r>
              <a:rPr lang="ru-RU" sz="2400" smtClean="0">
                <a:solidFill>
                  <a:srgbClr val="000066"/>
                </a:solidFill>
              </a:rPr>
              <a:t>я знаю правила орфографии </a:t>
            </a:r>
          </a:p>
          <a:p>
            <a:pPr>
              <a:buFontTx/>
              <a:buNone/>
            </a:pPr>
            <a:endParaRPr lang="ru-RU" sz="2400" smtClean="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ru-RU" sz="2400" smtClean="0">
                <a:solidFill>
                  <a:srgbClr val="000066"/>
                </a:solidFill>
              </a:rPr>
              <a:t/>
            </a:r>
            <a:br>
              <a:rPr lang="ru-RU" sz="2400" smtClean="0">
                <a:solidFill>
                  <a:srgbClr val="000066"/>
                </a:solidFill>
              </a:rPr>
            </a:br>
            <a:r>
              <a:rPr lang="ru-RU" sz="2400" smtClean="0">
                <a:solidFill>
                  <a:srgbClr val="000066"/>
                </a:solidFill>
              </a:rPr>
              <a:t>я умею применять правила 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rgbClr val="000066"/>
                </a:solidFill>
              </a:rPr>
              <a:t/>
            </a:r>
            <a:br>
              <a:rPr lang="ru-RU" sz="2400" smtClean="0">
                <a:solidFill>
                  <a:srgbClr val="000066"/>
                </a:solidFill>
              </a:rPr>
            </a:br>
            <a:endParaRPr lang="ru-RU" sz="2400" smtClean="0">
              <a:solidFill>
                <a:srgbClr val="000066"/>
              </a:solidFill>
            </a:endParaRPr>
          </a:p>
          <a:p>
            <a:pPr>
              <a:buFontTx/>
              <a:buNone/>
            </a:pPr>
            <a:r>
              <a:rPr lang="ru-RU" sz="2400" smtClean="0">
                <a:solidFill>
                  <a:srgbClr val="000066"/>
                </a:solidFill>
              </a:rPr>
              <a:t>    умею объяснять, почему</a:t>
            </a:r>
          </a:p>
          <a:p>
            <a:pPr>
              <a:buFontTx/>
              <a:buNone/>
            </a:pPr>
            <a:r>
              <a:rPr lang="ru-RU" sz="2400" smtClean="0">
                <a:solidFill>
                  <a:srgbClr val="000066"/>
                </a:solidFill>
              </a:rPr>
              <a:t>    я применяю это правило</a:t>
            </a:r>
          </a:p>
          <a:p>
            <a:pPr>
              <a:buFontTx/>
              <a:buNone/>
            </a:pPr>
            <a:endParaRPr lang="ru-RU" sz="2400" smtClean="0">
              <a:solidFill>
                <a:srgbClr val="000066"/>
              </a:solidFill>
            </a:endParaRP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3181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5334000" y="1066800"/>
            <a:ext cx="685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6705600" y="3657600"/>
            <a:ext cx="685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0" name="Rectangle 11"/>
          <p:cNvSpPr>
            <a:spLocks noChangeArrowheads="1"/>
          </p:cNvSpPr>
          <p:nvPr/>
        </p:nvSpPr>
        <p:spPr bwMode="auto">
          <a:xfrm>
            <a:off x="7162800" y="5105400"/>
            <a:ext cx="11430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6781800" y="2286000"/>
            <a:ext cx="685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2" name="Rectangle 13"/>
          <p:cNvSpPr>
            <a:spLocks noChangeArrowheads="1"/>
          </p:cNvSpPr>
          <p:nvPr/>
        </p:nvSpPr>
        <p:spPr bwMode="auto">
          <a:xfrm>
            <a:off x="6705600" y="1066800"/>
            <a:ext cx="6858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5334000" y="2286000"/>
            <a:ext cx="685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5410200" y="3657600"/>
            <a:ext cx="685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248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800" smtClean="0"/>
              <a:t>		</a:t>
            </a:r>
            <a:r>
              <a:rPr lang="ru-RU" sz="2800" i="1" smtClean="0">
                <a:solidFill>
                  <a:srgbClr val="000066"/>
                </a:solidFill>
              </a:rPr>
              <a:t>Чувство лю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</a:t>
            </a:r>
            <a:r>
              <a:rPr lang="ru-RU" sz="2800" i="1" smtClean="0">
                <a:solidFill>
                  <a:srgbClr val="000066"/>
                </a:solidFill>
              </a:rPr>
              <a:t>ви к своей стране, к своей Родине, к своей земле должно быть в сер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</a:t>
            </a:r>
            <a:r>
              <a:rPr lang="ru-RU" sz="2800" i="1" smtClean="0">
                <a:solidFill>
                  <a:srgbClr val="000066"/>
                </a:solidFill>
              </a:rPr>
              <a:t>це</a:t>
            </a:r>
            <a:r>
              <a:rPr lang="ru-RU" sz="2800" b="1" i="1" smtClean="0">
                <a:solidFill>
                  <a:srgbClr val="000066"/>
                </a:solidFill>
              </a:rPr>
              <a:t> </a:t>
            </a:r>
            <a:r>
              <a:rPr lang="ru-RU" sz="2800" i="1" smtClean="0">
                <a:solidFill>
                  <a:srgbClr val="000066"/>
                </a:solidFill>
              </a:rPr>
              <a:t>каждого чел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sz="2800" i="1" smtClean="0">
                <a:solidFill>
                  <a:srgbClr val="000066"/>
                </a:solidFill>
              </a:rPr>
              <a:t>века</a:t>
            </a:r>
            <a:r>
              <a:rPr lang="ru-RU" sz="2800" b="1" i="1" smtClean="0">
                <a:solidFill>
                  <a:srgbClr val="000066"/>
                </a:solidFill>
              </a:rPr>
              <a:t>.</a:t>
            </a:r>
            <a:r>
              <a:rPr lang="ru-RU" sz="2800" i="1" smtClean="0">
                <a:solidFill>
                  <a:srgbClr val="000066"/>
                </a:solidFill>
              </a:rPr>
              <a:t> У каждого из нас есть своя маленькая Родина. Для меня – это моя Зианчура. Меня привлекает красота моих родных мест. Хотя нет у нас степей бескрайних, но есть замечательные поля, где летом колосится буйными в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sz="2800" i="1" smtClean="0">
                <a:solidFill>
                  <a:srgbClr val="000066"/>
                </a:solidFill>
              </a:rPr>
              <a:t>лнами хлеб и зелеными к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sz="2800" i="1" smtClean="0">
                <a:solidFill>
                  <a:srgbClr val="000066"/>
                </a:solidFill>
              </a:rPr>
              <a:t>врами</a:t>
            </a:r>
            <a:r>
              <a:rPr lang="ru-RU" sz="2800" b="1" i="1" smtClean="0">
                <a:solidFill>
                  <a:srgbClr val="000066"/>
                </a:solidFill>
              </a:rPr>
              <a:t> </a:t>
            </a:r>
            <a:r>
              <a:rPr lang="ru-RU" sz="2800" i="1" smtClean="0">
                <a:solidFill>
                  <a:srgbClr val="000066"/>
                </a:solidFill>
              </a:rPr>
              <a:t>расстилаются луга, где цветут р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</a:t>
            </a:r>
            <a:r>
              <a:rPr lang="ru-RU" sz="2800" i="1" smtClean="0">
                <a:solidFill>
                  <a:srgbClr val="000066"/>
                </a:solidFill>
              </a:rPr>
              <a:t>машки и васильки, невысокие горы и нарядные леса… Здесь и вода прозрачней, и небо голубей, и сол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</a:t>
            </a:r>
            <a:r>
              <a:rPr lang="ru-RU" sz="2800" i="1" smtClean="0">
                <a:solidFill>
                  <a:srgbClr val="000066"/>
                </a:solidFill>
              </a:rPr>
              <a:t>це ярче. Все мне до боли бли</a:t>
            </a:r>
            <a:r>
              <a:rPr lang="ru-RU" sz="2800" b="1" i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</a:t>
            </a:r>
            <a:r>
              <a:rPr lang="ru-RU" sz="2800" i="1" smtClean="0">
                <a:solidFill>
                  <a:srgbClr val="000066"/>
                </a:solidFill>
              </a:rPr>
              <a:t>кое и родное, так как это – моя земля.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		</a:t>
            </a:r>
            <a:r>
              <a:rPr lang="ru-RU" sz="2400" i="1" smtClean="0">
                <a:solidFill>
                  <a:srgbClr val="000066"/>
                </a:solidFill>
              </a:rPr>
              <a:t>Х . р . шо в Исянгулове зимой. Все вокруг покрыто великолепными коврами бл . стящим на сол . це снегом. А на ладонь тебе падают чудесные и удивительные сн . жинки. С наступлением весны все оживает: деревья, люди, наша река. Появляется капель, повсюду тает сне . , звонко поют свои песни птицы. А лето в нашем крае сказочное. Земля покрыта шелковистой тр . вой, приятно ходить босиком. Всегда можно побывать в лесу, насобирать яг . ды или грибы, да и просто полюбоваться прекрас . ными цветами. Осень волшебная. Красив осенний пейзаж: золотые наряды бере .  и тополей перемежаются с зелеными – сосен и елей. Погода осенью капризна: то ненас . ная, то выглянет солнышко.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600200" y="30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057400" y="30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6232525" y="57308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1371600" y="914400"/>
            <a:ext cx="35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н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657600" y="12192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553200" y="1905000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г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7315200" y="2514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810000" y="3200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2667000" y="4191000"/>
            <a:ext cx="325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з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133600" y="4876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FF0000"/>
                </a:solidFill>
              </a:rPr>
              <a:t>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smtClean="0"/>
              <a:t>		</a:t>
            </a:r>
            <a:r>
              <a:rPr lang="ru-RU" sz="2800" i="1" smtClean="0">
                <a:solidFill>
                  <a:srgbClr val="000066"/>
                </a:solidFill>
              </a:rPr>
              <a:t>А самое главное мой край замечателен живущими здесь людьми, трудолюбивыми, доброжелательными, гостеприимными. Благодатная зианчуринская зимля воспитала и вырастила многих ученых, заслуженных работников сельского хазяйства, почетных работников образования, спартсменов, извес ных песателей и композиторов, нородных умельцев. Все они много сделали для нашего района, прославили его своим трудом. Уважая трут других людей, мы учимся уважать и ценить свой трут. 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5867400" y="1600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е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990600" y="28956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505200" y="32766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400800" y="3276600"/>
            <a:ext cx="500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т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990600" y="37338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и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927725" y="3722688"/>
            <a:ext cx="382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343400" y="5029200"/>
            <a:ext cx="40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д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6934200" y="5410200"/>
            <a:ext cx="403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FF0000"/>
                </a:solidFill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096000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		</a:t>
            </a:r>
          </a:p>
          <a:p>
            <a:pPr>
              <a:buFontTx/>
              <a:buNone/>
            </a:pPr>
            <a:r>
              <a:rPr lang="ru-RU" smtClean="0"/>
              <a:t>		</a:t>
            </a:r>
            <a:r>
              <a:rPr lang="ru-RU" i="1" smtClean="0">
                <a:solidFill>
                  <a:srgbClr val="000066"/>
                </a:solidFill>
              </a:rPr>
              <a:t>Мой Башкортостан – это прежде всего моя Зианчура. Каждый ее уголок близок и дорог нам. Я счастлива, что здесь родилась, и все в ней для меня родное. Я горжусь, что здесь живу и сделаю все возможное, чтобы мой край процветал. И в будущем, куда бы судьба не забросила меня, моя малая родина, моё село всегда будет в моём сердце!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/>
          <a:lstStyle/>
          <a:p>
            <a:pPr eaLnBrk="1" hangingPunct="1"/>
            <a:endParaRPr lang="ru-RU" sz="4000" smtClean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1363"/>
          </a:xfrm>
          <a:ln>
            <a:solidFill>
              <a:srgbClr val="FF0000"/>
            </a:solidFill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600" b="1" i="1" smtClean="0">
                <a:solidFill>
                  <a:schemeClr val="accent2"/>
                </a:solidFill>
              </a:rPr>
              <a:t>			</a:t>
            </a:r>
            <a:r>
              <a:rPr lang="ru-RU" sz="3600" b="1" smtClean="0"/>
              <a:t>Домашнее задание</a:t>
            </a:r>
          </a:p>
          <a:p>
            <a:pPr>
              <a:buFontTx/>
              <a:buNone/>
            </a:pPr>
            <a:r>
              <a:rPr lang="ru-RU" sz="2800" b="1" i="1" smtClean="0">
                <a:solidFill>
                  <a:schemeClr val="accent2"/>
                </a:solidFill>
              </a:rPr>
              <a:t>1. Задание: вставь пропущенные буквы и запиши рядом, если можно проверить, проверочное слово.</a:t>
            </a:r>
          </a:p>
          <a:p>
            <a:pPr>
              <a:buFontTx/>
              <a:buNone/>
            </a:pPr>
            <a:r>
              <a:rPr lang="ru-RU" sz="2800" b="1" i="1" smtClean="0">
                <a:solidFill>
                  <a:srgbClr val="000066"/>
                </a:solidFill>
              </a:rPr>
              <a:t>Х . лодный, м . ро., сн . жинки, ле. , ле . кий, сне . , сугро . , поб . лело, п . года.</a:t>
            </a:r>
          </a:p>
          <a:p>
            <a:pPr>
              <a:buFontTx/>
              <a:buNone/>
            </a:pPr>
            <a:r>
              <a:rPr lang="ru-RU" sz="2800" b="1" i="1" smtClean="0">
                <a:solidFill>
                  <a:schemeClr val="accent2"/>
                </a:solidFill>
              </a:rPr>
              <a:t>2. Задание: используя данные слова, составьте текст на тему «Зимушка-зима».</a:t>
            </a:r>
          </a:p>
          <a:p>
            <a:pPr>
              <a:buFontTx/>
              <a:buNone/>
            </a:pPr>
            <a:r>
              <a:rPr lang="ru-RU" sz="2800" b="1" i="1" smtClean="0">
                <a:solidFill>
                  <a:schemeClr val="accent2"/>
                </a:solidFill>
              </a:rPr>
              <a:t>3. Задание: из учебника чтения на стр.           , из        абзаца приготовить текст с ошибками на следующий урок.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517</TotalTime>
  <Words>427</Words>
  <Application>Microsoft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</cp:revision>
  <cp:lastPrinted>1601-01-01T00:00:00Z</cp:lastPrinted>
  <dcterms:created xsi:type="dcterms:W3CDTF">2011-12-08T04:03:08Z</dcterms:created>
  <dcterms:modified xsi:type="dcterms:W3CDTF">2012-01-12T19:10:59Z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