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56" r:id="rId5"/>
    <p:sldId id="258" r:id="rId6"/>
    <p:sldId id="273" r:id="rId7"/>
    <p:sldId id="257" r:id="rId8"/>
    <p:sldId id="274" r:id="rId9"/>
    <p:sldId id="262" r:id="rId10"/>
    <p:sldId id="263" r:id="rId11"/>
    <p:sldId id="275" r:id="rId12"/>
    <p:sldId id="264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68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8175" y="2565400"/>
            <a:ext cx="6172200" cy="18938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– ОБОБЩЕНИЯ ПО МАТЕМАТИКЕ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5 «Б» КЛАССЕ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ТЕМЕ: «Законы арифметических действий»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lnSpcReduction="10000"/>
          </a:bodyPr>
          <a:lstStyle/>
          <a:p>
            <a:r>
              <a:rPr lang="ru-RU" sz="2800" smtClean="0">
                <a:solidFill>
                  <a:schemeClr val="tx1"/>
                </a:solidFill>
              </a:rPr>
              <a:t>Учитель: Хусяинова Г.Ф., </a:t>
            </a:r>
          </a:p>
          <a:p>
            <a:r>
              <a:rPr lang="ru-RU" sz="2800" smtClean="0">
                <a:solidFill>
                  <a:schemeClr val="tx1"/>
                </a:solidFill>
              </a:rPr>
              <a:t>учитель математики 1 категории.</a:t>
            </a:r>
          </a:p>
          <a:p>
            <a:endParaRPr lang="ru-RU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08720"/>
          <a:ext cx="7272808" cy="2103120"/>
        </p:xfrm>
        <a:graphic>
          <a:graphicData uri="http://schemas.openxmlformats.org/drawingml/2006/table">
            <a:tbl>
              <a:tblPr/>
              <a:tblGrid>
                <a:gridCol w="6929751"/>
                <a:gridCol w="34305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i="0" dirty="0">
                          <a:latin typeface="Times New Roman"/>
                          <a:ea typeface="Times New Roman"/>
                          <a:cs typeface="Times New Roman"/>
                        </a:rPr>
                        <a:t>Найдите время, за которое велосипедист проедет 104 км, если его скорость 13 км/ч</a:t>
                      </a:r>
                      <a:endParaRPr lang="ru-RU" sz="4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Picture 3" descr="http://im5-tub-ru.yandex.net/i?id=15964354-6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10645"/>
            <a:ext cx="2448272" cy="3747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7-tub.yandex.net/i?id=99680822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20688"/>
            <a:ext cx="5364163" cy="64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Переместительный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Сочетательный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6;сочетательное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8; переместительное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40000000+8000000+30000+7000+200+10+5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50000000+9000000+100000+9000+300+50+1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83004; 17410426305;</a:t>
                      </a:r>
                    </a:p>
                    <a:p>
                      <a:r>
                        <a:rPr lang="ru-RU" dirty="0" smtClean="0"/>
                        <a:t>120000; 36422184000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84222;110000</a:t>
                      </a:r>
                    </a:p>
                    <a:p>
                      <a:r>
                        <a:rPr lang="ru-RU" dirty="0" smtClean="0"/>
                        <a:t>6818925557; 48962654000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62809</a:t>
                      </a:r>
                    </a:p>
                    <a:p>
                      <a:r>
                        <a:rPr lang="ru-RU" dirty="0" smtClean="0"/>
                        <a:t>83819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67726</a:t>
                      </a:r>
                    </a:p>
                    <a:p>
                      <a:r>
                        <a:rPr lang="ru-RU" dirty="0" smtClean="0"/>
                        <a:t>95119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http://www.akbulak-roo.ru/novouspensosh/images/stories/uroki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88913"/>
            <a:ext cx="6640512" cy="616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31913" y="4724400"/>
            <a:ext cx="6696075" cy="1512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988840"/>
            <a:ext cx="71618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УРОК.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 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1746" name="Picture 2" descr="C:\Users\ренат\Desktop\b379fad9193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4290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2-tub.yandex.net/i?id=161910387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5513" y="2449513"/>
            <a:ext cx="4408487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smtClean="0"/>
              <a:t>В школе прозвенел звонок</a:t>
            </a:r>
            <a:br>
              <a:rPr lang="ru-RU" sz="4000" smtClean="0"/>
            </a:br>
            <a:r>
              <a:rPr lang="ru-RU" sz="4000" smtClean="0"/>
              <a:t>Начинаем наш урок.</a:t>
            </a:r>
            <a:br>
              <a:rPr lang="ru-RU" sz="4000" smtClean="0"/>
            </a:br>
            <a:r>
              <a:rPr lang="ru-RU" sz="4000" smtClean="0"/>
              <a:t>Сядьте вы за парты тихо,</a:t>
            </a:r>
            <a:br>
              <a:rPr lang="ru-RU" sz="4000" smtClean="0"/>
            </a:br>
            <a:r>
              <a:rPr lang="ru-RU" sz="4000" smtClean="0"/>
              <a:t>Руки – палочкой красиво,</a:t>
            </a:r>
            <a:br>
              <a:rPr lang="ru-RU" sz="4000" smtClean="0"/>
            </a:br>
            <a:r>
              <a:rPr lang="ru-RU" sz="4000" smtClean="0"/>
              <a:t>На меня вы посмотрите,</a:t>
            </a:r>
            <a:br>
              <a:rPr lang="ru-RU" sz="4000" smtClean="0"/>
            </a:br>
            <a:r>
              <a:rPr lang="ru-RU" sz="4000" smtClean="0"/>
              <a:t> И немного улыбнитесь!</a:t>
            </a:r>
          </a:p>
          <a:p>
            <a:pPr>
              <a:buFont typeface="Wingdings" pitchFamily="2" charset="2"/>
              <a:buNone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http://www.akbulak-roo.ru/novouspensosh/images/stories/uroki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88913"/>
            <a:ext cx="6640512" cy="616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31913" y="4724400"/>
            <a:ext cx="6696075" cy="1512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908720"/>
          <a:ext cx="7632848" cy="5678424"/>
        </p:xfrm>
        <a:graphic>
          <a:graphicData uri="http://schemas.openxmlformats.org/drawingml/2006/table">
            <a:tbl>
              <a:tblPr/>
              <a:tblGrid>
                <a:gridCol w="1974054"/>
                <a:gridCol w="2704832"/>
                <a:gridCol w="2953962"/>
              </a:tblGrid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19+29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24+32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38-24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:8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:7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*4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*7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+27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+40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-14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:5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:8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:7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+42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+58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+45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>
                          <a:latin typeface="Times New Roman"/>
                          <a:ea typeface="Times New Roman"/>
                          <a:cs typeface="Times New Roman"/>
                        </a:rPr>
                        <a:t>-49</a:t>
                      </a:r>
                      <a:endParaRPr lang="ru-RU" sz="5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b="1" i="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5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5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59632" y="1268760"/>
            <a:ext cx="5400600" cy="32403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/>
          <p:cNvSpPr>
            <a:spLocks noChangeShapeType="1"/>
          </p:cNvSpPr>
          <p:nvPr/>
        </p:nvSpPr>
        <p:spPr bwMode="auto">
          <a:xfrm flipH="1">
            <a:off x="4211959" y="1268760"/>
            <a:ext cx="72006" cy="32403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857224" y="142852"/>
            <a:ext cx="70160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Найдите площадь прямоугольника АВСД разными способами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lang="ru-RU" sz="1200" dirty="0" smtClean="0">
              <a:latin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1052736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                                                                                      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                                                              </a:t>
            </a:r>
            <a:r>
              <a:rPr lang="ru-RU" dirty="0" smtClean="0"/>
              <a:t>                        </a:t>
            </a:r>
            <a:r>
              <a:rPr lang="ru-RU" dirty="0" smtClean="0"/>
              <a:t>Д</a:t>
            </a:r>
          </a:p>
          <a:p>
            <a:r>
              <a:rPr lang="ru-RU" dirty="0" smtClean="0"/>
              <a:t>                      а                                           в</a:t>
            </a:r>
            <a:endParaRPr lang="ru-RU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699792" y="4797152"/>
            <a:ext cx="36695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S= c*(a+b)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S= c*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a+c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*b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59632" y="1268760"/>
            <a:ext cx="5400600" cy="32403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/>
          <p:cNvSpPr>
            <a:spLocks noChangeShapeType="1"/>
          </p:cNvSpPr>
          <p:nvPr/>
        </p:nvSpPr>
        <p:spPr bwMode="auto">
          <a:xfrm flipH="1">
            <a:off x="4211959" y="1268760"/>
            <a:ext cx="72006" cy="32403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14348" y="0"/>
            <a:ext cx="6241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Найдите площадь прямоугольника АВ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lang="ru-RU" sz="1200" dirty="0" smtClean="0">
              <a:latin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1052736"/>
            <a:ext cx="60486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                                                </a:t>
            </a:r>
            <a:r>
              <a:rPr lang="en-US" dirty="0" smtClean="0"/>
              <a:t>B</a:t>
            </a:r>
            <a:r>
              <a:rPr lang="ru-RU" dirty="0" smtClean="0"/>
              <a:t>                                  </a:t>
            </a:r>
            <a:r>
              <a:rPr lang="en-US" dirty="0" smtClean="0"/>
              <a:t>C</a:t>
            </a:r>
            <a:r>
              <a:rPr lang="ru-RU" dirty="0" smtClean="0"/>
              <a:t>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N</a:t>
            </a:r>
            <a:r>
              <a:rPr lang="ru-RU" dirty="0" smtClean="0"/>
              <a:t>                                             </a:t>
            </a:r>
            <a:r>
              <a:rPr lang="ru-RU" dirty="0" smtClean="0"/>
              <a:t>  </a:t>
            </a:r>
            <a:r>
              <a:rPr lang="en-US" dirty="0" smtClean="0"/>
              <a:t>M</a:t>
            </a:r>
            <a:r>
              <a:rPr lang="ru-RU" dirty="0" smtClean="0"/>
              <a:t>                                    Д</a:t>
            </a:r>
          </a:p>
          <a:p>
            <a:r>
              <a:rPr lang="ru-RU" dirty="0" smtClean="0"/>
              <a:t>                     </a:t>
            </a:r>
            <a:r>
              <a:rPr lang="en-US" dirty="0" smtClean="0"/>
              <a:t>                          </a:t>
            </a:r>
            <a:r>
              <a:rPr lang="ru-RU" dirty="0" smtClean="0"/>
              <a:t> а 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b</a:t>
            </a:r>
            <a:r>
              <a:rPr lang="ru-RU" dirty="0" smtClean="0"/>
              <a:t>                                          </a:t>
            </a:r>
            <a:r>
              <a:rPr lang="en-US" dirty="0" smtClean="0"/>
              <a:t>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773530" y="4797152"/>
            <a:ext cx="35221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S= c*(a-b)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S= c*a-c*b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476670"/>
          <a:ext cx="7776864" cy="6048672"/>
        </p:xfrm>
        <a:graphic>
          <a:graphicData uri="http://schemas.openxmlformats.org/drawingml/2006/table">
            <a:tbl>
              <a:tblPr/>
              <a:tblGrid>
                <a:gridCol w="2494788"/>
                <a:gridCol w="2787288"/>
                <a:gridCol w="2494788"/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44*52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16*42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35*33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18*21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17*63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19*98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4*63+4*79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17*27+23*17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3*63+37*3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43*16+43*84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54*60+60*6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62*16+38*16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85*47+53*85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32*320+320*68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85*44+44*15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35*84-24*84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>
                          <a:latin typeface="Calibri"/>
                          <a:ea typeface="Times New Roman"/>
                          <a:cs typeface="Times New Roman"/>
                        </a:rPr>
                        <a:t>45*40-40*25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latin typeface="Calibri"/>
                          <a:ea typeface="Times New Roman"/>
                          <a:cs typeface="Times New Roman"/>
                        </a:rPr>
                        <a:t>51*78-51*58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7-tub.yandex.net/i?id=99680822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20688"/>
            <a:ext cx="5364163" cy="64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836712"/>
          <a:ext cx="8424936" cy="6021288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3612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i="0" dirty="0">
                          <a:latin typeface="Times New Roman"/>
                          <a:ea typeface="Times New Roman"/>
                          <a:cs typeface="Times New Roman"/>
                        </a:rPr>
                        <a:t>Одна сторона прямоугольника равна 9 см, а другая меньше первой в 3 раза. Найдите площадь и периметр прямоугольника</a:t>
                      </a:r>
                      <a:endParaRPr lang="ru-RU" sz="4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293096"/>
            <a:ext cx="633670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183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УРОК – ОБОБЩЕНИЯ ПО МАТЕМАТИКЕ  В 5 «Б» КЛАССЕ  ПО ТЕМЕ: «Законы арифметических действий»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ОБОБЩЕНИЯ ПО МАТЕМАТИКЕ  В 5 «Б» КЛАССЕ  ПО ТЕМЕ: «Законы арифметических действий»</dc:title>
  <dc:creator>ренат</dc:creator>
  <cp:lastModifiedBy>Учитель</cp:lastModifiedBy>
  <cp:revision>7</cp:revision>
  <dcterms:created xsi:type="dcterms:W3CDTF">2011-10-19T21:42:26Z</dcterms:created>
  <dcterms:modified xsi:type="dcterms:W3CDTF">2011-10-20T05:38:35Z</dcterms:modified>
</cp:coreProperties>
</file>