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61" r:id="rId3"/>
    <p:sldId id="257" r:id="rId4"/>
    <p:sldId id="258" r:id="rId5"/>
    <p:sldId id="270" r:id="rId6"/>
    <p:sldId id="260" r:id="rId7"/>
    <p:sldId id="271" r:id="rId8"/>
    <p:sldId id="262" r:id="rId9"/>
    <p:sldId id="264" r:id="rId10"/>
    <p:sldId id="263" r:id="rId11"/>
    <p:sldId id="272" r:id="rId12"/>
    <p:sldId id="275" r:id="rId13"/>
    <p:sldId id="274" r:id="rId14"/>
    <p:sldId id="265" r:id="rId15"/>
    <p:sldId id="266" r:id="rId16"/>
    <p:sldId id="267" r:id="rId17"/>
    <p:sldId id="268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C8FFE-5AC7-4B95-A01C-18F7748F0123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BA5BC-2B31-49D8-887A-29288122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BA5BC-2B31-49D8-887A-2928812239D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BA5BC-2B31-49D8-887A-2928812239D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BA5BC-2B31-49D8-887A-2928812239D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B6BC-3C43-43DD-A4BB-C73C6DD1C6E9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809DBA9-A4F8-4561-AF64-FFD5B5BFB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B6BC-3C43-43DD-A4BB-C73C6DD1C6E9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DBA9-A4F8-4561-AF64-FFD5B5BFB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B6BC-3C43-43DD-A4BB-C73C6DD1C6E9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DBA9-A4F8-4561-AF64-FFD5B5BFB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B6BC-3C43-43DD-A4BB-C73C6DD1C6E9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809DBA9-A4F8-4561-AF64-FFD5B5BFB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B6BC-3C43-43DD-A4BB-C73C6DD1C6E9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DBA9-A4F8-4561-AF64-FFD5B5BFB7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B6BC-3C43-43DD-A4BB-C73C6DD1C6E9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DBA9-A4F8-4561-AF64-FFD5B5BFB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B6BC-3C43-43DD-A4BB-C73C6DD1C6E9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809DBA9-A4F8-4561-AF64-FFD5B5BFB7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B6BC-3C43-43DD-A4BB-C73C6DD1C6E9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DBA9-A4F8-4561-AF64-FFD5B5BFB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B6BC-3C43-43DD-A4BB-C73C6DD1C6E9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DBA9-A4F8-4561-AF64-FFD5B5BFB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B6BC-3C43-43DD-A4BB-C73C6DD1C6E9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DBA9-A4F8-4561-AF64-FFD5B5BFB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B6BC-3C43-43DD-A4BB-C73C6DD1C6E9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DBA9-A4F8-4561-AF64-FFD5B5BFB7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08CB6BC-3C43-43DD-A4BB-C73C6DD1C6E9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809DBA9-A4F8-4561-AF64-FFD5B5BFB7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836712"/>
            <a:ext cx="8458200" cy="3963888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0036" y="980728"/>
            <a:ext cx="7680396" cy="3046988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Значение суффиксов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268760"/>
            <a:ext cx="7400487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 smtClean="0"/>
              <a:t>Найдите суффикс в словах:</a:t>
            </a:r>
          </a:p>
          <a:p>
            <a:endParaRPr lang="ru-RU" sz="3200" dirty="0" smtClean="0"/>
          </a:p>
          <a:p>
            <a:r>
              <a:rPr lang="ru-RU" sz="3600" dirty="0" smtClean="0"/>
              <a:t>голосок, столик, стебелёк, стульчик, </a:t>
            </a:r>
          </a:p>
          <a:p>
            <a:r>
              <a:rPr lang="ru-RU" sz="3600" dirty="0" smtClean="0"/>
              <a:t>тигрёнок.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500042"/>
            <a:ext cx="8215370" cy="16608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/>
            <a:r>
              <a:rPr lang="ru-RU" sz="4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Bookman Old Style" pitchFamily="18" charset="0"/>
                <a:cs typeface="Arial"/>
              </a:rPr>
              <a:t>Физкультминутка </a:t>
            </a:r>
          </a:p>
          <a:p>
            <a:pPr algn="ctr"/>
            <a:r>
              <a:rPr lang="ru-RU" sz="4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Bookman Old Style" pitchFamily="18" charset="0"/>
                <a:cs typeface="Arial"/>
              </a:rPr>
              <a:t>для</a:t>
            </a:r>
            <a:r>
              <a:rPr lang="en-US" sz="4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Bookman Old Style" pitchFamily="18" charset="0"/>
                <a:cs typeface="Arial"/>
              </a:rPr>
              <a:t> </a:t>
            </a:r>
            <a:r>
              <a:rPr lang="ru-RU" sz="4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Bookman Old Style" pitchFamily="18" charset="0"/>
                <a:cs typeface="Arial"/>
              </a:rPr>
              <a:t>глаз </a:t>
            </a:r>
            <a:endParaRPr lang="ru-RU" sz="44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latin typeface="Bookman Old Style" pitchFamily="18" charset="0"/>
              <a:cs typeface="Arial"/>
            </a:endParaRPr>
          </a:p>
        </p:txBody>
      </p:sp>
      <p:pic>
        <p:nvPicPr>
          <p:cNvPr id="5" name="Picture 2" descr="E:\мама\Мои рисунки\анимации\eyes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643182"/>
            <a:ext cx="5403929" cy="22336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827088" y="260350"/>
            <a:ext cx="1008062" cy="936625"/>
            <a:chOff x="340" y="1253"/>
            <a:chExt cx="635" cy="590"/>
          </a:xfrm>
        </p:grpSpPr>
        <p:sp>
          <p:nvSpPr>
            <p:cNvPr id="3" name="AutoShape 28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" name="AutoShape 32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7164388" y="3573463"/>
            <a:ext cx="1008062" cy="936625"/>
            <a:chOff x="340" y="1253"/>
            <a:chExt cx="635" cy="590"/>
          </a:xfrm>
        </p:grpSpPr>
        <p:sp>
          <p:nvSpPr>
            <p:cNvPr id="6" name="AutoShape 43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AutoShape 44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4859338" y="3068638"/>
            <a:ext cx="1008062" cy="936625"/>
            <a:chOff x="340" y="1253"/>
            <a:chExt cx="635" cy="590"/>
          </a:xfrm>
        </p:grpSpPr>
        <p:sp>
          <p:nvSpPr>
            <p:cNvPr id="9" name="AutoShape 49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AutoShape 50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51"/>
          <p:cNvGrpSpPr>
            <a:grpSpLocks/>
          </p:cNvGrpSpPr>
          <p:nvPr/>
        </p:nvGrpSpPr>
        <p:grpSpPr bwMode="auto">
          <a:xfrm>
            <a:off x="2051050" y="2492375"/>
            <a:ext cx="1008063" cy="936625"/>
            <a:chOff x="340" y="1253"/>
            <a:chExt cx="635" cy="590"/>
          </a:xfrm>
        </p:grpSpPr>
        <p:sp>
          <p:nvSpPr>
            <p:cNvPr id="12" name="AutoShape 52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53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857250" y="5429250"/>
            <a:ext cx="1050924" cy="952500"/>
            <a:chOff x="313" y="1243"/>
            <a:chExt cx="662" cy="600"/>
          </a:xfrm>
        </p:grpSpPr>
        <p:sp>
          <p:nvSpPr>
            <p:cNvPr id="15" name="AutoShape 58"/>
            <p:cNvSpPr>
              <a:spLocks noChangeArrowheads="1"/>
            </p:cNvSpPr>
            <p:nvPr/>
          </p:nvSpPr>
          <p:spPr bwMode="auto">
            <a:xfrm>
              <a:off x="313" y="124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AutoShape 59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" name="Group 60"/>
          <p:cNvGrpSpPr>
            <a:grpSpLocks/>
          </p:cNvGrpSpPr>
          <p:nvPr/>
        </p:nvGrpSpPr>
        <p:grpSpPr bwMode="auto">
          <a:xfrm>
            <a:off x="4356100" y="4941888"/>
            <a:ext cx="1008063" cy="936625"/>
            <a:chOff x="340" y="1253"/>
            <a:chExt cx="635" cy="590"/>
          </a:xfrm>
        </p:grpSpPr>
        <p:sp>
          <p:nvSpPr>
            <p:cNvPr id="18" name="AutoShape 61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AutoShape 62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0" name="Group 63"/>
          <p:cNvGrpSpPr>
            <a:grpSpLocks/>
          </p:cNvGrpSpPr>
          <p:nvPr/>
        </p:nvGrpSpPr>
        <p:grpSpPr bwMode="auto">
          <a:xfrm>
            <a:off x="5292725" y="1341438"/>
            <a:ext cx="1008063" cy="936625"/>
            <a:chOff x="340" y="1253"/>
            <a:chExt cx="635" cy="590"/>
          </a:xfrm>
        </p:grpSpPr>
        <p:sp>
          <p:nvSpPr>
            <p:cNvPr id="21" name="AutoShape 64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AutoShape 65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3" name="Group 66"/>
          <p:cNvGrpSpPr>
            <a:grpSpLocks/>
          </p:cNvGrpSpPr>
          <p:nvPr/>
        </p:nvGrpSpPr>
        <p:grpSpPr bwMode="auto">
          <a:xfrm>
            <a:off x="3924300" y="260350"/>
            <a:ext cx="1008063" cy="936625"/>
            <a:chOff x="340" y="1253"/>
            <a:chExt cx="635" cy="590"/>
          </a:xfrm>
        </p:grpSpPr>
        <p:sp>
          <p:nvSpPr>
            <p:cNvPr id="24" name="AutoShape 67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AutoShape 68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6" name="Group 72"/>
          <p:cNvGrpSpPr>
            <a:grpSpLocks/>
          </p:cNvGrpSpPr>
          <p:nvPr/>
        </p:nvGrpSpPr>
        <p:grpSpPr bwMode="auto">
          <a:xfrm>
            <a:off x="7451725" y="260350"/>
            <a:ext cx="1008063" cy="936625"/>
            <a:chOff x="340" y="1253"/>
            <a:chExt cx="635" cy="590"/>
          </a:xfrm>
        </p:grpSpPr>
        <p:sp>
          <p:nvSpPr>
            <p:cNvPr id="27" name="AutoShape 73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AutoShape 74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9" name="Group 75"/>
          <p:cNvGrpSpPr>
            <a:grpSpLocks/>
          </p:cNvGrpSpPr>
          <p:nvPr/>
        </p:nvGrpSpPr>
        <p:grpSpPr bwMode="auto">
          <a:xfrm>
            <a:off x="3924300" y="2420938"/>
            <a:ext cx="1008063" cy="936625"/>
            <a:chOff x="340" y="1253"/>
            <a:chExt cx="635" cy="590"/>
          </a:xfrm>
        </p:grpSpPr>
        <p:sp>
          <p:nvSpPr>
            <p:cNvPr id="30" name="AutoShape 76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utoShape 77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500"/>
                            </p:stCondLst>
                            <p:childTnLst>
                              <p:par>
                                <p:cTn id="1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500"/>
                            </p:stCondLst>
                            <p:childTnLst>
                              <p:par>
                                <p:cTn id="1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000"/>
                            </p:stCondLst>
                            <p:childTnLst>
                              <p:par>
                                <p:cTn id="1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000"/>
                            </p:stCondLst>
                            <p:childTnLst>
                              <p:par>
                                <p:cTn id="1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500"/>
                            </p:stCondLst>
                            <p:childTnLst>
                              <p:par>
                                <p:cTn id="1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9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500"/>
                            </p:stCondLst>
                            <p:childTnLst>
                              <p:par>
                                <p:cTn id="161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-0.28856 C 0.15521 -0.28856 0.2757 -0.14936 0.2757 0.02196 C 0.2757 0.19306 0.15521 0.33295 0.00764 0.33295 C -0.1401 0.33295 -0.25989 0.19306 -0.25989 0.02196 C -0.25989 -0.14936 -0.1401 -0.28856 0.00764 -0.28856 Z " pathEditMode="relative" rAng="0" ptsTypes="fffff">
                                      <p:cBhvr>
                                        <p:cTn id="16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4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-0.28865 C 0.15434 -0.28865 0.27414 -0.14745 0.27414 0.02593 C 0.27414 0.19954 0.15434 0.34051 0.00764 0.34051 C -0.13888 0.34051 -0.25763 0.19954 -0.25763 0.02593 C -0.25763 -0.14745 -0.13888 -0.28865 0.00764 -0.28865 Z " pathEditMode="relative" rAng="0" ptsTypes="fffff">
                                      <p:cBhvr>
                                        <p:cTn id="165" dur="2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4500"/>
                            </p:stCondLst>
                            <p:childTnLst>
                              <p:par>
                                <p:cTn id="1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022E-16 L 0.33073 -0.64815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37 -0.72963 L 0.71667 -0.00533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667 -0.00533 L 0.00781 0.00509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8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8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3500"/>
                            </p:stCondLst>
                            <p:childTnLst>
                              <p:par>
                                <p:cTn id="19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-0.40174 -4.07407E-6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5500"/>
                            </p:stCondLst>
                            <p:childTnLst>
                              <p:par>
                                <p:cTn id="1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41 0.02639 L -0.39375 0.80324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7500"/>
                            </p:stCondLst>
                            <p:childTnLst>
                              <p:par>
                                <p:cTn id="1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576 0.80324 L 0.42535 0.80324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9500"/>
                            </p:stCondLst>
                            <p:childTnLst>
                              <p:par>
                                <p:cTn id="20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35 0.80324 L 0.42535 -0.00532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1500"/>
                            </p:stCondLst>
                            <p:childTnLst>
                              <p:par>
                                <p:cTn id="20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35 -0.00532 L -0.39375 -0.00532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35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3500"/>
                            </p:stCondLst>
                            <p:childTnLst>
                              <p:par>
                                <p:cTn id="2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45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мама\Мои рисунки\Фон\Изображение 01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  <p:sp>
        <p:nvSpPr>
          <p:cNvPr id="3" name="Прямоугольник 2"/>
          <p:cNvSpPr/>
          <p:nvPr/>
        </p:nvSpPr>
        <p:spPr>
          <a:xfrm>
            <a:off x="714348" y="2071678"/>
            <a:ext cx="7715304" cy="178595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prstTxWarp prst="textInflateBottom">
              <a:avLst/>
            </a:prstTxWarp>
            <a:spAutoFit/>
          </a:bodyPr>
          <a:lstStyle/>
          <a:p>
            <a:pPr algn="ctr"/>
            <a:r>
              <a:rPr lang="ru-RU" sz="6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B0F0"/>
                </a:solidFill>
                <a:latin typeface="Bookman Old Style" pitchFamily="18" charset="0"/>
                <a:cs typeface="Arial"/>
              </a:rPr>
              <a:t>Берегите зрение</a:t>
            </a:r>
            <a:endParaRPr lang="ru-RU" sz="6000" b="1" kern="10" dirty="0">
              <a:ln w="9525">
                <a:noFill/>
                <a:round/>
                <a:headEnd/>
                <a:tailEnd/>
              </a:ln>
              <a:solidFill>
                <a:srgbClr val="00B0F0"/>
              </a:solidFill>
              <a:latin typeface="Bookman Old Style" pitchFamily="18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Серёжа написал: «</a:t>
            </a:r>
            <a:r>
              <a:rPr lang="ru-RU" sz="3200" b="1" i="1" dirty="0" err="1" smtClean="0"/>
              <a:t>Лидачка</a:t>
            </a:r>
            <a:r>
              <a:rPr lang="ru-RU" sz="3200" b="1" i="1" dirty="0" smtClean="0"/>
              <a:t>» </a:t>
            </a:r>
            <a:r>
              <a:rPr lang="ru-RU" sz="3200" dirty="0" smtClean="0"/>
              <a:t>и обозначил суффикс </a:t>
            </a:r>
            <a:r>
              <a:rPr lang="ru-RU" sz="3200" b="1" i="1" dirty="0" smtClean="0"/>
              <a:t>–</a:t>
            </a:r>
            <a:r>
              <a:rPr lang="ru-RU" sz="3200" b="1" i="1" dirty="0" err="1" smtClean="0"/>
              <a:t>чк</a:t>
            </a:r>
            <a:r>
              <a:rPr lang="ru-RU" sz="3200" b="1" i="1" dirty="0" smtClean="0"/>
              <a:t>-, </a:t>
            </a:r>
            <a:r>
              <a:rPr lang="ru-RU" sz="3200" dirty="0" smtClean="0"/>
              <a:t>так как слово образовано от слова Лида; </a:t>
            </a:r>
          </a:p>
          <a:p>
            <a:r>
              <a:rPr lang="ru-RU" sz="3200" dirty="0" smtClean="0"/>
              <a:t>«</a:t>
            </a:r>
            <a:r>
              <a:rPr lang="ru-RU" sz="3200" b="1" i="1" dirty="0" err="1" smtClean="0"/>
              <a:t>Алёшинька</a:t>
            </a:r>
            <a:r>
              <a:rPr lang="ru-RU" sz="3200" dirty="0" smtClean="0"/>
              <a:t>», потому что </a:t>
            </a:r>
          </a:p>
          <a:p>
            <a:r>
              <a:rPr lang="ru-RU" sz="3200" dirty="0" smtClean="0"/>
              <a:t>сочетания </a:t>
            </a:r>
            <a:r>
              <a:rPr lang="ru-RU" sz="3200" b="1" dirty="0" err="1" smtClean="0"/>
              <a:t>жи</a:t>
            </a:r>
            <a:r>
              <a:rPr lang="ru-RU" sz="3200" dirty="0" err="1" smtClean="0"/>
              <a:t>-</a:t>
            </a:r>
            <a:r>
              <a:rPr lang="ru-RU" sz="3200" b="1" dirty="0" err="1" smtClean="0"/>
              <a:t>ши</a:t>
            </a:r>
            <a:r>
              <a:rPr lang="ru-RU" sz="3200" dirty="0" smtClean="0"/>
              <a:t> надо писать</a:t>
            </a:r>
          </a:p>
          <a:p>
            <a:r>
              <a:rPr lang="ru-RU" sz="3200" dirty="0" smtClean="0"/>
              <a:t> через </a:t>
            </a:r>
            <a:r>
              <a:rPr lang="ru-RU" sz="3200" b="1" dirty="0" smtClean="0"/>
              <a:t>и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 Учитель назвал такие ответы</a:t>
            </a:r>
          </a:p>
          <a:p>
            <a:r>
              <a:rPr lang="ru-RU" sz="3200" dirty="0" smtClean="0"/>
              <a:t> ошибочными.</a:t>
            </a:r>
          </a:p>
          <a:p>
            <a:r>
              <a:rPr lang="ru-RU" sz="3200" dirty="0" smtClean="0"/>
              <a:t> Почему? </a:t>
            </a:r>
            <a:endParaRPr lang="ru-RU" sz="3200" dirty="0"/>
          </a:p>
        </p:txBody>
      </p:sp>
      <p:pic>
        <p:nvPicPr>
          <p:cNvPr id="3" name="Рисунок 2" descr="popup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1484784"/>
            <a:ext cx="2416369" cy="2984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1944216" cy="93610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-</a:t>
            </a:r>
            <a:r>
              <a:rPr lang="ru-RU" sz="2800" dirty="0" err="1" smtClean="0"/>
              <a:t>евн</a:t>
            </a:r>
            <a:r>
              <a:rPr lang="ru-RU" sz="2800" dirty="0" smtClean="0"/>
              <a:t>-</a:t>
            </a:r>
            <a:br>
              <a:rPr lang="ru-RU" sz="2800" dirty="0" smtClean="0"/>
            </a:br>
            <a:r>
              <a:rPr lang="ru-RU" sz="2800" dirty="0" smtClean="0"/>
              <a:t>Сергеевна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44824"/>
            <a:ext cx="1944216" cy="1152128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-</a:t>
            </a:r>
            <a:r>
              <a:rPr lang="ru-RU" sz="2800" dirty="0" err="1" smtClean="0"/>
              <a:t>евич</a:t>
            </a:r>
            <a:r>
              <a:rPr lang="ru-RU" sz="2800" dirty="0" smtClean="0"/>
              <a:t>-</a:t>
            </a:r>
          </a:p>
          <a:p>
            <a:pPr algn="ctr"/>
            <a:r>
              <a:rPr lang="ru-RU" sz="2800" dirty="0" smtClean="0"/>
              <a:t>Сергеевич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077072"/>
            <a:ext cx="1944216" cy="108012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-</a:t>
            </a:r>
            <a:r>
              <a:rPr lang="ru-RU" sz="2800" dirty="0" err="1" smtClean="0"/>
              <a:t>овн</a:t>
            </a:r>
            <a:r>
              <a:rPr lang="ru-RU" sz="2800" dirty="0" smtClean="0"/>
              <a:t>-</a:t>
            </a:r>
            <a:br>
              <a:rPr lang="ru-RU" sz="2800" dirty="0" smtClean="0"/>
            </a:br>
            <a:r>
              <a:rPr lang="ru-RU" sz="2800" dirty="0" smtClean="0"/>
              <a:t>Петровна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88224" y="4005064"/>
            <a:ext cx="1872208" cy="108012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-</a:t>
            </a:r>
            <a:r>
              <a:rPr lang="ru-RU" sz="2800" dirty="0" err="1" smtClean="0"/>
              <a:t>ович</a:t>
            </a:r>
            <a:r>
              <a:rPr lang="ru-RU" sz="2800" dirty="0" smtClean="0"/>
              <a:t>-</a:t>
            </a:r>
          </a:p>
          <a:p>
            <a:pPr algn="ctr"/>
            <a:r>
              <a:rPr lang="ru-RU" sz="2800" dirty="0" smtClean="0"/>
              <a:t>Петрович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32240" y="1772816"/>
            <a:ext cx="2088232" cy="1224136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-</a:t>
            </a:r>
            <a:r>
              <a:rPr lang="ru-RU" sz="2800" dirty="0" err="1" smtClean="0"/>
              <a:t>еничн</a:t>
            </a:r>
            <a:r>
              <a:rPr lang="ru-RU" sz="2800" dirty="0" smtClean="0"/>
              <a:t>-</a:t>
            </a:r>
          </a:p>
          <a:p>
            <a:pPr algn="ctr"/>
            <a:r>
              <a:rPr lang="ru-RU" sz="2800" dirty="0" smtClean="0"/>
              <a:t>Ильинична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32240" y="0"/>
            <a:ext cx="1800200" cy="108012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-</a:t>
            </a:r>
            <a:r>
              <a:rPr lang="ru-RU" sz="2800" dirty="0" err="1" smtClean="0"/>
              <a:t>ич</a:t>
            </a:r>
            <a:r>
              <a:rPr lang="ru-RU" sz="2800" dirty="0" smtClean="0"/>
              <a:t>-</a:t>
            </a:r>
          </a:p>
          <a:p>
            <a:pPr algn="ctr"/>
            <a:r>
              <a:rPr lang="ru-RU" sz="2800" dirty="0" smtClean="0"/>
              <a:t>Ильич</a:t>
            </a:r>
            <a:endParaRPr lang="ru-RU" sz="2800" dirty="0"/>
          </a:p>
        </p:txBody>
      </p:sp>
      <p:sp>
        <p:nvSpPr>
          <p:cNvPr id="8" name="Овал 7"/>
          <p:cNvSpPr/>
          <p:nvPr/>
        </p:nvSpPr>
        <p:spPr>
          <a:xfrm>
            <a:off x="3059832" y="1412776"/>
            <a:ext cx="3168352" cy="1944216"/>
          </a:xfrm>
          <a:prstGeom prst="ellips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Образуют</a:t>
            </a:r>
            <a:r>
              <a:rPr lang="ru-RU" sz="2800" dirty="0" smtClean="0"/>
              <a:t> </a:t>
            </a:r>
            <a:r>
              <a:rPr lang="ru-RU" sz="3600" dirty="0" smtClean="0"/>
              <a:t>отчества</a:t>
            </a:r>
            <a:endParaRPr lang="ru-RU" sz="28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2555776" y="1124744"/>
            <a:ext cx="936104" cy="576064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483768" y="2420888"/>
            <a:ext cx="504056" cy="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699792" y="3140968"/>
            <a:ext cx="936104" cy="1008112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868144" y="2996952"/>
            <a:ext cx="720080" cy="108012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228184" y="2348880"/>
            <a:ext cx="504056" cy="72008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580112" y="908720"/>
            <a:ext cx="1080120" cy="648072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04664"/>
            <a:ext cx="66247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b="1" i="1" dirty="0" smtClean="0"/>
              <a:t>Образуйте отчества от следующих имён и выделите суффиксы:</a:t>
            </a:r>
          </a:p>
          <a:p>
            <a:endParaRPr lang="ru-RU" sz="3200" dirty="0" smtClean="0"/>
          </a:p>
          <a:p>
            <a:r>
              <a:rPr lang="ru-RU" sz="3200" dirty="0" smtClean="0"/>
              <a:t>Андрей –</a:t>
            </a:r>
          </a:p>
          <a:p>
            <a:r>
              <a:rPr lang="ru-RU" sz="3200" dirty="0" smtClean="0"/>
              <a:t>Роман – </a:t>
            </a:r>
            <a:br>
              <a:rPr lang="ru-RU" sz="3200" dirty="0" smtClean="0"/>
            </a:br>
            <a:r>
              <a:rPr lang="ru-RU" sz="3200" dirty="0" smtClean="0"/>
              <a:t>Кузьма –</a:t>
            </a:r>
          </a:p>
          <a:p>
            <a:endParaRPr lang="ru-RU" sz="3200" dirty="0" smtClean="0"/>
          </a:p>
        </p:txBody>
      </p:sp>
      <p:sp>
        <p:nvSpPr>
          <p:cNvPr id="3" name="TextBox 2"/>
          <p:cNvSpPr txBox="1"/>
          <p:nvPr/>
        </p:nvSpPr>
        <p:spPr>
          <a:xfrm flipH="1">
            <a:off x="3131834" y="1844824"/>
            <a:ext cx="4608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Андреевич, Андреевна.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2276872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Романович, Романовна.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278092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Кузьмич, Кузьминична.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11560" y="4293096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11560" y="2996952"/>
            <a:ext cx="576064" cy="562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11560" y="1988840"/>
            <a:ext cx="576064" cy="55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11560" y="1052736"/>
            <a:ext cx="576064" cy="482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31640" y="1124744"/>
            <a:ext cx="66967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Понимаю, что такое суффикс.</a:t>
            </a:r>
          </a:p>
          <a:p>
            <a:endParaRPr lang="ru-RU" sz="2800" dirty="0" smtClean="0"/>
          </a:p>
          <a:p>
            <a:r>
              <a:rPr lang="ru-RU" sz="2800" dirty="0" smtClean="0"/>
              <a:t>Умею находить суффикс в слове.</a:t>
            </a:r>
          </a:p>
          <a:p>
            <a:endParaRPr lang="ru-RU" sz="2800" dirty="0" smtClean="0"/>
          </a:p>
          <a:p>
            <a:r>
              <a:rPr lang="ru-RU" sz="2800" dirty="0" smtClean="0"/>
              <a:t>Знаю три значения, которые может иметь суффикс.</a:t>
            </a:r>
          </a:p>
          <a:p>
            <a:endParaRPr lang="ru-RU" sz="2800" dirty="0" smtClean="0"/>
          </a:p>
          <a:p>
            <a:r>
              <a:rPr lang="ru-RU" sz="2800" dirty="0" smtClean="0"/>
              <a:t>Умею образовывать новые слова с помощью суффиксов.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420888"/>
            <a:ext cx="7632848" cy="2078072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</a:bodyPr>
          <a:lstStyle/>
          <a:p>
            <a:r>
              <a:rPr lang="ru-RU" sz="16600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Monotype Corsiva" pitchFamily="66" charset="0"/>
              </a:rPr>
              <a:t>Молодцы</a:t>
            </a:r>
            <a:r>
              <a:rPr lang="ru-RU" sz="11500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Monotype Corsiva" pitchFamily="66" charset="0"/>
              </a:rPr>
              <a:t>!</a:t>
            </a:r>
            <a:endParaRPr lang="ru-RU" sz="11500" dirty="0">
              <a:ln>
                <a:solidFill>
                  <a:srgbClr val="FF0000"/>
                </a:solidFill>
              </a:ln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yay-1255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227594"/>
            <a:ext cx="4147198" cy="29265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50825" y="549275"/>
            <a:ext cx="8605838" cy="4392613"/>
            <a:chOff x="158" y="300"/>
            <a:chExt cx="5421" cy="2767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5003800" y="2636838"/>
            <a:ext cx="2441575" cy="2212975"/>
            <a:chOff x="3152" y="1661"/>
            <a:chExt cx="1538" cy="1394"/>
          </a:xfrm>
        </p:grpSpPr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3868" y="1699"/>
              <a:ext cx="822" cy="1348"/>
            </a:xfrm>
            <a:custGeom>
              <a:avLst/>
              <a:gdLst/>
              <a:ahLst/>
              <a:cxnLst>
                <a:cxn ang="0">
                  <a:pos x="822" y="1038"/>
                </a:cxn>
                <a:cxn ang="0">
                  <a:pos x="301" y="1431"/>
                </a:cxn>
                <a:cxn ang="0">
                  <a:pos x="21" y="1402"/>
                </a:cxn>
                <a:cxn ang="0">
                  <a:pos x="174" y="971"/>
                </a:cxn>
                <a:cxn ang="0">
                  <a:pos x="601" y="0"/>
                </a:cxn>
              </a:cxnLst>
              <a:rect l="0" t="0" r="r" b="b"/>
              <a:pathLst>
                <a:path w="822" h="1492">
                  <a:moveTo>
                    <a:pt x="822" y="1038"/>
                  </a:moveTo>
                  <a:cubicBezTo>
                    <a:pt x="735" y="1103"/>
                    <a:pt x="434" y="1370"/>
                    <a:pt x="301" y="1431"/>
                  </a:cubicBezTo>
                  <a:cubicBezTo>
                    <a:pt x="168" y="1492"/>
                    <a:pt x="42" y="1479"/>
                    <a:pt x="21" y="1402"/>
                  </a:cubicBezTo>
                  <a:cubicBezTo>
                    <a:pt x="0" y="1325"/>
                    <a:pt x="78" y="1204"/>
                    <a:pt x="174" y="971"/>
                  </a:cubicBezTo>
                  <a:cubicBezTo>
                    <a:pt x="271" y="737"/>
                    <a:pt x="512" y="202"/>
                    <a:pt x="601" y="0"/>
                  </a:cubicBezTo>
                </a:path>
              </a:pathLst>
            </a:custGeom>
            <a:noFill/>
            <a:ln w="15240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0"/>
            <p:cNvSpPr>
              <a:spLocks/>
            </p:cNvSpPr>
            <p:nvPr/>
          </p:nvSpPr>
          <p:spPr bwMode="auto">
            <a:xfrm>
              <a:off x="3152" y="1707"/>
              <a:ext cx="822" cy="1348"/>
            </a:xfrm>
            <a:custGeom>
              <a:avLst/>
              <a:gdLst/>
              <a:ahLst/>
              <a:cxnLst>
                <a:cxn ang="0">
                  <a:pos x="822" y="1038"/>
                </a:cxn>
                <a:cxn ang="0">
                  <a:pos x="301" y="1431"/>
                </a:cxn>
                <a:cxn ang="0">
                  <a:pos x="21" y="1402"/>
                </a:cxn>
                <a:cxn ang="0">
                  <a:pos x="174" y="971"/>
                </a:cxn>
                <a:cxn ang="0">
                  <a:pos x="601" y="0"/>
                </a:cxn>
              </a:cxnLst>
              <a:rect l="0" t="0" r="r" b="b"/>
              <a:pathLst>
                <a:path w="822" h="1492">
                  <a:moveTo>
                    <a:pt x="822" y="1038"/>
                  </a:moveTo>
                  <a:cubicBezTo>
                    <a:pt x="735" y="1103"/>
                    <a:pt x="434" y="1370"/>
                    <a:pt x="301" y="1431"/>
                  </a:cubicBezTo>
                  <a:cubicBezTo>
                    <a:pt x="168" y="1492"/>
                    <a:pt x="42" y="1479"/>
                    <a:pt x="21" y="1402"/>
                  </a:cubicBezTo>
                  <a:cubicBezTo>
                    <a:pt x="0" y="1325"/>
                    <a:pt x="78" y="1204"/>
                    <a:pt x="174" y="971"/>
                  </a:cubicBezTo>
                  <a:cubicBezTo>
                    <a:pt x="271" y="737"/>
                    <a:pt x="512" y="202"/>
                    <a:pt x="601" y="0"/>
                  </a:cubicBezTo>
                </a:path>
              </a:pathLst>
            </a:custGeom>
            <a:noFill/>
            <a:ln w="15240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3695" y="1661"/>
              <a:ext cx="92" cy="90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4377" y="1662"/>
              <a:ext cx="92" cy="90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" name="Group 24"/>
          <p:cNvGrpSpPr>
            <a:grpSpLocks/>
          </p:cNvGrpSpPr>
          <p:nvPr/>
        </p:nvGrpSpPr>
        <p:grpSpPr bwMode="auto">
          <a:xfrm>
            <a:off x="1619250" y="504825"/>
            <a:ext cx="3097213" cy="4344988"/>
            <a:chOff x="1020" y="318"/>
            <a:chExt cx="1951" cy="2737"/>
          </a:xfrm>
        </p:grpSpPr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051" y="318"/>
              <a:ext cx="1080" cy="2737"/>
            </a:xfrm>
            <a:custGeom>
              <a:avLst/>
              <a:gdLst/>
              <a:ahLst/>
              <a:cxnLst>
                <a:cxn ang="0">
                  <a:pos x="894" y="2330"/>
                </a:cxn>
                <a:cxn ang="0">
                  <a:pos x="259" y="2703"/>
                </a:cxn>
                <a:cxn ang="0">
                  <a:pos x="74" y="2537"/>
                </a:cxn>
                <a:cxn ang="0">
                  <a:pos x="344" y="1797"/>
                </a:cxn>
                <a:cxn ang="0">
                  <a:pos x="979" y="493"/>
                </a:cxn>
                <a:cxn ang="0">
                  <a:pos x="951" y="56"/>
                </a:cxn>
                <a:cxn ang="0">
                  <a:pos x="549" y="157"/>
                </a:cxn>
                <a:cxn ang="0">
                  <a:pos x="0" y="505"/>
                </a:cxn>
              </a:cxnLst>
              <a:rect l="0" t="0" r="r" b="b"/>
              <a:pathLst>
                <a:path w="1080" h="2737">
                  <a:moveTo>
                    <a:pt x="894" y="2330"/>
                  </a:moveTo>
                  <a:cubicBezTo>
                    <a:pt x="788" y="2392"/>
                    <a:pt x="396" y="2669"/>
                    <a:pt x="259" y="2703"/>
                  </a:cubicBezTo>
                  <a:cubicBezTo>
                    <a:pt x="122" y="2737"/>
                    <a:pt x="60" y="2688"/>
                    <a:pt x="74" y="2537"/>
                  </a:cubicBezTo>
                  <a:cubicBezTo>
                    <a:pt x="88" y="2386"/>
                    <a:pt x="193" y="2138"/>
                    <a:pt x="344" y="1797"/>
                  </a:cubicBezTo>
                  <a:cubicBezTo>
                    <a:pt x="495" y="1456"/>
                    <a:pt x="878" y="783"/>
                    <a:pt x="979" y="493"/>
                  </a:cubicBezTo>
                  <a:cubicBezTo>
                    <a:pt x="1080" y="203"/>
                    <a:pt x="1023" y="112"/>
                    <a:pt x="951" y="56"/>
                  </a:cubicBezTo>
                  <a:cubicBezTo>
                    <a:pt x="879" y="0"/>
                    <a:pt x="707" y="82"/>
                    <a:pt x="549" y="157"/>
                  </a:cubicBezTo>
                  <a:cubicBezTo>
                    <a:pt x="391" y="232"/>
                    <a:pt x="114" y="433"/>
                    <a:pt x="0" y="505"/>
                  </a:cubicBezTo>
                </a:path>
              </a:pathLst>
            </a:custGeom>
            <a:noFill/>
            <a:ln w="15240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>
              <a:off x="1020" y="753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AutoShape 10"/>
            <p:cNvSpPr>
              <a:spLocks noChangeArrowheads="1"/>
            </p:cNvSpPr>
            <p:nvPr/>
          </p:nvSpPr>
          <p:spPr bwMode="auto">
            <a:xfrm>
              <a:off x="2880" y="346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889" y="437"/>
              <a:ext cx="1036" cy="2607"/>
            </a:xfrm>
            <a:custGeom>
              <a:avLst/>
              <a:gdLst/>
              <a:ahLst/>
              <a:cxnLst>
                <a:cxn ang="0">
                  <a:pos x="834" y="2200"/>
                </a:cxn>
                <a:cxn ang="0">
                  <a:pos x="199" y="2573"/>
                </a:cxn>
                <a:cxn ang="0">
                  <a:pos x="14" y="2407"/>
                </a:cxn>
                <a:cxn ang="0">
                  <a:pos x="284" y="1667"/>
                </a:cxn>
                <a:cxn ang="0">
                  <a:pos x="1036" y="0"/>
                </a:cxn>
              </a:cxnLst>
              <a:rect l="0" t="0" r="r" b="b"/>
              <a:pathLst>
                <a:path w="1036" h="2607">
                  <a:moveTo>
                    <a:pt x="834" y="2200"/>
                  </a:moveTo>
                  <a:cubicBezTo>
                    <a:pt x="728" y="2262"/>
                    <a:pt x="336" y="2539"/>
                    <a:pt x="199" y="2573"/>
                  </a:cubicBezTo>
                  <a:cubicBezTo>
                    <a:pt x="62" y="2607"/>
                    <a:pt x="0" y="2558"/>
                    <a:pt x="14" y="2407"/>
                  </a:cubicBezTo>
                  <a:cubicBezTo>
                    <a:pt x="28" y="2256"/>
                    <a:pt x="114" y="2068"/>
                    <a:pt x="284" y="1667"/>
                  </a:cubicBezTo>
                  <a:cubicBezTo>
                    <a:pt x="454" y="1266"/>
                    <a:pt x="879" y="347"/>
                    <a:pt x="1036" y="0"/>
                  </a:cubicBezTo>
                </a:path>
              </a:pathLst>
            </a:custGeom>
            <a:noFill/>
            <a:ln w="15240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" name="AutoShape 25"/>
          <p:cNvSpPr>
            <a:spLocks noChangeArrowheads="1"/>
          </p:cNvSpPr>
          <p:nvPr/>
        </p:nvSpPr>
        <p:spPr bwMode="auto">
          <a:xfrm rot="12875164">
            <a:off x="1668463" y="1412875"/>
            <a:ext cx="649287" cy="144463"/>
          </a:xfrm>
          <a:prstGeom prst="homePlate">
            <a:avLst>
              <a:gd name="adj" fmla="val 11236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2683 C 0.02518 -0.01502 0.07552 -0.05664 0.10347 -0.07028 C 0.13143 -0.08393 0.13768 -0.07653 0.14323 -0.05549 C 0.14879 -0.03445 0.15643 -0.01687 0.13681 0.05642 C 0.11719 0.12972 0.05 0.31376 0.0257 0.38428 C 0.00139 0.4548 -0.00503 0.45318 -0.0092 0.47931 C -0.01337 0.50544 -0.02187 0.54405 0.00035 0.54058 C 0.02257 0.53711 0.07327 0.49758 0.12413 0.45827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98 -0.0793 C 0.23959 0.13087 0.16736 0.34128 0.14202 0.44278 C 0.11667 0.54405 0.1382 0.5281 0.15955 0.52948 C 0.1809 0.53064 0.25209 0.46428 0.27066 0.4511 " pathEditMode="relative" rAng="0" ptsTypes="aaaA">
                                      <p:cBhvr>
                                        <p:cTn id="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4 0.23261 C 0.41875 0.32856 0.37934 0.42451 0.36615 0.47561 C 0.35295 0.52671 0.35729 0.54405 0.379 0.5392 C 0.4007 0.53434 0.44844 0.49018 0.49636 0.44602 " pathEditMode="relative" rAng="0" ptsTypes="aaaA">
                                      <p:cBhvr>
                                        <p:cTn id="1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865 0.23261 C 0.53629 0.34359 0.49393 0.4548 0.48646 0.50105 C 0.479 0.54729 0.5125 0.51908 0.5342 0.5096 C 0.5559 0.50012 0.60295 0.45503 0.61667 0.44417 " pathEditMode="relative" rAng="0" ptsTypes="aaaA">
                                      <p:cBhvr>
                                        <p:cTn id="1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8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33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412776"/>
            <a:ext cx="1524000" cy="2171700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33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32856"/>
            <a:ext cx="960107" cy="1368152"/>
          </a:xfrm>
          <a:prstGeom prst="rect">
            <a:avLst/>
          </a:prstGeom>
          <a:noFill/>
        </p:spPr>
      </p:pic>
      <p:pic>
        <p:nvPicPr>
          <p:cNvPr id="4" name="Picture 2" descr="C:\Documents and Settings\Admin\Рабочий стол\33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88640"/>
            <a:ext cx="2383043" cy="33958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3928" y="3068960"/>
            <a:ext cx="86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  кот    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3645024"/>
            <a:ext cx="1183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котик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3645024"/>
            <a:ext cx="1565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котище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2372443dom_narisovan_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1403648" cy="1403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3165690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04664"/>
            <a:ext cx="3265056" cy="2444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popu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124744"/>
            <a:ext cx="2771800" cy="1680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55576" y="3356992"/>
            <a:ext cx="1564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домик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3356992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дом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3356992"/>
            <a:ext cx="1984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домище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548680"/>
            <a:ext cx="5668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  </a:t>
            </a:r>
            <a:r>
              <a:rPr lang="ru-RU" sz="2800" dirty="0" smtClean="0"/>
              <a:t> Суффикс – это маленькое слово.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980728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Суффикс – это часть слова.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412776"/>
            <a:ext cx="7860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</a:t>
            </a:r>
            <a:r>
              <a:rPr lang="ru-RU" sz="2800" dirty="0" smtClean="0"/>
              <a:t> Суффикс служит для образования новых слов.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1772816"/>
            <a:ext cx="8028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Суффикс служит для связи слов в предложении.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2204864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Суффикс стоит перед корнем.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2564904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Суффикс стоит после корня.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3068960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</a:t>
            </a:r>
            <a:r>
              <a:rPr lang="ru-RU" sz="2800" dirty="0" smtClean="0"/>
              <a:t> Суффикс имеет значение.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342900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Суффикс не имеет значение.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54868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1)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148478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2)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11560" y="227687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3)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11560" y="306896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043607" y="1497563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908720"/>
            <a:ext cx="93049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              Заяц и ёж.</a:t>
            </a:r>
          </a:p>
          <a:p>
            <a:r>
              <a:rPr lang="ru-RU" sz="2800" b="1" dirty="0" smtClean="0"/>
              <a:t>      Беленький, гладенький </a:t>
            </a:r>
            <a:r>
              <a:rPr lang="ru-RU" sz="2800" dirty="0" smtClean="0"/>
              <a:t>зайчик сказал ежу:</a:t>
            </a:r>
          </a:p>
          <a:p>
            <a:r>
              <a:rPr lang="ru-RU" sz="2800" dirty="0" smtClean="0"/>
              <a:t> «Какое у тебя, братец, некрасивое, колючее платье!»</a:t>
            </a:r>
          </a:p>
          <a:p>
            <a:r>
              <a:rPr lang="ru-RU" sz="2800" dirty="0" smtClean="0"/>
              <a:t> - «Правда, - отвечал ёж, - но мои колючки спасают </a:t>
            </a:r>
          </a:p>
          <a:p>
            <a:r>
              <a:rPr lang="ru-RU" sz="2800" dirty="0" smtClean="0"/>
              <a:t>меня от зубов собаки и волка. Служит ли тебе так твоя</a:t>
            </a:r>
          </a:p>
          <a:p>
            <a:r>
              <a:rPr lang="ru-RU" sz="2800" dirty="0" smtClean="0"/>
              <a:t> </a:t>
            </a:r>
            <a:r>
              <a:rPr lang="ru-RU" sz="2800" b="1" dirty="0" smtClean="0"/>
              <a:t>хорошенькая </a:t>
            </a:r>
            <a:r>
              <a:rPr lang="ru-RU" sz="2800" dirty="0" smtClean="0"/>
              <a:t>шкурка?»</a:t>
            </a:r>
          </a:p>
          <a:p>
            <a:r>
              <a:rPr lang="ru-RU" sz="2800" dirty="0" smtClean="0"/>
              <a:t>      Зайчик вместо ответа только вздохнул.</a:t>
            </a:r>
          </a:p>
          <a:p>
            <a:r>
              <a:rPr lang="ru-RU" sz="2800" dirty="0" smtClean="0"/>
              <a:t>                                                                  (К.Ушинский)</a:t>
            </a:r>
            <a:endParaRPr lang="ru-RU" sz="2800" dirty="0"/>
          </a:p>
        </p:txBody>
      </p:sp>
      <p:pic>
        <p:nvPicPr>
          <p:cNvPr id="7" name="Рисунок 6" descr="New_Year_rabb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260648"/>
            <a:ext cx="1489348" cy="1303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42956050_1240523595_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0"/>
            <a:ext cx="2088232" cy="1378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                    Басня.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Небольшое аллегорическое произведение, </a:t>
            </a:r>
          </a:p>
          <a:p>
            <a:pPr marL="514350" indent="-514350"/>
            <a:r>
              <a:rPr lang="ru-RU" sz="2800" dirty="0" smtClean="0"/>
              <a:t>чаще стихотворное, с нравоучительным содержанием.</a:t>
            </a:r>
          </a:p>
          <a:p>
            <a:pPr marL="514350" indent="-514350">
              <a:buAutoNum type="arabicPeriod" startAt="2"/>
            </a:pPr>
            <a:r>
              <a:rPr lang="ru-RU" sz="2800" dirty="0" smtClean="0"/>
              <a:t>Герои басен – аллегории жадности, глупости, </a:t>
            </a:r>
          </a:p>
          <a:p>
            <a:pPr marL="514350" indent="-514350"/>
            <a:r>
              <a:rPr lang="ru-RU" sz="2800" dirty="0" smtClean="0"/>
              <a:t>тупости, хвастовства, зазнайства и других</a:t>
            </a:r>
          </a:p>
          <a:p>
            <a:pPr marL="514350" indent="-514350"/>
            <a:r>
              <a:rPr lang="ru-RU" sz="2800" dirty="0" smtClean="0"/>
              <a:t>отрицательных человеческих качеств.</a:t>
            </a:r>
          </a:p>
          <a:p>
            <a:pPr marL="514350" indent="-514350">
              <a:buAutoNum type="arabicPeriod" startAt="3"/>
            </a:pPr>
            <a:r>
              <a:rPr lang="ru-RU" sz="2800" dirty="0" smtClean="0"/>
              <a:t>Басня часто заканчивается моралью – выводом </a:t>
            </a:r>
          </a:p>
          <a:p>
            <a:pPr marL="514350" indent="-514350"/>
            <a:r>
              <a:rPr lang="ru-RU" sz="2800" dirty="0" smtClean="0"/>
              <a:t>автора, в котором разъясняется основная </a:t>
            </a:r>
          </a:p>
          <a:p>
            <a:pPr marL="514350" indent="-514350"/>
            <a:r>
              <a:rPr lang="ru-RU" sz="2800" dirty="0" smtClean="0"/>
              <a:t>поучительная или нравоучительная мысль басни.</a:t>
            </a:r>
            <a:endParaRPr lang="ru-RU" sz="2800" dirty="0"/>
          </a:p>
        </p:txBody>
      </p:sp>
      <p:pic>
        <p:nvPicPr>
          <p:cNvPr id="3" name="Рисунок 2" descr="office2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-315416"/>
            <a:ext cx="1720146" cy="126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332656"/>
            <a:ext cx="273630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Части слова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628800"/>
            <a:ext cx="1944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200" dirty="0" smtClean="0"/>
              <a:t>корень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1700808"/>
            <a:ext cx="23762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суффикс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1628800"/>
            <a:ext cx="223224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окончание</a:t>
            </a:r>
            <a:endParaRPr lang="ru-RU" sz="32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691680" y="1052736"/>
            <a:ext cx="1008112" cy="504056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>
            <a:off x="4067944" y="1052736"/>
            <a:ext cx="0" cy="648072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508104" y="1052736"/>
            <a:ext cx="936104" cy="57606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23528" y="3284984"/>
            <a:ext cx="230425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общая часть родственных слов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131840" y="3284984"/>
            <a:ext cx="2376264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для образования новых слов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228184" y="3212976"/>
            <a:ext cx="208823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для изменения формы слова</a:t>
            </a:r>
            <a:endParaRPr lang="ru-RU" sz="28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475656" y="2276872"/>
            <a:ext cx="0" cy="936104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067944" y="2348880"/>
            <a:ext cx="0" cy="936104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236296" y="2276872"/>
            <a:ext cx="36004" cy="936104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744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                     </a:t>
            </a:r>
            <a:r>
              <a:rPr lang="ru-RU" sz="2400" u="sng" dirty="0" smtClean="0">
                <a:solidFill>
                  <a:srgbClr val="FF0000"/>
                </a:solidFill>
              </a:rPr>
              <a:t>  </a:t>
            </a:r>
            <a:r>
              <a:rPr lang="ru-RU" sz="2400" b="1" u="sng" dirty="0" smtClean="0">
                <a:solidFill>
                  <a:srgbClr val="FF0000"/>
                </a:solidFill>
              </a:rPr>
              <a:t>Алгоритм  нахождения суффикса в слове.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Ветерок -?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Найти в слове окончание (изменить слово)</a:t>
            </a:r>
          </a:p>
          <a:p>
            <a:pPr marL="342900" indent="-342900"/>
            <a:r>
              <a:rPr lang="ru-RU" sz="2400" b="1" i="1" dirty="0" smtClean="0">
                <a:solidFill>
                  <a:srgbClr val="0070C0"/>
                </a:solidFill>
              </a:rPr>
              <a:t>    Ветерок , ветерки,  ветерка.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слове ветерок нулевое окончание.</a:t>
            </a:r>
          </a:p>
          <a:p>
            <a:pPr marL="342900" indent="-342900"/>
            <a:r>
              <a:rPr lang="ru-RU" sz="2400" dirty="0" smtClean="0"/>
              <a:t>2) Найти в слове корень (подобрать родственные слова)</a:t>
            </a:r>
            <a:br>
              <a:rPr lang="ru-RU" sz="2400" dirty="0" smtClean="0"/>
            </a:br>
            <a:r>
              <a:rPr lang="ru-RU" sz="2400" b="1" i="1" dirty="0" smtClean="0">
                <a:solidFill>
                  <a:srgbClr val="0070C0"/>
                </a:solidFill>
              </a:rPr>
              <a:t>Ветерок, ветер, ветреный, ветрище.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слове ветерок корень ветер.</a:t>
            </a:r>
          </a:p>
          <a:p>
            <a:pPr marL="342900" indent="-342900"/>
            <a:r>
              <a:rPr lang="ru-RU" sz="2400" dirty="0" smtClean="0"/>
              <a:t>3) Найти суффикс  (часть слова, которая находится между </a:t>
            </a:r>
          </a:p>
          <a:p>
            <a:pPr marL="342900" indent="-342900"/>
            <a:r>
              <a:rPr lang="ru-RU" sz="2400" dirty="0" smtClean="0"/>
              <a:t>     корнем и окончанием).</a:t>
            </a:r>
            <a:br>
              <a:rPr lang="ru-RU" sz="2400" dirty="0" smtClean="0"/>
            </a:br>
            <a:r>
              <a:rPr lang="ru-RU" sz="2400" dirty="0" smtClean="0"/>
              <a:t>В слове ветерок суффикс  –</a:t>
            </a:r>
            <a:r>
              <a:rPr lang="ru-RU" sz="2400" dirty="0" err="1" smtClean="0"/>
              <a:t>ок</a:t>
            </a:r>
            <a:r>
              <a:rPr lang="ru-RU" sz="2400" dirty="0" smtClean="0"/>
              <a:t>- стоит между корнем ветер и нулевым окончанием.</a:t>
            </a:r>
          </a:p>
          <a:p>
            <a:pPr marL="342900" indent="-342900"/>
            <a:r>
              <a:rPr lang="ru-RU" dirty="0" smtClean="0"/>
              <a:t>      </a:t>
            </a:r>
          </a:p>
          <a:p>
            <a:pPr marL="342900" indent="-342900">
              <a:buAutoNum type="arabicParenR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EAEAEA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AEAE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245</TotalTime>
  <Words>369</Words>
  <Application>Microsoft Office PowerPoint</Application>
  <PresentationFormat>Экран (4:3)</PresentationFormat>
  <Paragraphs>96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40</cp:revision>
  <dcterms:created xsi:type="dcterms:W3CDTF">2011-11-20T12:20:39Z</dcterms:created>
  <dcterms:modified xsi:type="dcterms:W3CDTF">2011-11-22T18:02:27Z</dcterms:modified>
</cp:coreProperties>
</file>