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65" r:id="rId2"/>
    <p:sldId id="266" r:id="rId3"/>
    <p:sldId id="268" r:id="rId4"/>
    <p:sldId id="256" r:id="rId5"/>
    <p:sldId id="257" r:id="rId6"/>
    <p:sldId id="261" r:id="rId7"/>
    <p:sldId id="262" r:id="rId8"/>
    <p:sldId id="263" r:id="rId9"/>
    <p:sldId id="269" r:id="rId10"/>
    <p:sldId id="270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2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0D053B-5475-40A5-BA72-847CE88FEDB3}" type="datetimeFigureOut">
              <a:rPr lang="ru-RU" smtClean="0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53161-48CE-4AE0-B245-1F12D7F5A1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9A441-F932-479B-9A24-CB57F5266F02}" type="datetimeFigureOut">
              <a:rPr lang="ru-RU" smtClean="0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AF22D-C824-49A5-B099-BB63BDF7EB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C8BD2-952B-4CAD-BF33-284CE2E786B0}" type="datetimeFigureOut">
              <a:rPr lang="ru-RU" smtClean="0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489D3-26B4-4E5A-AD47-2A1A9B9638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B0947-6D4E-4E11-881E-B5AA17AAF55A}" type="datetimeFigureOut">
              <a:rPr lang="ru-RU" smtClean="0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106B0-982D-4F21-A3CC-3A09A48231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B6756C-15DC-4E66-A764-AB2D01628809}" type="datetimeFigureOut">
              <a:rPr lang="ru-RU" smtClean="0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B075F-7E06-4885-9940-8F5E513132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AC4F33-2186-4DA5-93D7-0F1EE376AD84}" type="datetimeFigureOut">
              <a:rPr lang="ru-RU" smtClean="0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F64BB-BCDB-4E54-A574-592AA0A820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5FB29-8C05-42CE-B730-56A46FE99925}" type="datetimeFigureOut">
              <a:rPr lang="ru-RU" smtClean="0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6F9A1-EBCA-4F81-8181-102D597E99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DD402-8496-4646-882F-2512B6797717}" type="datetimeFigureOut">
              <a:rPr lang="ru-RU" smtClean="0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0B1F0-10D6-44AE-ACB5-530562D42C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F7356-A915-4046-AB3B-DB7BB8F9535A}" type="datetimeFigureOut">
              <a:rPr lang="ru-RU" smtClean="0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5F204-DF71-4D99-BE99-4D3711ACB8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37028-C8FF-459E-B3F5-8AF8828D5222}" type="datetimeFigureOut">
              <a:rPr lang="ru-RU" smtClean="0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E4887-0158-4601-A4E5-B74520D660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B9288-5516-4F80-8006-EB04B4380563}" type="datetimeFigureOut">
              <a:rPr lang="ru-RU" smtClean="0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5C66D-64D7-488B-A1E6-36807EC286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D689D9-AB93-4D2C-928D-56D71567C65E}" type="datetimeFigureOut">
              <a:rPr lang="ru-RU" smtClean="0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7B5EE0-C2ED-41F3-8558-E498E43B69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611188" y="3141663"/>
            <a:ext cx="7775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tx2"/>
                </a:solidFill>
                <a:latin typeface="Monotype Corsiva" pitchFamily="66" charset="0"/>
              </a:rPr>
              <a:t>  </a:t>
            </a:r>
          </a:p>
        </p:txBody>
      </p:sp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468313" y="0"/>
            <a:ext cx="81359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tx2"/>
                </a:solidFill>
                <a:latin typeface="Monotype Corsiva" pitchFamily="66" charset="0"/>
              </a:rPr>
              <a:t>        </a:t>
            </a:r>
            <a:r>
              <a:rPr lang="ru-RU" sz="4000" b="1">
                <a:solidFill>
                  <a:schemeClr val="accent2"/>
                </a:solidFill>
                <a:latin typeface="Constantia" pitchFamily="18" charset="0"/>
              </a:rPr>
              <a:t>Психолог отделения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  <a:latin typeface="Constantia" pitchFamily="18" charset="0"/>
              </a:rPr>
              <a:t>срочного социального обслуживания населения </a:t>
            </a:r>
            <a:br>
              <a:rPr lang="ru-RU" sz="4000" b="1">
                <a:solidFill>
                  <a:schemeClr val="accent2"/>
                </a:solidFill>
                <a:latin typeface="Constantia" pitchFamily="18" charset="0"/>
              </a:rPr>
            </a:br>
            <a:r>
              <a:rPr lang="ru-RU" sz="4000" b="1">
                <a:solidFill>
                  <a:schemeClr val="accent2"/>
                </a:solidFill>
                <a:latin typeface="Constantia" pitchFamily="18" charset="0"/>
              </a:rPr>
              <a:t>Казаков Владимир Петрович</a:t>
            </a:r>
          </a:p>
        </p:txBody>
      </p:sp>
      <p:pic>
        <p:nvPicPr>
          <p:cNvPr id="13315" name="Picture 4" descr="DSC045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708275"/>
            <a:ext cx="51847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323850" y="260350"/>
            <a:ext cx="8820150" cy="179546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800" smtClean="0">
                <a:ln>
                  <a:noFill/>
                </a:ln>
                <a:solidFill>
                  <a:schemeClr val="accent2"/>
                </a:solidFill>
                <a:effectLst/>
              </a:rPr>
              <a:t>Информационно-просветительская деятельность.</a:t>
            </a:r>
            <a:br>
              <a:rPr lang="ru-RU" sz="3800" smtClean="0">
                <a:ln>
                  <a:noFill/>
                </a:ln>
                <a:solidFill>
                  <a:schemeClr val="accent2"/>
                </a:solidFill>
                <a:effectLst/>
              </a:rPr>
            </a:br>
            <a:endParaRPr lang="ru-RU" sz="380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xfrm>
            <a:off x="6588125" y="1341438"/>
            <a:ext cx="2555875" cy="5516562"/>
          </a:xfrm>
        </p:spPr>
        <p:txBody>
          <a:bodyPr/>
          <a:lstStyle/>
          <a:p>
            <a:r>
              <a:rPr lang="ru-RU" sz="1600" smtClean="0">
                <a:solidFill>
                  <a:schemeClr val="accent2"/>
                </a:solidFill>
              </a:rPr>
              <a:t>Люди нуждаются в оперативном информировании о текущих событиях в контексте реформ и должны иметь возможность участия в обсуждении проблем и оценках, в формировании обоснованного общественного мнения, особенно на местном уровне. В связи с этим расширяются диапазон информационного процесса, номенклатура информационных услуг.</a:t>
            </a:r>
          </a:p>
        </p:txBody>
      </p:sp>
      <p:pic>
        <p:nvPicPr>
          <p:cNvPr id="22531" name="Picture 4" descr="DSC04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73238"/>
            <a:ext cx="67341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ChangeArrowheads="1"/>
          </p:cNvSpPr>
          <p:nvPr/>
        </p:nvSpPr>
        <p:spPr bwMode="auto">
          <a:xfrm>
            <a:off x="971550" y="2349500"/>
            <a:ext cx="6931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chemeClr val="accent2"/>
                </a:solidFill>
                <a:latin typeface="Constantia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1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61960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b="1" smtClean="0">
                <a:solidFill>
                  <a:schemeClr val="accent2"/>
                </a:solidFill>
              </a:rPr>
              <a:t>       Цель работы 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b="1" smtClean="0">
                <a:solidFill>
                  <a:schemeClr val="accent2"/>
                </a:solidFill>
              </a:rPr>
              <a:t>  оказание психологической помощи жителям отдаленных поселков</a:t>
            </a:r>
            <a:endParaRPr lang="en-US" sz="44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ln>
                  <a:noFill/>
                </a:ln>
                <a:solidFill>
                  <a:schemeClr val="accent2"/>
                </a:solidFill>
                <a:effectLst/>
              </a:rPr>
              <a:t>Предоставляемые услуги</a:t>
            </a:r>
          </a:p>
        </p:txBody>
      </p:sp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Социально-психологическое и психологическое консультирование.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Психологическая диагностика, тестирование и обследование личности.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Психологическая коррекция.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Социально-психологический патронаж.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Проведение занятий в группах </a:t>
            </a:r>
            <a:r>
              <a:rPr lang="ru-RU" dirty="0" err="1" smtClean="0">
                <a:solidFill>
                  <a:schemeClr val="accent2"/>
                </a:solidFill>
              </a:rPr>
              <a:t>взаимоподдержки</a:t>
            </a:r>
            <a:r>
              <a:rPr lang="ru-RU" dirty="0" smtClean="0">
                <a:solidFill>
                  <a:schemeClr val="accent2"/>
                </a:solidFill>
              </a:rPr>
              <a:t>, клубах общения.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Оказание психологической помощи для клиентов, обслуживаемых на дому.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Информационно-просветительская деятельность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ru-RU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video\Desktop\КАЗАКОВ В П\флешка\фото на буклет\DSC030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635524"/>
            <a:ext cx="4039985" cy="3029989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6" name="Содержимое 5"/>
          <p:cNvSpPr>
            <a:spLocks noGrp="1"/>
          </p:cNvSpPr>
          <p:nvPr>
            <p:ph sz="quarter" idx="4"/>
          </p:nvPr>
        </p:nvSpPr>
        <p:spPr>
          <a:xfrm>
            <a:off x="5580063" y="2205038"/>
            <a:ext cx="3563937" cy="43672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200" smtClean="0">
                <a:solidFill>
                  <a:schemeClr val="accent2"/>
                </a:solidFill>
              </a:rPr>
              <a:t>Психологическое консультирование  обеспечивает оказание клиентам квалифицированной помощи по налаживанию межличностных отношений для предупреждения и преодоления семейных конфликтов, по вопросам детско-родительских, супружеских и других значимых отношений.</a:t>
            </a:r>
            <a:endParaRPr lang="en-US" sz="22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611188" y="404813"/>
            <a:ext cx="8532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accent2"/>
                </a:solidFill>
                <a:latin typeface="Constantia" pitchFamily="18" charset="0"/>
              </a:rPr>
              <a:t>Психологическое                                        консультирование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video\Desktop\КАЗАКОВ В П\Фото2\DSC037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effectLst>
            <a:softEdge rad="112500"/>
          </a:effectLst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5219700" y="1557338"/>
            <a:ext cx="3529013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Constantia" pitchFamily="18" charset="0"/>
              </a:rPr>
              <a:t>Психодиагностика и обследование личности по результатам определения и анализа психического состояния и индивидуальных особенностей личности клиента, влияющих на отклонения в его поведении и взаимоотношениях с окружающими людьми, дает необходимую информацию для составления прогноза и разработки рекомендаций по проведению коррекционных мероприятий.</a:t>
            </a:r>
            <a:endParaRPr lang="en-US" b="1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971550" y="333375"/>
            <a:ext cx="7632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  <a:latin typeface="Constantia" pitchFamily="18" charset="0"/>
              </a:rPr>
              <a:t>Психологическая диагностика, </a:t>
            </a:r>
          </a:p>
          <a:p>
            <a:r>
              <a:rPr lang="ru-RU" sz="3200" b="1">
                <a:solidFill>
                  <a:schemeClr val="accent2"/>
                </a:solidFill>
                <a:latin typeface="Constantia" pitchFamily="18" charset="0"/>
              </a:rPr>
              <a:t>тестирование, анкетирование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video\Desktop\КАЗАКОВ В П\флешка\фото на буклет\DSC030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99" y="1561820"/>
            <a:ext cx="5805339" cy="4353763"/>
          </a:xfrm>
          <a:effectLst>
            <a:softEdge rad="112500"/>
          </a:effectLst>
        </p:spPr>
      </p:pic>
      <p:sp>
        <p:nvSpPr>
          <p:cNvPr id="18433" name="Содержимое 3"/>
          <p:cNvSpPr>
            <a:spLocks noGrp="1"/>
          </p:cNvSpPr>
          <p:nvPr>
            <p:ph sz="half" idx="2"/>
          </p:nvPr>
        </p:nvSpPr>
        <p:spPr>
          <a:xfrm>
            <a:off x="5580063" y="1524000"/>
            <a:ext cx="3127375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chemeClr val="accent2"/>
                </a:solidFill>
              </a:rPr>
              <a:t>Оказание психологической помощи, в том числе беседы, общение, выслушивание, подбадривание, мотивация к активности, психологическая поддержка жизненного тонуса получателей, обслуживаемых на дому</a:t>
            </a:r>
            <a:endParaRPr lang="ru-RU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chemeClr val="accent2"/>
                </a:solidFill>
              </a:rPr>
              <a:t> 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chemeClr val="accent2"/>
              </a:solidFill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68313" y="62071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accent2"/>
                </a:solidFill>
                <a:latin typeface="Constantia" pitchFamily="18" charset="0"/>
              </a:rPr>
              <a:t>Оказание психологической помощи на дому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video\Desktop\КАЗАКОВ В П\флешка\ФОТО\DSC023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285992"/>
            <a:ext cx="4038600" cy="3028950"/>
          </a:xfrm>
          <a:effectLst>
            <a:softEdge rad="112500"/>
          </a:effectLst>
        </p:spPr>
      </p:pic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0" y="1125538"/>
            <a:ext cx="309721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  <a:latin typeface="Constantia" pitchFamily="18" charset="0"/>
              </a:rPr>
              <a:t>Социально-психологический патронаж обеспечивает своевременное выявление ситуаций психического дискомфорта, личностного  или межличностного конфликта и других ситуаций, могущих усугубить трудную жизненную ситуацию клиентов, и оказание им необходимой в данный момент социально-психологической помощи.</a:t>
            </a:r>
            <a:endParaRPr lang="en-US" sz="200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268538" y="357166"/>
            <a:ext cx="63944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Constantia" pitchFamily="18" charset="0"/>
              </a:rPr>
              <a:t>Социально-психологический патронаж.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video\Desktop\КАЗАКОВ В П\фото на буклет\DSC030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9139"/>
            <a:ext cx="4038600" cy="3028085"/>
          </a:xfrm>
        </p:spPr>
      </p:pic>
      <p:sp>
        <p:nvSpPr>
          <p:cNvPr id="20481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333375"/>
            <a:ext cx="8239125" cy="15827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800" b="1" smtClean="0">
                <a:solidFill>
                  <a:schemeClr val="accent2"/>
                </a:solidFill>
              </a:rPr>
              <a:t>Работа психолога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800" b="1" smtClean="0">
                <a:solidFill>
                  <a:schemeClr val="accent2"/>
                </a:solidFill>
              </a:rPr>
              <a:t>с инвалидами</a:t>
            </a:r>
            <a:endParaRPr lang="en-US" sz="3800" b="1" smtClean="0">
              <a:solidFill>
                <a:schemeClr val="accent2"/>
              </a:solidFill>
            </a:endParaRP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6011863" y="1628775"/>
            <a:ext cx="28082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  <a:latin typeface="Constantia" pitchFamily="18" charset="0"/>
              </a:rPr>
              <a:t>Беседы, общение, выслушивание, подбадривание, мотивация к активности, психологическая поддержка жизненного тонуса, обеспечивают укрепление психического здоровья клиентов, повышают их стрессоустойчивость и психическую</a:t>
            </a:r>
          </a:p>
          <a:p>
            <a:r>
              <a:rPr lang="ru-RU" sz="2000">
                <a:solidFill>
                  <a:schemeClr val="accent2"/>
                </a:solidFill>
                <a:latin typeface="Constantia" pitchFamily="18" charset="0"/>
              </a:rPr>
              <a:t>защищенность.</a:t>
            </a:r>
            <a:endParaRPr lang="en-US" sz="2000">
              <a:solidFill>
                <a:schemeClr val="accent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0" y="476250"/>
            <a:ext cx="8686800" cy="100806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800" smtClean="0">
                <a:ln>
                  <a:noFill/>
                </a:ln>
                <a:solidFill>
                  <a:schemeClr val="accent2"/>
                </a:solidFill>
                <a:effectLst/>
              </a:rPr>
              <a:t>.</a:t>
            </a:r>
            <a:br>
              <a:rPr lang="ru-RU" sz="3800" smtClean="0">
                <a:ln>
                  <a:noFill/>
                </a:ln>
                <a:solidFill>
                  <a:schemeClr val="accent2"/>
                </a:solidFill>
                <a:effectLst/>
              </a:rPr>
            </a:br>
            <a:endParaRPr lang="ru-RU" sz="380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idx="1"/>
          </p:nvPr>
        </p:nvSpPr>
        <p:spPr>
          <a:xfrm>
            <a:off x="250825" y="0"/>
            <a:ext cx="8229600" cy="1079500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3600" smtClean="0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ru-RU" sz="3600" smtClean="0">
                <a:solidFill>
                  <a:schemeClr val="accent2"/>
                </a:solidFill>
              </a:rPr>
              <a:t>Проведение занятий в группах взаимоподдержки, клубах общения</a:t>
            </a:r>
          </a:p>
        </p:txBody>
      </p:sp>
      <p:pic>
        <p:nvPicPr>
          <p:cNvPr id="21507" name="Picture 4" descr="SAM_0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503" y="2500306"/>
            <a:ext cx="5714109" cy="397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388" y="1174750"/>
            <a:ext cx="2808287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accent2"/>
                </a:solidFill>
                <a:latin typeface="Constantia" pitchFamily="18" charset="0"/>
              </a:rPr>
              <a:t>ОБЩЕНИЕ-</a:t>
            </a:r>
            <a:r>
              <a:rPr lang="ru-RU">
                <a:solidFill>
                  <a:schemeClr val="accent2"/>
                </a:solidFill>
                <a:latin typeface="Constantia" pitchFamily="18" charset="0"/>
              </a:rPr>
              <a:t> </a:t>
            </a:r>
            <a:r>
              <a:rPr lang="ru-RU" sz="2000">
                <a:solidFill>
                  <a:schemeClr val="accent2"/>
                </a:solidFill>
                <a:latin typeface="Constantia" pitchFamily="18" charset="0"/>
              </a:rPr>
              <a:t>  сложный, многоплановый процесс установления и развития контактов между людьми, порождаемый потребностями в деятельности совместной; включает в себя обмен информацией, выработку единой стратегии взаимодействия, восприятие и понимание партнера.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342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Предоставляемые услуги</vt:lpstr>
      <vt:lpstr>Слайд 4</vt:lpstr>
      <vt:lpstr>Слайд 5</vt:lpstr>
      <vt:lpstr>Слайд 6</vt:lpstr>
      <vt:lpstr>Слайд 7</vt:lpstr>
      <vt:lpstr>Слайд 8</vt:lpstr>
      <vt:lpstr>. </vt:lpstr>
      <vt:lpstr>Информационно-просветительская деятельность.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консультация</dc:title>
  <dc:creator>ИРИНА</dc:creator>
  <cp:lastModifiedBy>Владимир</cp:lastModifiedBy>
  <cp:revision>34</cp:revision>
  <dcterms:created xsi:type="dcterms:W3CDTF">2011-12-24T16:54:21Z</dcterms:created>
  <dcterms:modified xsi:type="dcterms:W3CDTF">2014-04-23T14:07:39Z</dcterms:modified>
</cp:coreProperties>
</file>