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1A52-C01A-4499-8654-2092F22F2A7F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B213-0FE1-4929-8958-A9B2A6BF3E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1A52-C01A-4499-8654-2092F22F2A7F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B213-0FE1-4929-8958-A9B2A6BF3E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1A52-C01A-4499-8654-2092F22F2A7F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B213-0FE1-4929-8958-A9B2A6BF3E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1A52-C01A-4499-8654-2092F22F2A7F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B213-0FE1-4929-8958-A9B2A6BF3E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1A52-C01A-4499-8654-2092F22F2A7F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B213-0FE1-4929-8958-A9B2A6BF3E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1A52-C01A-4499-8654-2092F22F2A7F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B213-0FE1-4929-8958-A9B2A6BF3E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1A52-C01A-4499-8654-2092F22F2A7F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B213-0FE1-4929-8958-A9B2A6BF3E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1A52-C01A-4499-8654-2092F22F2A7F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B213-0FE1-4929-8958-A9B2A6BF3E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1A52-C01A-4499-8654-2092F22F2A7F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B213-0FE1-4929-8958-A9B2A6BF3E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1A52-C01A-4499-8654-2092F22F2A7F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B213-0FE1-4929-8958-A9B2A6BF3E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1A52-C01A-4499-8654-2092F22F2A7F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B213-0FE1-4929-8958-A9B2A6BF3E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21A52-C01A-4499-8654-2092F22F2A7F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DB213-0FE1-4929-8958-A9B2A6BF3E3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photoshop4u.ru/uploads/posts/2009-04/1239984910_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8643998" cy="655797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28662" y="928670"/>
            <a:ext cx="778674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Урок </a:t>
            </a:r>
          </a:p>
          <a:p>
            <a:r>
              <a:rPr lang="ru-RU" sz="7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русского языка 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4357694"/>
            <a:ext cx="4286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Презентация учителя начальных классов МАОУ «Гимназия № 3» г.Саратова </a:t>
            </a:r>
          </a:p>
          <a:p>
            <a:r>
              <a:rPr lang="ru-RU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Трофименко Оксаны Валерьевны</a:t>
            </a:r>
            <a:endParaRPr lang="ru-RU" sz="2000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http://allforchildren.ru/pictures/school21_s/school210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3857628"/>
            <a:ext cx="3519499" cy="26798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Admin\Рабочий стол\__20130309_161323981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8286808" cy="635798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785918" y="785794"/>
            <a:ext cx="53578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Всем спасибо за работу! </a:t>
            </a:r>
            <a:endParaRPr lang="ru-RU" sz="36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0" name="Picture 4" descr="http://allforchildren.ru/pictures/school21_s/school2106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2285992"/>
            <a:ext cx="3072882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http://photoshop4u.ru/uploads/posts/2009-04/1239984910_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8643998" cy="655797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85918" y="571480"/>
            <a:ext cx="571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Ше</a:t>
            </a:r>
            <a:r>
              <a:rPr lang="ru-RU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цатое с</a:t>
            </a:r>
            <a:r>
              <a:rPr lang="ru-RU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нтября</a:t>
            </a: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43174" y="928670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</a:t>
            </a:r>
            <a:r>
              <a:rPr lang="ru-RU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сс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ная р</a:t>
            </a:r>
            <a:r>
              <a:rPr lang="ru-RU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бота.</a:t>
            </a:r>
            <a:endParaRPr lang="ru-RU" sz="36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1714488"/>
            <a:ext cx="8001056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            Словарно-орфографическая </a:t>
            </a:r>
            <a:r>
              <a:rPr lang="ru-RU" sz="2800" b="1" i="1" dirty="0">
                <a:solidFill>
                  <a:srgbClr val="FF0000"/>
                </a:solidFill>
              </a:rPr>
              <a:t>работа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2910" y="2143116"/>
            <a:ext cx="7429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ялкооб</a:t>
            </a:r>
            <a:r>
              <a:rPr lang="ru-RU" sz="36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i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фнрьао</a:t>
            </a:r>
            <a:r>
              <a:rPr lang="ru-RU" sz="36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i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мрзоо</a:t>
            </a:r>
            <a:endParaRPr lang="ru-RU" sz="3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0" y="2928934"/>
            <a:ext cx="8501122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Кто может угадать и назвать принцип, правило, на основе которого эти слова можно восстановить?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7158" y="4500570"/>
            <a:ext cx="8429684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Берутся последовательно буквы: первая и последняя, вторая и предпоследняя, третья от начала и конца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8596" y="6072206"/>
            <a:ext cx="842968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Запишите получившиеся слова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http://photoshop4u.ru/uploads/posts/2009-04/1239984910_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42910" y="428604"/>
            <a:ext cx="4833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</a:t>
            </a:r>
            <a:r>
              <a:rPr lang="ru-RU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</a:t>
            </a:r>
            <a:r>
              <a:rPr lang="ru-RU" sz="36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ф</a:t>
            </a:r>
            <a:r>
              <a:rPr lang="ru-RU" sz="36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нарь, м</a:t>
            </a:r>
            <a:r>
              <a:rPr lang="ru-RU" sz="36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</a:t>
            </a:r>
            <a:r>
              <a:rPr lang="ru-RU" sz="36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endParaRPr lang="ru-RU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1142984"/>
            <a:ext cx="7643866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Докажите, что здесь есть опасные места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1785926"/>
            <a:ext cx="8715436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Гласные звуки без ударения, мягкий согласный на конце слова фонарь и парный звонкий на конце слова мороз.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2714621"/>
            <a:ext cx="8715436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Что обозначает слово </a:t>
            </a:r>
            <a:r>
              <a:rPr lang="ru-RU" sz="28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мороз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? Как вы его понимаете? </a:t>
            </a:r>
          </a:p>
        </p:txBody>
      </p:sp>
      <p:pic>
        <p:nvPicPr>
          <p:cNvPr id="9220" name="Picture 4" descr="http://reg-vesti.ru/wp-content/uploads/2009/12/kartina1-300x15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3714752"/>
            <a:ext cx="4062158" cy="2071702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214282" y="3429000"/>
            <a:ext cx="442915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Холод, холодная зимняя погода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5720" y="4000504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Сделайте транскрипцию слова        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МОРОЗ</a:t>
            </a:r>
            <a:endParaRPr lang="ru-RU" sz="2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0034" y="4714884"/>
            <a:ext cx="899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4" name="Двойные круглые скобки 13"/>
          <p:cNvSpPr/>
          <p:nvPr/>
        </p:nvSpPr>
        <p:spPr>
          <a:xfrm>
            <a:off x="642910" y="4929198"/>
            <a:ext cx="1571636" cy="857256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85786" y="5072074"/>
            <a:ext cx="12634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марос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57158" y="6215082"/>
            <a:ext cx="8643998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Сравните с написанием. Что вы заметили?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 animBg="1"/>
      <p:bldP spid="11" grpId="0" animBg="1"/>
      <p:bldP spid="12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photoshop4u.ru/uploads/posts/2009-04/1239984910_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71472" y="214290"/>
            <a:ext cx="807249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Подберите и запишите однокоренные слова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 rot="10800000" flipV="1">
            <a:off x="285720" y="714356"/>
            <a:ext cx="88582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SchoolBookC-Italic"/>
                <a:cs typeface="Times New Roman" pitchFamily="18" charset="0"/>
              </a:rPr>
              <a:t>М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SchoolBookC-Italic"/>
                <a:cs typeface="Times New Roman" pitchFamily="18" charset="0"/>
              </a:rPr>
              <a:t>о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SchoolBookC-Italic"/>
                <a:cs typeface="Times New Roman" pitchFamily="18" charset="0"/>
              </a:rPr>
              <a:t>роз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SchoolBookC-Italic"/>
                <a:cs typeface="Times New Roman" pitchFamily="18" charset="0"/>
              </a:rPr>
              <a:t>ец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SchoolBookC-Italic"/>
                <a:cs typeface="Times New Roman" pitchFamily="18" charset="0"/>
              </a:rPr>
              <a:t>, </a:t>
            </a:r>
            <a:r>
              <a:rPr kumimoji="0" lang="ru-RU" sz="36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SchoolBookC-Italic"/>
                <a:cs typeface="Times New Roman" pitchFamily="18" charset="0"/>
              </a:rPr>
              <a:t>м</a:t>
            </a:r>
            <a:r>
              <a:rPr kumimoji="0" lang="ru-RU" sz="3600" b="1" i="1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SchoolBookC-Italic"/>
                <a:cs typeface="Times New Roman" pitchFamily="18" charset="0"/>
              </a:rPr>
              <a:t>о</a:t>
            </a:r>
            <a:r>
              <a:rPr kumimoji="0" lang="ru-RU" sz="36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SchoolBookC-Italic"/>
                <a:cs typeface="Times New Roman" pitchFamily="18" charset="0"/>
              </a:rPr>
              <a:t>ро</a:t>
            </a:r>
            <a:r>
              <a:rPr kumimoji="0" lang="ru-RU" sz="3600" b="1" i="1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SchoolBookC-Italic"/>
                <a:cs typeface="Times New Roman" pitchFamily="18" charset="0"/>
              </a:rPr>
              <a:t>з</a:t>
            </a:r>
            <a:r>
              <a:rPr kumimoji="0" lang="ru-RU" sz="36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SchoolBookC-Italic"/>
                <a:cs typeface="Times New Roman" pitchFamily="18" charset="0"/>
              </a:rPr>
              <a:t>ко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SchoolBookC-Italic"/>
                <a:cs typeface="Times New Roman" pitchFamily="18" charset="0"/>
              </a:rPr>
              <a:t>, зам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SchoolBookC-Italic"/>
                <a:cs typeface="Times New Roman" pitchFamily="18" charset="0"/>
              </a:rPr>
              <a:t>о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SchoolBookC-Italic"/>
                <a:cs typeface="Times New Roman" pitchFamily="18" charset="0"/>
              </a:rPr>
              <a:t>розить, м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SchoolBookC-Italic"/>
                <a:cs typeface="Times New Roman" pitchFamily="18" charset="0"/>
              </a:rPr>
              <a:t>о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SchoolBookC-Italic"/>
                <a:cs typeface="Times New Roman" pitchFamily="18" charset="0"/>
              </a:rPr>
              <a:t>р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SchoolBookC-Italic"/>
                <a:cs typeface="Times New Roman" pitchFamily="18" charset="0"/>
              </a:rPr>
              <a:t>о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SchoolBookC-Italic"/>
                <a:cs typeface="Times New Roman" pitchFamily="18" charset="0"/>
              </a:rPr>
              <a:t>зил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SchoolBookC-Italic"/>
                <a:cs typeface="Times New Roman" pitchFamily="18" charset="0"/>
              </a:rPr>
              <a:t>ь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SchoolBookC-Italic"/>
                <a:cs typeface="Times New Roman" pitchFamily="18" charset="0"/>
              </a:rPr>
              <a:t>ник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SchoolBookC-Italic"/>
                <a:cs typeface="Times New Roman" pitchFamily="18" charset="0"/>
              </a:rPr>
              <a:t>.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1928802"/>
            <a:ext cx="8643998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Запишите выражение . Когда так говорят?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2500306"/>
            <a:ext cx="53396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6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</a:t>
            </a:r>
            <a:r>
              <a:rPr lang="ru-RU" sz="36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6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идёт по кож</a:t>
            </a:r>
            <a:r>
              <a:rPr lang="ru-RU" sz="36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6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3" name="Picture 5" descr="http://im5-tub-ru.yandex.net/i?id=141716730-60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0436" y="2714620"/>
            <a:ext cx="3033564" cy="2071702"/>
          </a:xfrm>
          <a:prstGeom prst="rect">
            <a:avLst/>
          </a:prstGeom>
          <a:noFill/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 rot="10800000" flipV="1">
            <a:off x="0" y="3112471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SchoolBookC-Italic"/>
                <a:cs typeface="Times New Roman" pitchFamily="18" charset="0"/>
              </a:rPr>
              <a:t>Мороз по коже подирает (продирает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SchoolBookC-Italic"/>
                <a:cs typeface="Times New Roman" pitchFamily="18" charset="0"/>
              </a:rPr>
              <a:t>)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SchoolBookC"/>
                <a:cs typeface="Times New Roman" pitchFamily="18" charset="0"/>
              </a:rPr>
              <a:t>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00100" y="3714752"/>
            <a:ext cx="4538678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понимаете эти слова?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000232" y="4286256"/>
            <a:ext cx="32861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Дерёт, щиплет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14282" y="5072074"/>
            <a:ext cx="8358246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Откроем учебники. Страница 20.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14348" y="5857892"/>
            <a:ext cx="8286808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Посмотрите на страничку и определите тему нашего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урока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169" grpId="0"/>
      <p:bldP spid="7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 descr="http://photoshop4u.ru/uploads/posts/2009-04/1239984910_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282" y="142852"/>
            <a:ext cx="8643998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Тема урока. Умение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списывать и оформлять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предложения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письме.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1285860"/>
            <a:ext cx="62151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Вам знакома эта тема?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929190" y="1285860"/>
            <a:ext cx="45169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Составим план </a:t>
            </a:r>
            <a:r>
              <a:rPr lang="ru-RU" sz="3200" b="1" dirty="0" smtClean="0">
                <a:solidFill>
                  <a:srgbClr val="0070C0"/>
                </a:solidFill>
              </a:rPr>
              <a:t>урока.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57158" y="1785926"/>
            <a:ext cx="67144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2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Повторить схемы слов, предложений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 rot="10800000" flipV="1">
            <a:off x="285720" y="2285992"/>
            <a:ext cx="800105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2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Оформление предложений на письме в русском языке.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000496" y="2857496"/>
            <a:ext cx="4630819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– Что мы сейчас делали?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142976" y="3500438"/>
            <a:ext cx="6104748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200" b="1" dirty="0"/>
              <a:t>Планировали свою деятельность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57158" y="4214818"/>
            <a:ext cx="828680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rgbClr val="FF0000"/>
                </a:solidFill>
              </a:rPr>
              <a:t>Составление и запись предложений из слов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2844" y="4857760"/>
            <a:ext cx="90011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белка, красный, бежать, прыгать, пушистый, </a:t>
            </a: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веткам, по 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28662" y="5903893"/>
            <a:ext cx="8215338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Выберите нужные слова и составьте с ними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предложение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6146" grpId="0"/>
      <p:bldP spid="11" grpId="0" animBg="1"/>
      <p:bldP spid="12" grpId="0" animBg="1"/>
      <p:bldP spid="13" grpId="0" animBg="1"/>
      <p:bldP spid="14" grpId="0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photoshop4u.ru/uploads/posts/2009-04/1239984910_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903728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28662" y="428604"/>
            <a:ext cx="77634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ши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стая белка прыг</a:t>
            </a:r>
            <a:r>
              <a:rPr lang="ru-RU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ла по веткам</a:t>
            </a:r>
            <a:r>
              <a:rPr lang="ru-RU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428992" y="1000108"/>
            <a:ext cx="928694" cy="1588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572000" y="1000108"/>
            <a:ext cx="1643074" cy="1588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572000" y="1142984"/>
            <a:ext cx="1571636" cy="1588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" name="Левая круглая скобка 17"/>
          <p:cNvSpPr/>
          <p:nvPr/>
        </p:nvSpPr>
        <p:spPr>
          <a:xfrm>
            <a:off x="642910" y="1428736"/>
            <a:ext cx="144590" cy="357190"/>
          </a:xfrm>
          <a:prstGeom prst="leftBracket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857224" y="1285860"/>
            <a:ext cx="57864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err="1" smtClean="0">
                <a:solidFill>
                  <a:srgbClr val="00B050"/>
                </a:solidFill>
              </a:rPr>
              <a:t>Повеств.,невоскл</a:t>
            </a:r>
            <a:r>
              <a:rPr lang="ru-RU" sz="3200" b="1" i="1" dirty="0" smtClean="0">
                <a:solidFill>
                  <a:srgbClr val="00B050"/>
                </a:solidFill>
              </a:rPr>
              <a:t>., </a:t>
            </a:r>
            <a:r>
              <a:rPr lang="ru-RU" sz="3200" b="1" i="1" dirty="0" err="1" smtClean="0">
                <a:solidFill>
                  <a:srgbClr val="00B050"/>
                </a:solidFill>
              </a:rPr>
              <a:t>распростр</a:t>
            </a:r>
            <a:r>
              <a:rPr lang="ru-RU" sz="3200" b="1" i="1" dirty="0" smtClean="0">
                <a:solidFill>
                  <a:srgbClr val="00B050"/>
                </a:solidFill>
              </a:rPr>
              <a:t>.</a:t>
            </a:r>
            <a:endParaRPr lang="ru-RU" sz="3200" b="1" i="1" dirty="0">
              <a:solidFill>
                <a:srgbClr val="00B050"/>
              </a:solidFill>
            </a:endParaRPr>
          </a:p>
        </p:txBody>
      </p:sp>
      <p:sp>
        <p:nvSpPr>
          <p:cNvPr id="20" name="Левая круглая скобка 19"/>
          <p:cNvSpPr/>
          <p:nvPr/>
        </p:nvSpPr>
        <p:spPr>
          <a:xfrm rot="10800000">
            <a:off x="6500826" y="1428736"/>
            <a:ext cx="214310" cy="357190"/>
          </a:xfrm>
          <a:prstGeom prst="leftBracket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85688" y="1928802"/>
            <a:ext cx="8858312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u="sng" dirty="0" smtClean="0">
                <a:solidFill>
                  <a:schemeClr val="tx2">
                    <a:lumMod val="75000"/>
                  </a:schemeClr>
                </a:solidFill>
              </a:rPr>
              <a:t>По </a:t>
            </a:r>
            <a:r>
              <a:rPr lang="ru-RU" sz="2800" b="1" u="sng" dirty="0">
                <a:solidFill>
                  <a:schemeClr val="tx2">
                    <a:lumMod val="75000"/>
                  </a:schemeClr>
                </a:solidFill>
              </a:rPr>
              <a:t>цели </a:t>
            </a:r>
            <a:r>
              <a:rPr lang="ru-RU" sz="2800" b="1" u="sng" dirty="0" smtClean="0">
                <a:solidFill>
                  <a:schemeClr val="tx2">
                    <a:lumMod val="75000"/>
                  </a:schemeClr>
                </a:solidFill>
              </a:rPr>
              <a:t>высказывания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предложения 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бывают  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повествовательные, вопросительные и побудительные.  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14282" y="3500438"/>
            <a:ext cx="8643998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/>
              <a:t>Повествовательные предложения сообщают о каком – либо событии</a:t>
            </a:r>
            <a:endParaRPr lang="ru-RU" sz="28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14282" y="4643446"/>
            <a:ext cx="8643998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Вопросительные предложения содержат вопрос, требующий ответа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14282" y="5786454"/>
            <a:ext cx="8715436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Побудительные предложения побуждают собеседника к действию,  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содержат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просьбу, совет, запрет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/>
      <p:bldP spid="21" grpId="0" animBg="1"/>
      <p:bldP spid="22" grpId="0" animBg="1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photoshop4u.ru/uploads/posts/2009-04/1239984910_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8643998" cy="655797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2844" y="214290"/>
            <a:ext cx="8786874" cy="206210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По интонации </a:t>
            </a:r>
          </a:p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Предложения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, которые 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произносятся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с восклицательной интонацией, называются  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восклицательными. 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28288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 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42910" y="2428868"/>
            <a:ext cx="7715304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     Работа по учебнику  стр.20, упр.20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14282" y="3500438"/>
            <a:ext cx="8786874" cy="212365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SchoolBookC"/>
                <a:cs typeface="Times New Roman" pitchFamily="18" charset="0"/>
              </a:rPr>
              <a:t>Запишите только знаки, которые поставите в конце предложений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choolBookC"/>
                <a:cs typeface="Times New Roman" pitchFamily="18" charset="0"/>
              </a:rPr>
              <a:t>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SchoolBookC"/>
                <a:cs typeface="Times New Roman" pitchFamily="18" charset="0"/>
              </a:rPr>
              <a:t>Кто разбил большую вазу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SchoolBookC"/>
                <a:cs typeface="Times New Roman" pitchFamily="18" charset="0"/>
              </a:rPr>
              <a:t>Я признался, но не сразу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SchoolBookC"/>
                <a:cs typeface="Times New Roman" pitchFamily="18" charset="0"/>
              </a:rPr>
              <a:t>Я не бил большую вазу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1934" y="5857892"/>
            <a:ext cx="4643470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B050"/>
                </a:solidFill>
              </a:rPr>
              <a:t>  Проверяем   ? . !</a:t>
            </a:r>
            <a:endParaRPr lang="ru-RU" sz="4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photoshop4u.ru/uploads/posts/2009-04/1239984910_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8643998" cy="655797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071802" y="857232"/>
            <a:ext cx="2940398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Итог урока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1857364"/>
            <a:ext cx="937288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43275" algn="l"/>
              </a:tabLst>
            </a:pPr>
            <a:r>
              <a:rPr lang="ru-RU" sz="1200" dirty="0">
                <a:solidFill>
                  <a:srgbClr val="9933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у вас получалось сегодня лучше всего?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43275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чём испытали затруднения?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43275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Кто сегодня получил отметку в дневник?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43275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что?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  <p:pic>
        <p:nvPicPr>
          <p:cNvPr id="3075" name="Picture 3" descr="http://allforchildren.ru/pictures/school21_s/school210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2174" y="3714752"/>
            <a:ext cx="3454668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photoshop4u.ru/uploads/posts/2009-04/1239984910_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8858312" cy="655797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071934" y="3714752"/>
            <a:ext cx="4929222" cy="2862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     </a:t>
            </a:r>
            <a:r>
              <a:rPr lang="ru-RU" sz="3600" b="1" i="1" dirty="0" smtClean="0">
                <a:solidFill>
                  <a:srgbClr val="002060"/>
                </a:solidFill>
              </a:rPr>
              <a:t>Домашнее задание.</a:t>
            </a:r>
          </a:p>
          <a:p>
            <a:r>
              <a:rPr lang="ru-RU" sz="36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Подобрать </a:t>
            </a:r>
            <a:r>
              <a:rPr lang="ru-RU" sz="36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дома две загадки, чтобы на конце стояли точка и вопросительный знак.</a:t>
            </a:r>
          </a:p>
        </p:txBody>
      </p:sp>
      <p:pic>
        <p:nvPicPr>
          <p:cNvPr id="2050" name="Picture 2" descr="http://allforchildren.ru/pictures/school21_s/school2100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785794"/>
            <a:ext cx="3423069" cy="32861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371</Words>
  <Application>Microsoft Office PowerPoint</Application>
  <PresentationFormat>Экран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-</dc:creator>
  <cp:lastModifiedBy>-</cp:lastModifiedBy>
  <cp:revision>14</cp:revision>
  <dcterms:created xsi:type="dcterms:W3CDTF">2013-09-15T12:48:42Z</dcterms:created>
  <dcterms:modified xsi:type="dcterms:W3CDTF">2013-09-15T14:59:43Z</dcterms:modified>
</cp:coreProperties>
</file>