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4" r:id="rId2"/>
    <p:sldId id="287" r:id="rId3"/>
    <p:sldId id="260" r:id="rId4"/>
    <p:sldId id="295" r:id="rId5"/>
    <p:sldId id="293" r:id="rId6"/>
    <p:sldId id="300" r:id="rId7"/>
    <p:sldId id="296" r:id="rId8"/>
    <p:sldId id="297" r:id="rId9"/>
    <p:sldId id="256" r:id="rId10"/>
    <p:sldId id="264" r:id="rId11"/>
    <p:sldId id="298" r:id="rId12"/>
    <p:sldId id="299" r:id="rId13"/>
    <p:sldId id="266" r:id="rId14"/>
    <p:sldId id="288" r:id="rId15"/>
    <p:sldId id="290" r:id="rId16"/>
    <p:sldId id="29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6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67" autoAdjust="0"/>
  </p:normalViewPr>
  <p:slideViewPr>
    <p:cSldViewPr>
      <p:cViewPr varScale="1">
        <p:scale>
          <a:sx n="75" d="100"/>
          <a:sy n="75" d="100"/>
        </p:scale>
        <p:origin x="-46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C86A5-E8CE-45FD-A1FD-AA8C85315464}" type="datetimeFigureOut">
              <a:rPr lang="ru-RU" smtClean="0"/>
              <a:pPr/>
              <a:t>10.03.2012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8C3F5-6504-4CBF-89A7-6C58CB5F88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C86A5-E8CE-45FD-A1FD-AA8C85315464}" type="datetimeFigureOut">
              <a:rPr lang="ru-RU" smtClean="0"/>
              <a:pPr/>
              <a:t>10.03.2012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8C3F5-6504-4CBF-89A7-6C58CB5F88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C86A5-E8CE-45FD-A1FD-AA8C85315464}" type="datetimeFigureOut">
              <a:rPr lang="ru-RU" smtClean="0"/>
              <a:pPr/>
              <a:t>10.03.2012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8C3F5-6504-4CBF-89A7-6C58CB5F88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C86A5-E8CE-45FD-A1FD-AA8C85315464}" type="datetimeFigureOut">
              <a:rPr lang="ru-RU" smtClean="0"/>
              <a:pPr/>
              <a:t>10.03.2012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8C3F5-6504-4CBF-89A7-6C58CB5F88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C86A5-E8CE-45FD-A1FD-AA8C85315464}" type="datetimeFigureOut">
              <a:rPr lang="ru-RU" smtClean="0"/>
              <a:pPr/>
              <a:t>10.03.2012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8C3F5-6504-4CBF-89A7-6C58CB5F88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C86A5-E8CE-45FD-A1FD-AA8C85315464}" type="datetimeFigureOut">
              <a:rPr lang="ru-RU" smtClean="0"/>
              <a:pPr/>
              <a:t>10.03.2012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8C3F5-6504-4CBF-89A7-6C58CB5F88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C86A5-E8CE-45FD-A1FD-AA8C85315464}" type="datetimeFigureOut">
              <a:rPr lang="ru-RU" smtClean="0"/>
              <a:pPr/>
              <a:t>10.03.2012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8C3F5-6504-4CBF-89A7-6C58CB5F88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C86A5-E8CE-45FD-A1FD-AA8C85315464}" type="datetimeFigureOut">
              <a:rPr lang="ru-RU" smtClean="0"/>
              <a:pPr/>
              <a:t>10.03.2012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8C3F5-6504-4CBF-89A7-6C58CB5F88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C86A5-E8CE-45FD-A1FD-AA8C85315464}" type="datetimeFigureOut">
              <a:rPr lang="ru-RU" smtClean="0"/>
              <a:pPr/>
              <a:t>10.03.2012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8C3F5-6504-4CBF-89A7-6C58CB5F88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C86A5-E8CE-45FD-A1FD-AA8C85315464}" type="datetimeFigureOut">
              <a:rPr lang="ru-RU" smtClean="0"/>
              <a:pPr/>
              <a:t>10.03.2012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8C3F5-6504-4CBF-89A7-6C58CB5F88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C86A5-E8CE-45FD-A1FD-AA8C85315464}" type="datetimeFigureOut">
              <a:rPr lang="ru-RU" smtClean="0"/>
              <a:pPr/>
              <a:t>10.03.2012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8C3F5-6504-4CBF-89A7-6C58CB5F88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C86A5-E8CE-45FD-A1FD-AA8C85315464}" type="datetimeFigureOut">
              <a:rPr lang="ru-RU" smtClean="0"/>
              <a:pPr/>
              <a:t>10.03.2012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8C3F5-6504-4CBF-89A7-6C58CB5F887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2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2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00166" y="357166"/>
            <a:ext cx="6215106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</a:rPr>
              <a:t>Физический (механический)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</a:rPr>
              <a:t> смысл производной</a:t>
            </a: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2285984" y="2357430"/>
          <a:ext cx="4524375" cy="1316037"/>
        </p:xfrm>
        <a:graphic>
          <a:graphicData uri="http://schemas.openxmlformats.org/presentationml/2006/ole">
            <p:oleObj spid="_x0000_s98306" name="Формула" r:id="rId3" imgW="698400" imgH="203040" progId="Equation.3">
              <p:embed/>
            </p:oleObj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1928794" y="4000504"/>
          <a:ext cx="5357812" cy="1500188"/>
        </p:xfrm>
        <a:graphic>
          <a:graphicData uri="http://schemas.openxmlformats.org/presentationml/2006/ole">
            <p:oleObj spid="_x0000_s98307" name="Формула" r:id="rId4" imgW="698400" imgH="2030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57158" y="2643182"/>
            <a:ext cx="8286808" cy="3714776"/>
            <a:chOff x="2409" y="164"/>
            <a:chExt cx="3223" cy="3065"/>
          </a:xfrm>
        </p:grpSpPr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409" y="203"/>
              <a:ext cx="3148" cy="3026"/>
              <a:chOff x="2409" y="203"/>
              <a:chExt cx="3148" cy="3026"/>
            </a:xfrm>
          </p:grpSpPr>
          <p:sp>
            <p:nvSpPr>
              <p:cNvPr id="7" name="Freeform 9"/>
              <p:cNvSpPr>
                <a:spLocks/>
              </p:cNvSpPr>
              <p:nvPr/>
            </p:nvSpPr>
            <p:spPr bwMode="auto">
              <a:xfrm>
                <a:off x="2426" y="211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" name="Freeform 10"/>
              <p:cNvSpPr>
                <a:spLocks/>
              </p:cNvSpPr>
              <p:nvPr/>
            </p:nvSpPr>
            <p:spPr bwMode="auto">
              <a:xfrm>
                <a:off x="2409" y="2945"/>
                <a:ext cx="3124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24" y="8"/>
                  </a:cxn>
                </a:cxnLst>
                <a:rect l="0" t="0" r="r" b="b"/>
                <a:pathLst>
                  <a:path w="3124" h="8">
                    <a:moveTo>
                      <a:pt x="0" y="0"/>
                    </a:moveTo>
                    <a:lnTo>
                      <a:pt x="3124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" name="Freeform 11"/>
              <p:cNvSpPr>
                <a:spLocks/>
              </p:cNvSpPr>
              <p:nvPr/>
            </p:nvSpPr>
            <p:spPr bwMode="auto">
              <a:xfrm>
                <a:off x="2677" y="211"/>
                <a:ext cx="8" cy="29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" y="2994"/>
                  </a:cxn>
                </a:cxnLst>
                <a:rect l="0" t="0" r="r" b="b"/>
                <a:pathLst>
                  <a:path w="8" h="2994">
                    <a:moveTo>
                      <a:pt x="0" y="0"/>
                    </a:moveTo>
                    <a:lnTo>
                      <a:pt x="8" y="2994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" name="Line 12"/>
              <p:cNvSpPr>
                <a:spLocks noChangeShapeType="1"/>
              </p:cNvSpPr>
              <p:nvPr/>
            </p:nvSpPr>
            <p:spPr bwMode="auto">
              <a:xfrm>
                <a:off x="2426" y="2704"/>
                <a:ext cx="31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" name="Freeform 13"/>
              <p:cNvSpPr>
                <a:spLocks/>
              </p:cNvSpPr>
              <p:nvPr/>
            </p:nvSpPr>
            <p:spPr bwMode="auto">
              <a:xfrm>
                <a:off x="2426" y="3203"/>
                <a:ext cx="3124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24" y="8"/>
                  </a:cxn>
                </a:cxnLst>
                <a:rect l="0" t="0" r="r" b="b"/>
                <a:pathLst>
                  <a:path w="3124" h="8">
                    <a:moveTo>
                      <a:pt x="0" y="0"/>
                    </a:moveTo>
                    <a:lnTo>
                      <a:pt x="3124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Freeform 14"/>
              <p:cNvSpPr>
                <a:spLocks/>
              </p:cNvSpPr>
              <p:nvPr/>
            </p:nvSpPr>
            <p:spPr bwMode="auto">
              <a:xfrm>
                <a:off x="2418" y="2450"/>
                <a:ext cx="3131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131" y="0"/>
                  </a:cxn>
                </a:cxnLst>
                <a:rect l="0" t="0" r="r" b="b"/>
                <a:pathLst>
                  <a:path w="3131" h="8">
                    <a:moveTo>
                      <a:pt x="0" y="8"/>
                    </a:moveTo>
                    <a:lnTo>
                      <a:pt x="3131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" name="Freeform 15"/>
              <p:cNvSpPr>
                <a:spLocks/>
              </p:cNvSpPr>
              <p:nvPr/>
            </p:nvSpPr>
            <p:spPr bwMode="auto">
              <a:xfrm>
                <a:off x="2426" y="2205"/>
                <a:ext cx="3131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131" y="0"/>
                  </a:cxn>
                </a:cxnLst>
                <a:rect l="0" t="0" r="r" b="b"/>
                <a:pathLst>
                  <a:path w="3131" h="8">
                    <a:moveTo>
                      <a:pt x="0" y="8"/>
                    </a:moveTo>
                    <a:lnTo>
                      <a:pt x="3131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Freeform 16"/>
              <p:cNvSpPr>
                <a:spLocks/>
              </p:cNvSpPr>
              <p:nvPr/>
            </p:nvSpPr>
            <p:spPr bwMode="auto">
              <a:xfrm>
                <a:off x="2409" y="1955"/>
                <a:ext cx="3132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32" y="8"/>
                  </a:cxn>
                </a:cxnLst>
                <a:rect l="0" t="0" r="r" b="b"/>
                <a:pathLst>
                  <a:path w="3132" h="8">
                    <a:moveTo>
                      <a:pt x="0" y="0"/>
                    </a:moveTo>
                    <a:lnTo>
                      <a:pt x="3132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eeform 17"/>
              <p:cNvSpPr>
                <a:spLocks/>
              </p:cNvSpPr>
              <p:nvPr/>
            </p:nvSpPr>
            <p:spPr bwMode="auto">
              <a:xfrm>
                <a:off x="2434" y="1444"/>
                <a:ext cx="3107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107" y="0"/>
                  </a:cxn>
                </a:cxnLst>
                <a:rect l="0" t="0" r="r" b="b"/>
                <a:pathLst>
                  <a:path w="3107" h="8">
                    <a:moveTo>
                      <a:pt x="0" y="8"/>
                    </a:moveTo>
                    <a:lnTo>
                      <a:pt x="3107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6" name="Freeform 18"/>
              <p:cNvSpPr>
                <a:spLocks/>
              </p:cNvSpPr>
              <p:nvPr/>
            </p:nvSpPr>
            <p:spPr bwMode="auto">
              <a:xfrm>
                <a:off x="2426" y="1207"/>
                <a:ext cx="3107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107" y="0"/>
                  </a:cxn>
                </a:cxnLst>
                <a:rect l="0" t="0" r="r" b="b"/>
                <a:pathLst>
                  <a:path w="3107" h="8">
                    <a:moveTo>
                      <a:pt x="0" y="8"/>
                    </a:moveTo>
                    <a:lnTo>
                      <a:pt x="3107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7" name="Freeform 19"/>
              <p:cNvSpPr>
                <a:spLocks/>
              </p:cNvSpPr>
              <p:nvPr/>
            </p:nvSpPr>
            <p:spPr bwMode="auto">
              <a:xfrm>
                <a:off x="2426" y="949"/>
                <a:ext cx="3123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23" y="8"/>
                  </a:cxn>
                </a:cxnLst>
                <a:rect l="0" t="0" r="r" b="b"/>
                <a:pathLst>
                  <a:path w="3123" h="8">
                    <a:moveTo>
                      <a:pt x="0" y="0"/>
                    </a:moveTo>
                    <a:lnTo>
                      <a:pt x="3123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" name="Freeform 20"/>
              <p:cNvSpPr>
                <a:spLocks/>
              </p:cNvSpPr>
              <p:nvPr/>
            </p:nvSpPr>
            <p:spPr bwMode="auto">
              <a:xfrm>
                <a:off x="2426" y="708"/>
                <a:ext cx="3107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107" y="0"/>
                  </a:cxn>
                </a:cxnLst>
                <a:rect l="0" t="0" r="r" b="b"/>
                <a:pathLst>
                  <a:path w="3107" h="8">
                    <a:moveTo>
                      <a:pt x="0" y="8"/>
                    </a:moveTo>
                    <a:lnTo>
                      <a:pt x="3107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Freeform 21"/>
              <p:cNvSpPr>
                <a:spLocks/>
              </p:cNvSpPr>
              <p:nvPr/>
            </p:nvSpPr>
            <p:spPr bwMode="auto">
              <a:xfrm>
                <a:off x="2434" y="446"/>
                <a:ext cx="3115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15" y="8"/>
                  </a:cxn>
                </a:cxnLst>
                <a:rect l="0" t="0" r="r" b="b"/>
                <a:pathLst>
                  <a:path w="3115" h="8">
                    <a:moveTo>
                      <a:pt x="0" y="0"/>
                    </a:moveTo>
                    <a:lnTo>
                      <a:pt x="3115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Freeform 22"/>
              <p:cNvSpPr>
                <a:spLocks/>
              </p:cNvSpPr>
              <p:nvPr/>
            </p:nvSpPr>
            <p:spPr bwMode="auto">
              <a:xfrm>
                <a:off x="2426" y="210"/>
                <a:ext cx="3115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15" y="8"/>
                  </a:cxn>
                </a:cxnLst>
                <a:rect l="0" t="0" r="r" b="b"/>
                <a:pathLst>
                  <a:path w="3115" h="8">
                    <a:moveTo>
                      <a:pt x="0" y="0"/>
                    </a:moveTo>
                    <a:lnTo>
                      <a:pt x="3115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" name="Freeform 23"/>
              <p:cNvSpPr>
                <a:spLocks/>
              </p:cNvSpPr>
              <p:nvPr/>
            </p:nvSpPr>
            <p:spPr bwMode="auto">
              <a:xfrm>
                <a:off x="2937" y="203"/>
                <a:ext cx="8" cy="3026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0" y="3026"/>
                  </a:cxn>
                </a:cxnLst>
                <a:rect l="0" t="0" r="r" b="b"/>
                <a:pathLst>
                  <a:path w="8" h="3026">
                    <a:moveTo>
                      <a:pt x="8" y="0"/>
                    </a:moveTo>
                    <a:lnTo>
                      <a:pt x="0" y="3026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Freeform 24"/>
              <p:cNvSpPr>
                <a:spLocks/>
              </p:cNvSpPr>
              <p:nvPr/>
            </p:nvSpPr>
            <p:spPr bwMode="auto">
              <a:xfrm>
                <a:off x="3198" y="210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Freeform 25"/>
              <p:cNvSpPr>
                <a:spLocks/>
              </p:cNvSpPr>
              <p:nvPr/>
            </p:nvSpPr>
            <p:spPr bwMode="auto">
              <a:xfrm>
                <a:off x="3470" y="210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Freeform 26"/>
              <p:cNvSpPr>
                <a:spLocks/>
              </p:cNvSpPr>
              <p:nvPr/>
            </p:nvSpPr>
            <p:spPr bwMode="auto">
              <a:xfrm>
                <a:off x="3707" y="219"/>
                <a:ext cx="9" cy="3010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0" y="3010"/>
                  </a:cxn>
                </a:cxnLst>
                <a:rect l="0" t="0" r="r" b="b"/>
                <a:pathLst>
                  <a:path w="9" h="3010">
                    <a:moveTo>
                      <a:pt x="9" y="0"/>
                    </a:moveTo>
                    <a:lnTo>
                      <a:pt x="0" y="301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Freeform 27"/>
              <p:cNvSpPr>
                <a:spLocks/>
              </p:cNvSpPr>
              <p:nvPr/>
            </p:nvSpPr>
            <p:spPr bwMode="auto">
              <a:xfrm>
                <a:off x="4241" y="210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Freeform 28"/>
              <p:cNvSpPr>
                <a:spLocks/>
              </p:cNvSpPr>
              <p:nvPr/>
            </p:nvSpPr>
            <p:spPr bwMode="auto">
              <a:xfrm>
                <a:off x="4494" y="203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Freeform 29"/>
              <p:cNvSpPr>
                <a:spLocks/>
              </p:cNvSpPr>
              <p:nvPr/>
            </p:nvSpPr>
            <p:spPr bwMode="auto">
              <a:xfrm>
                <a:off x="4762" y="219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" name="Freeform 30"/>
              <p:cNvSpPr>
                <a:spLocks/>
              </p:cNvSpPr>
              <p:nvPr/>
            </p:nvSpPr>
            <p:spPr bwMode="auto">
              <a:xfrm>
                <a:off x="5012" y="210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" name="Freeform 31"/>
              <p:cNvSpPr>
                <a:spLocks/>
              </p:cNvSpPr>
              <p:nvPr/>
            </p:nvSpPr>
            <p:spPr bwMode="auto">
              <a:xfrm>
                <a:off x="5284" y="210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" name="Text Box 32"/>
            <p:cNvSpPr txBox="1">
              <a:spLocks noChangeArrowheads="1"/>
            </p:cNvSpPr>
            <p:nvPr/>
          </p:nvSpPr>
          <p:spPr bwMode="auto">
            <a:xfrm>
              <a:off x="5420" y="1661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х</a:t>
              </a:r>
            </a:p>
          </p:txBody>
        </p:sp>
        <p:sp>
          <p:nvSpPr>
            <p:cNvPr id="6" name="Text Box 33"/>
            <p:cNvSpPr txBox="1">
              <a:spLocks noChangeArrowheads="1"/>
            </p:cNvSpPr>
            <p:nvPr/>
          </p:nvSpPr>
          <p:spPr bwMode="auto">
            <a:xfrm>
              <a:off x="3742" y="164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у</a:t>
              </a:r>
            </a:p>
          </p:txBody>
        </p:sp>
      </p:grpSp>
      <p:cxnSp>
        <p:nvCxnSpPr>
          <p:cNvPr id="31" name="Прямая со стрелкой 30"/>
          <p:cNvCxnSpPr/>
          <p:nvPr/>
        </p:nvCxnSpPr>
        <p:spPr>
          <a:xfrm>
            <a:off x="357158" y="4500570"/>
            <a:ext cx="8501122" cy="1588"/>
          </a:xfrm>
          <a:prstGeom prst="straightConnector1">
            <a:avLst/>
          </a:prstGeom>
          <a:ln w="57150"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5400000" flipH="1" flipV="1">
            <a:off x="2572530" y="4499776"/>
            <a:ext cx="3714776" cy="1588"/>
          </a:xfrm>
          <a:prstGeom prst="straightConnector1">
            <a:avLst/>
          </a:prstGeom>
          <a:ln w="57150"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олилиния 35"/>
          <p:cNvSpPr/>
          <p:nvPr/>
        </p:nvSpPr>
        <p:spPr>
          <a:xfrm>
            <a:off x="1071538" y="2857496"/>
            <a:ext cx="7072362" cy="3500462"/>
          </a:xfrm>
          <a:custGeom>
            <a:avLst/>
            <a:gdLst>
              <a:gd name="connsiteX0" fmla="*/ 0 w 5754030"/>
              <a:gd name="connsiteY0" fmla="*/ 159834 h 2016512"/>
              <a:gd name="connsiteX1" fmla="*/ 669074 w 5754030"/>
              <a:gd name="connsiteY1" fmla="*/ 1051932 h 2016512"/>
              <a:gd name="connsiteX2" fmla="*/ 1984918 w 5754030"/>
              <a:gd name="connsiteY2" fmla="*/ 460917 h 2016512"/>
              <a:gd name="connsiteX3" fmla="*/ 3958683 w 5754030"/>
              <a:gd name="connsiteY3" fmla="*/ 1977483 h 2016512"/>
              <a:gd name="connsiteX4" fmla="*/ 5018049 w 5754030"/>
              <a:gd name="connsiteY4" fmla="*/ 226741 h 2016512"/>
              <a:gd name="connsiteX5" fmla="*/ 5754030 w 5754030"/>
              <a:gd name="connsiteY5" fmla="*/ 617034 h 2016512"/>
              <a:gd name="connsiteX6" fmla="*/ 5754030 w 5754030"/>
              <a:gd name="connsiteY6" fmla="*/ 617034 h 2016512"/>
              <a:gd name="connsiteX7" fmla="*/ 5754030 w 5754030"/>
              <a:gd name="connsiteY7" fmla="*/ 617034 h 2016512"/>
              <a:gd name="connsiteX8" fmla="*/ 5731727 w 5754030"/>
              <a:gd name="connsiteY8" fmla="*/ 639337 h 2016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54030" h="2016512">
                <a:moveTo>
                  <a:pt x="0" y="159834"/>
                </a:moveTo>
                <a:cubicBezTo>
                  <a:pt x="169127" y="580793"/>
                  <a:pt x="338254" y="1001752"/>
                  <a:pt x="669074" y="1051932"/>
                </a:cubicBezTo>
                <a:cubicBezTo>
                  <a:pt x="999894" y="1102112"/>
                  <a:pt x="1436650" y="306659"/>
                  <a:pt x="1984918" y="460917"/>
                </a:cubicBezTo>
                <a:cubicBezTo>
                  <a:pt x="2533186" y="615175"/>
                  <a:pt x="3453161" y="2016512"/>
                  <a:pt x="3958683" y="1977483"/>
                </a:cubicBezTo>
                <a:cubicBezTo>
                  <a:pt x="4464205" y="1938454"/>
                  <a:pt x="4718825" y="453482"/>
                  <a:pt x="5018049" y="226741"/>
                </a:cubicBezTo>
                <a:cubicBezTo>
                  <a:pt x="5317273" y="0"/>
                  <a:pt x="5754030" y="617034"/>
                  <a:pt x="5754030" y="617034"/>
                </a:cubicBezTo>
                <a:lnTo>
                  <a:pt x="5754030" y="617034"/>
                </a:lnTo>
                <a:lnTo>
                  <a:pt x="5754030" y="617034"/>
                </a:lnTo>
                <a:lnTo>
                  <a:pt x="5731727" y="639337"/>
                </a:lnTo>
              </a:path>
            </a:pathLst>
          </a:cu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428596" y="2500306"/>
          <a:ext cx="2103437" cy="700088"/>
        </p:xfrm>
        <a:graphic>
          <a:graphicData uri="http://schemas.openxmlformats.org/presentationml/2006/ole">
            <p:oleObj spid="_x0000_s30722" name="Формула" r:id="rId3" imgW="609480" imgH="203040" progId="Equation.3">
              <p:embed/>
            </p:oleObj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285720" y="357166"/>
            <a:ext cx="850112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рисунке изображён график производной функции 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(x)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определённой на интервале (-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6)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Найдите количество точек, в которых касательная к графику функции 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 = f(x)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параллельна прямой у = 2х – 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или совпадает с ней.</a:t>
            </a:r>
            <a:endParaRPr lang="en-US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379413" y="5286375"/>
          <a:ext cx="2058987" cy="700088"/>
        </p:xfrm>
        <a:graphic>
          <a:graphicData uri="http://schemas.openxmlformats.org/presentationml/2006/ole">
            <p:oleObj spid="_x0000_s30723" name="Формула" r:id="rId4" imgW="596880" imgH="203040" progId="Equation.3">
              <p:embed/>
            </p:oleObj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4429124" y="364331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1071538" y="3929066"/>
            <a:ext cx="7286676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Овал 44"/>
          <p:cNvSpPr/>
          <p:nvPr/>
        </p:nvSpPr>
        <p:spPr>
          <a:xfrm>
            <a:off x="6858016" y="3786190"/>
            <a:ext cx="214314" cy="21431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3714744" y="3786190"/>
            <a:ext cx="214314" cy="21431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643174" y="3786190"/>
            <a:ext cx="214314" cy="21431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вал 47"/>
          <p:cNvSpPr/>
          <p:nvPr/>
        </p:nvSpPr>
        <p:spPr>
          <a:xfrm>
            <a:off x="1214414" y="3786190"/>
            <a:ext cx="214314" cy="21431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8001024" y="3786190"/>
            <a:ext cx="214314" cy="21431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TextBox 52"/>
          <p:cNvSpPr txBox="1"/>
          <p:nvPr/>
        </p:nvSpPr>
        <p:spPr>
          <a:xfrm>
            <a:off x="357158" y="6000768"/>
            <a:ext cx="19183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Ответ: 5</a:t>
            </a:r>
            <a:endParaRPr lang="ru-RU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429124" y="450057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  <p:bldP spid="47" grpId="0" animBg="1"/>
      <p:bldP spid="48" grpId="0" animBg="1"/>
      <p:bldP spid="49" grpId="0" animBg="1"/>
      <p:bldP spid="5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79613" y="1916113"/>
            <a:ext cx="4895850" cy="353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Object 5"/>
          <p:cNvGraphicFramePr>
            <a:graphicFrameLocks noChangeAspect="1"/>
          </p:cNvGraphicFramePr>
          <p:nvPr/>
        </p:nvGraphicFramePr>
        <p:xfrm>
          <a:off x="357158" y="1142984"/>
          <a:ext cx="1357322" cy="453105"/>
        </p:xfrm>
        <a:graphic>
          <a:graphicData uri="http://schemas.openxmlformats.org/presentationml/2006/ole">
            <p:oleObj spid="_x0000_s100354" name="Формула" r:id="rId4" imgW="609336" imgH="203112" progId="Equation.3">
              <p:embed/>
            </p:oleObj>
          </a:graphicData>
        </a:graphic>
      </p:graphicFrame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364163" y="6165850"/>
            <a:ext cx="97404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Ответ: 3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285728"/>
            <a:ext cx="842968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Функция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у=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f(x)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определена на отрезке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[-2;3]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На рисунке изображен график производной функции         </a:t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какой точке отрезка функция принимает наименьшее значение?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68538" y="1773238"/>
            <a:ext cx="5040312" cy="394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Object 5"/>
          <p:cNvGraphicFramePr>
            <a:graphicFrameLocks noChangeAspect="1"/>
          </p:cNvGraphicFramePr>
          <p:nvPr/>
        </p:nvGraphicFramePr>
        <p:xfrm>
          <a:off x="428596" y="1142984"/>
          <a:ext cx="1497449" cy="500066"/>
        </p:xfrm>
        <a:graphic>
          <a:graphicData uri="http://schemas.openxmlformats.org/presentationml/2006/ole">
            <p:oleObj spid="_x0000_s101378" name="Формула" r:id="rId4" imgW="609336" imgH="203112" progId="Equation.3">
              <p:embed/>
            </p:oleObj>
          </a:graphicData>
        </a:graphic>
      </p:graphicFrame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148263" y="6165850"/>
            <a:ext cx="12729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Ответ: 5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285728"/>
            <a:ext cx="821537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Функция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у=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f(x)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определена на отрезке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[-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На рисунке изображен график производной функции         </a:t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какой точке отрезка функция принимает наибольшее значение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?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20" y="500042"/>
            <a:ext cx="84296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Укажите точку минимума функции  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 = f (x)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заданной на отрезке 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[-6;4]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если на рисунке изображён график её производной.</a:t>
            </a:r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357158" y="2214554"/>
            <a:ext cx="8286808" cy="3714776"/>
            <a:chOff x="2409" y="164"/>
            <a:chExt cx="3223" cy="3065"/>
          </a:xfrm>
        </p:grpSpPr>
        <p:grpSp>
          <p:nvGrpSpPr>
            <p:cNvPr id="5" name="Group 8"/>
            <p:cNvGrpSpPr>
              <a:grpSpLocks/>
            </p:cNvGrpSpPr>
            <p:nvPr/>
          </p:nvGrpSpPr>
          <p:grpSpPr bwMode="auto">
            <a:xfrm>
              <a:off x="2409" y="203"/>
              <a:ext cx="3148" cy="3026"/>
              <a:chOff x="2409" y="203"/>
              <a:chExt cx="3148" cy="3026"/>
            </a:xfrm>
          </p:grpSpPr>
          <p:sp>
            <p:nvSpPr>
              <p:cNvPr id="8" name="Freeform 9"/>
              <p:cNvSpPr>
                <a:spLocks/>
              </p:cNvSpPr>
              <p:nvPr/>
            </p:nvSpPr>
            <p:spPr bwMode="auto">
              <a:xfrm>
                <a:off x="2426" y="211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" name="Freeform 10"/>
              <p:cNvSpPr>
                <a:spLocks/>
              </p:cNvSpPr>
              <p:nvPr/>
            </p:nvSpPr>
            <p:spPr bwMode="auto">
              <a:xfrm>
                <a:off x="2409" y="2945"/>
                <a:ext cx="3124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24" y="8"/>
                  </a:cxn>
                </a:cxnLst>
                <a:rect l="0" t="0" r="r" b="b"/>
                <a:pathLst>
                  <a:path w="3124" h="8">
                    <a:moveTo>
                      <a:pt x="0" y="0"/>
                    </a:moveTo>
                    <a:lnTo>
                      <a:pt x="3124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" name="Freeform 11"/>
              <p:cNvSpPr>
                <a:spLocks/>
              </p:cNvSpPr>
              <p:nvPr/>
            </p:nvSpPr>
            <p:spPr bwMode="auto">
              <a:xfrm>
                <a:off x="2677" y="211"/>
                <a:ext cx="8" cy="29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" y="2994"/>
                  </a:cxn>
                </a:cxnLst>
                <a:rect l="0" t="0" r="r" b="b"/>
                <a:pathLst>
                  <a:path w="8" h="2994">
                    <a:moveTo>
                      <a:pt x="0" y="0"/>
                    </a:moveTo>
                    <a:lnTo>
                      <a:pt x="8" y="2994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" name="Line 12"/>
              <p:cNvSpPr>
                <a:spLocks noChangeShapeType="1"/>
              </p:cNvSpPr>
              <p:nvPr/>
            </p:nvSpPr>
            <p:spPr bwMode="auto">
              <a:xfrm>
                <a:off x="2426" y="2704"/>
                <a:ext cx="31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Freeform 13"/>
              <p:cNvSpPr>
                <a:spLocks/>
              </p:cNvSpPr>
              <p:nvPr/>
            </p:nvSpPr>
            <p:spPr bwMode="auto">
              <a:xfrm>
                <a:off x="2426" y="3203"/>
                <a:ext cx="3124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24" y="8"/>
                  </a:cxn>
                </a:cxnLst>
                <a:rect l="0" t="0" r="r" b="b"/>
                <a:pathLst>
                  <a:path w="3124" h="8">
                    <a:moveTo>
                      <a:pt x="0" y="0"/>
                    </a:moveTo>
                    <a:lnTo>
                      <a:pt x="3124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" name="Freeform 14"/>
              <p:cNvSpPr>
                <a:spLocks/>
              </p:cNvSpPr>
              <p:nvPr/>
            </p:nvSpPr>
            <p:spPr bwMode="auto">
              <a:xfrm>
                <a:off x="2418" y="2450"/>
                <a:ext cx="3131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131" y="0"/>
                  </a:cxn>
                </a:cxnLst>
                <a:rect l="0" t="0" r="r" b="b"/>
                <a:pathLst>
                  <a:path w="3131" h="8">
                    <a:moveTo>
                      <a:pt x="0" y="8"/>
                    </a:moveTo>
                    <a:lnTo>
                      <a:pt x="3131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Freeform 15"/>
              <p:cNvSpPr>
                <a:spLocks/>
              </p:cNvSpPr>
              <p:nvPr/>
            </p:nvSpPr>
            <p:spPr bwMode="auto">
              <a:xfrm>
                <a:off x="2426" y="2205"/>
                <a:ext cx="3131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131" y="0"/>
                  </a:cxn>
                </a:cxnLst>
                <a:rect l="0" t="0" r="r" b="b"/>
                <a:pathLst>
                  <a:path w="3131" h="8">
                    <a:moveTo>
                      <a:pt x="0" y="8"/>
                    </a:moveTo>
                    <a:lnTo>
                      <a:pt x="3131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eeform 16"/>
              <p:cNvSpPr>
                <a:spLocks/>
              </p:cNvSpPr>
              <p:nvPr/>
            </p:nvSpPr>
            <p:spPr bwMode="auto">
              <a:xfrm>
                <a:off x="2409" y="1955"/>
                <a:ext cx="3132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32" y="8"/>
                  </a:cxn>
                </a:cxnLst>
                <a:rect l="0" t="0" r="r" b="b"/>
                <a:pathLst>
                  <a:path w="3132" h="8">
                    <a:moveTo>
                      <a:pt x="0" y="0"/>
                    </a:moveTo>
                    <a:lnTo>
                      <a:pt x="3132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Freeform 17"/>
              <p:cNvSpPr>
                <a:spLocks/>
              </p:cNvSpPr>
              <p:nvPr/>
            </p:nvSpPr>
            <p:spPr bwMode="auto">
              <a:xfrm>
                <a:off x="2434" y="1444"/>
                <a:ext cx="3107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107" y="0"/>
                  </a:cxn>
                </a:cxnLst>
                <a:rect l="0" t="0" r="r" b="b"/>
                <a:pathLst>
                  <a:path w="3107" h="8">
                    <a:moveTo>
                      <a:pt x="0" y="8"/>
                    </a:moveTo>
                    <a:lnTo>
                      <a:pt x="3107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7" name="Freeform 18"/>
              <p:cNvSpPr>
                <a:spLocks/>
              </p:cNvSpPr>
              <p:nvPr/>
            </p:nvSpPr>
            <p:spPr bwMode="auto">
              <a:xfrm>
                <a:off x="2426" y="1207"/>
                <a:ext cx="3107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107" y="0"/>
                  </a:cxn>
                </a:cxnLst>
                <a:rect l="0" t="0" r="r" b="b"/>
                <a:pathLst>
                  <a:path w="3107" h="8">
                    <a:moveTo>
                      <a:pt x="0" y="8"/>
                    </a:moveTo>
                    <a:lnTo>
                      <a:pt x="3107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8" name="Freeform 19"/>
              <p:cNvSpPr>
                <a:spLocks/>
              </p:cNvSpPr>
              <p:nvPr/>
            </p:nvSpPr>
            <p:spPr bwMode="auto">
              <a:xfrm>
                <a:off x="2426" y="949"/>
                <a:ext cx="3123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23" y="8"/>
                  </a:cxn>
                </a:cxnLst>
                <a:rect l="0" t="0" r="r" b="b"/>
                <a:pathLst>
                  <a:path w="3123" h="8">
                    <a:moveTo>
                      <a:pt x="0" y="0"/>
                    </a:moveTo>
                    <a:lnTo>
                      <a:pt x="3123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Freeform 20"/>
              <p:cNvSpPr>
                <a:spLocks/>
              </p:cNvSpPr>
              <p:nvPr/>
            </p:nvSpPr>
            <p:spPr bwMode="auto">
              <a:xfrm>
                <a:off x="2426" y="708"/>
                <a:ext cx="3107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107" y="0"/>
                  </a:cxn>
                </a:cxnLst>
                <a:rect l="0" t="0" r="r" b="b"/>
                <a:pathLst>
                  <a:path w="3107" h="8">
                    <a:moveTo>
                      <a:pt x="0" y="8"/>
                    </a:moveTo>
                    <a:lnTo>
                      <a:pt x="3107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Freeform 21"/>
              <p:cNvSpPr>
                <a:spLocks/>
              </p:cNvSpPr>
              <p:nvPr/>
            </p:nvSpPr>
            <p:spPr bwMode="auto">
              <a:xfrm>
                <a:off x="2434" y="446"/>
                <a:ext cx="3115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15" y="8"/>
                  </a:cxn>
                </a:cxnLst>
                <a:rect l="0" t="0" r="r" b="b"/>
                <a:pathLst>
                  <a:path w="3115" h="8">
                    <a:moveTo>
                      <a:pt x="0" y="0"/>
                    </a:moveTo>
                    <a:lnTo>
                      <a:pt x="3115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" name="Freeform 22"/>
              <p:cNvSpPr>
                <a:spLocks/>
              </p:cNvSpPr>
              <p:nvPr/>
            </p:nvSpPr>
            <p:spPr bwMode="auto">
              <a:xfrm>
                <a:off x="2426" y="210"/>
                <a:ext cx="3115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15" y="8"/>
                  </a:cxn>
                </a:cxnLst>
                <a:rect l="0" t="0" r="r" b="b"/>
                <a:pathLst>
                  <a:path w="3115" h="8">
                    <a:moveTo>
                      <a:pt x="0" y="0"/>
                    </a:moveTo>
                    <a:lnTo>
                      <a:pt x="3115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Freeform 23"/>
              <p:cNvSpPr>
                <a:spLocks/>
              </p:cNvSpPr>
              <p:nvPr/>
            </p:nvSpPr>
            <p:spPr bwMode="auto">
              <a:xfrm>
                <a:off x="2937" y="203"/>
                <a:ext cx="8" cy="3026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0" y="3026"/>
                  </a:cxn>
                </a:cxnLst>
                <a:rect l="0" t="0" r="r" b="b"/>
                <a:pathLst>
                  <a:path w="8" h="3026">
                    <a:moveTo>
                      <a:pt x="8" y="0"/>
                    </a:moveTo>
                    <a:lnTo>
                      <a:pt x="0" y="3026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Freeform 24"/>
              <p:cNvSpPr>
                <a:spLocks/>
              </p:cNvSpPr>
              <p:nvPr/>
            </p:nvSpPr>
            <p:spPr bwMode="auto">
              <a:xfrm>
                <a:off x="3198" y="210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Freeform 25"/>
              <p:cNvSpPr>
                <a:spLocks/>
              </p:cNvSpPr>
              <p:nvPr/>
            </p:nvSpPr>
            <p:spPr bwMode="auto">
              <a:xfrm>
                <a:off x="3470" y="210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Freeform 26"/>
              <p:cNvSpPr>
                <a:spLocks/>
              </p:cNvSpPr>
              <p:nvPr/>
            </p:nvSpPr>
            <p:spPr bwMode="auto">
              <a:xfrm>
                <a:off x="3707" y="219"/>
                <a:ext cx="9" cy="3010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0" y="3010"/>
                  </a:cxn>
                </a:cxnLst>
                <a:rect l="0" t="0" r="r" b="b"/>
                <a:pathLst>
                  <a:path w="9" h="3010">
                    <a:moveTo>
                      <a:pt x="9" y="0"/>
                    </a:moveTo>
                    <a:lnTo>
                      <a:pt x="0" y="301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Freeform 27"/>
              <p:cNvSpPr>
                <a:spLocks/>
              </p:cNvSpPr>
              <p:nvPr/>
            </p:nvSpPr>
            <p:spPr bwMode="auto">
              <a:xfrm>
                <a:off x="4241" y="210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Freeform 28"/>
              <p:cNvSpPr>
                <a:spLocks/>
              </p:cNvSpPr>
              <p:nvPr/>
            </p:nvSpPr>
            <p:spPr bwMode="auto">
              <a:xfrm>
                <a:off x="4494" y="203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" name="Freeform 29"/>
              <p:cNvSpPr>
                <a:spLocks/>
              </p:cNvSpPr>
              <p:nvPr/>
            </p:nvSpPr>
            <p:spPr bwMode="auto">
              <a:xfrm>
                <a:off x="4762" y="219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" name="Freeform 30"/>
              <p:cNvSpPr>
                <a:spLocks/>
              </p:cNvSpPr>
              <p:nvPr/>
            </p:nvSpPr>
            <p:spPr bwMode="auto">
              <a:xfrm>
                <a:off x="5012" y="210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" name="Freeform 31"/>
              <p:cNvSpPr>
                <a:spLocks/>
              </p:cNvSpPr>
              <p:nvPr/>
            </p:nvSpPr>
            <p:spPr bwMode="auto">
              <a:xfrm>
                <a:off x="5284" y="210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" name="Text Box 32"/>
            <p:cNvSpPr txBox="1">
              <a:spLocks noChangeArrowheads="1"/>
            </p:cNvSpPr>
            <p:nvPr/>
          </p:nvSpPr>
          <p:spPr bwMode="auto">
            <a:xfrm>
              <a:off x="5420" y="1661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х</a:t>
              </a:r>
            </a:p>
          </p:txBody>
        </p:sp>
        <p:sp>
          <p:nvSpPr>
            <p:cNvPr id="7" name="Text Box 33"/>
            <p:cNvSpPr txBox="1">
              <a:spLocks noChangeArrowheads="1"/>
            </p:cNvSpPr>
            <p:nvPr/>
          </p:nvSpPr>
          <p:spPr bwMode="auto">
            <a:xfrm>
              <a:off x="3742" y="164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у</a:t>
              </a:r>
            </a:p>
          </p:txBody>
        </p:sp>
      </p:grpSp>
      <p:cxnSp>
        <p:nvCxnSpPr>
          <p:cNvPr id="32" name="Прямая со стрелкой 31"/>
          <p:cNvCxnSpPr/>
          <p:nvPr/>
        </p:nvCxnSpPr>
        <p:spPr>
          <a:xfrm>
            <a:off x="285720" y="4071942"/>
            <a:ext cx="8429684" cy="1588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5400000" flipH="1" flipV="1">
            <a:off x="2500298" y="4071942"/>
            <a:ext cx="3714776" cy="1588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14282" y="4071942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-6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929454" y="407194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олилиния 37"/>
          <p:cNvSpPr/>
          <p:nvPr/>
        </p:nvSpPr>
        <p:spPr>
          <a:xfrm>
            <a:off x="379141" y="2888166"/>
            <a:ext cx="6621751" cy="2187497"/>
          </a:xfrm>
          <a:custGeom>
            <a:avLst/>
            <a:gdLst>
              <a:gd name="connsiteX0" fmla="*/ 0 w 7337503"/>
              <a:gd name="connsiteY0" fmla="*/ 0 h 2187497"/>
              <a:gd name="connsiteX1" fmla="*/ 2040674 w 7337503"/>
              <a:gd name="connsiteY1" fmla="*/ 2141034 h 2187497"/>
              <a:gd name="connsiteX2" fmla="*/ 3992137 w 7337503"/>
              <a:gd name="connsiteY2" fmla="*/ 278780 h 2187497"/>
              <a:gd name="connsiteX3" fmla="*/ 7337503 w 7337503"/>
              <a:gd name="connsiteY3" fmla="*/ 892097 h 2187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37503" h="2187497">
                <a:moveTo>
                  <a:pt x="0" y="0"/>
                </a:moveTo>
                <a:cubicBezTo>
                  <a:pt x="687659" y="1047285"/>
                  <a:pt x="1375318" y="2094571"/>
                  <a:pt x="2040674" y="2141034"/>
                </a:cubicBezTo>
                <a:cubicBezTo>
                  <a:pt x="2706030" y="2187497"/>
                  <a:pt x="3109332" y="486936"/>
                  <a:pt x="3992137" y="278780"/>
                </a:cubicBezTo>
                <a:cubicBezTo>
                  <a:pt x="4874942" y="70624"/>
                  <a:pt x="6106222" y="481360"/>
                  <a:pt x="7337503" y="892097"/>
                </a:cubicBezTo>
              </a:path>
            </a:pathLst>
          </a:cu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6072198" y="2285992"/>
          <a:ext cx="2103437" cy="700088"/>
        </p:xfrm>
        <a:graphic>
          <a:graphicData uri="http://schemas.openxmlformats.org/presentationml/2006/ole">
            <p:oleObj spid="_x0000_s32770" name="Формула" r:id="rId3" imgW="609480" imgH="203040" progId="Equation.3">
              <p:embed/>
            </p:oleObj>
          </a:graphicData>
        </a:graphic>
      </p:graphicFrame>
      <p:grpSp>
        <p:nvGrpSpPr>
          <p:cNvPr id="40" name="Group 129"/>
          <p:cNvGrpSpPr>
            <a:grpSpLocks/>
          </p:cNvGrpSpPr>
          <p:nvPr/>
        </p:nvGrpSpPr>
        <p:grpSpPr bwMode="auto">
          <a:xfrm>
            <a:off x="500034" y="5643578"/>
            <a:ext cx="3457575" cy="869950"/>
            <a:chOff x="2789" y="3612"/>
            <a:chExt cx="2178" cy="548"/>
          </a:xfrm>
        </p:grpSpPr>
        <p:sp>
          <p:nvSpPr>
            <p:cNvPr id="41" name="Text Box 130"/>
            <p:cNvSpPr txBox="1">
              <a:spLocks noChangeArrowheads="1"/>
            </p:cNvSpPr>
            <p:nvPr/>
          </p:nvSpPr>
          <p:spPr bwMode="auto">
            <a:xfrm>
              <a:off x="2789" y="3612"/>
              <a:ext cx="1905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 dirty="0"/>
                <a:t>  f</a:t>
              </a:r>
              <a:r>
                <a:rPr lang="en-US" b="1" baseline="30000" dirty="0"/>
                <a:t>/</a:t>
              </a:r>
              <a:r>
                <a:rPr lang="en-US" b="1" dirty="0"/>
                <a:t>(x)       </a:t>
              </a:r>
              <a:r>
                <a:rPr lang="ru-RU" b="1" dirty="0"/>
                <a:t>     </a:t>
              </a:r>
              <a:r>
                <a:rPr lang="ru-RU" sz="2000" b="1" dirty="0" smtClean="0"/>
                <a:t>-  </a:t>
              </a:r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                  </a:t>
              </a:r>
              <a:r>
                <a:rPr lang="ru-RU" sz="2000" b="1" dirty="0">
                  <a:latin typeface="Times New Roman" pitchFamily="18" charset="0"/>
                  <a:cs typeface="Times New Roman" pitchFamily="18" charset="0"/>
                </a:rPr>
                <a:t>+</a:t>
              </a:r>
            </a:p>
          </p:txBody>
        </p:sp>
        <p:sp>
          <p:nvSpPr>
            <p:cNvPr id="42" name="Line 131"/>
            <p:cNvSpPr>
              <a:spLocks noChangeShapeType="1"/>
            </p:cNvSpPr>
            <p:nvPr/>
          </p:nvSpPr>
          <p:spPr bwMode="auto">
            <a:xfrm>
              <a:off x="2835" y="3838"/>
              <a:ext cx="2132" cy="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Oval 132"/>
            <p:cNvSpPr>
              <a:spLocks noChangeArrowheads="1"/>
            </p:cNvSpPr>
            <p:nvPr/>
          </p:nvSpPr>
          <p:spPr bwMode="auto">
            <a:xfrm>
              <a:off x="4014" y="3793"/>
              <a:ext cx="46" cy="7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" name="Text Box 133"/>
            <p:cNvSpPr txBox="1">
              <a:spLocks noChangeArrowheads="1"/>
            </p:cNvSpPr>
            <p:nvPr/>
          </p:nvSpPr>
          <p:spPr bwMode="auto">
            <a:xfrm>
              <a:off x="2835" y="3929"/>
              <a:ext cx="200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dirty="0"/>
                <a:t> </a:t>
              </a:r>
              <a:r>
                <a:rPr lang="en-US" b="1" dirty="0"/>
                <a:t>f(x</a:t>
              </a:r>
              <a:r>
                <a:rPr 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)</a:t>
              </a:r>
              <a:r>
                <a:rPr lang="en-US" b="1" dirty="0">
                  <a:solidFill>
                    <a:srgbClr val="FF0000"/>
                  </a:solidFill>
                </a:rPr>
                <a:t>           </a:t>
              </a:r>
              <a:r>
                <a:rPr lang="ru-RU" b="1" dirty="0">
                  <a:solidFill>
                    <a:srgbClr val="FF0000"/>
                  </a:solidFill>
                </a:rPr>
                <a:t>  </a:t>
              </a:r>
              <a:r>
                <a:rPr lang="ru-RU" b="1" dirty="0" smtClean="0">
                  <a:solidFill>
                    <a:srgbClr val="FF0000"/>
                  </a:solidFill>
                </a:rPr>
                <a:t>             </a:t>
              </a:r>
              <a:r>
                <a:rPr lang="ru-RU" dirty="0" smtClean="0">
                  <a:solidFill>
                    <a:srgbClr val="FF0000"/>
                  </a:solidFill>
                </a:rPr>
                <a:t>- </a:t>
              </a:r>
              <a:r>
                <a:rPr lang="ru-RU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45" name="Line 134"/>
            <p:cNvSpPr>
              <a:spLocks noChangeShapeType="1"/>
            </p:cNvSpPr>
            <p:nvPr/>
          </p:nvSpPr>
          <p:spPr bwMode="auto">
            <a:xfrm>
              <a:off x="3419" y="3882"/>
              <a:ext cx="405" cy="1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Line 135"/>
            <p:cNvSpPr>
              <a:spLocks noChangeShapeType="1"/>
            </p:cNvSpPr>
            <p:nvPr/>
          </p:nvSpPr>
          <p:spPr bwMode="auto">
            <a:xfrm flipV="1">
              <a:off x="4274" y="3927"/>
              <a:ext cx="450" cy="13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3071802" y="4071942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-2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Овал 47"/>
          <p:cNvSpPr/>
          <p:nvPr/>
        </p:nvSpPr>
        <p:spPr>
          <a:xfrm>
            <a:off x="3000364" y="3929066"/>
            <a:ext cx="214314" cy="21431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люс 48"/>
          <p:cNvSpPr/>
          <p:nvPr/>
        </p:nvSpPr>
        <p:spPr>
          <a:xfrm>
            <a:off x="3786182" y="3071810"/>
            <a:ext cx="1143008" cy="928694"/>
          </a:xfrm>
          <a:prstGeom prst="mathPlu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Минус 49"/>
          <p:cNvSpPr/>
          <p:nvPr/>
        </p:nvSpPr>
        <p:spPr>
          <a:xfrm>
            <a:off x="1643042" y="3929066"/>
            <a:ext cx="1000132" cy="92869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TextBox 57"/>
          <p:cNvSpPr txBox="1"/>
          <p:nvPr/>
        </p:nvSpPr>
        <p:spPr>
          <a:xfrm>
            <a:off x="6858016" y="6000768"/>
            <a:ext cx="18918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Ответ: -2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357686" y="407194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 animBg="1"/>
      <p:bldP spid="49" grpId="0" animBg="1"/>
      <p:bldP spid="50" grpId="0" animBg="1"/>
      <p:bldP spid="5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2" name="Рисунок 26"/>
          <p:cNvPicPr>
            <a:picLocks noChangeAspect="1" noChangeArrowheads="1"/>
          </p:cNvPicPr>
          <p:nvPr/>
        </p:nvPicPr>
        <p:blipFill>
          <a:blip r:embed="rId2"/>
          <a:srcRect l="46353"/>
          <a:stretch>
            <a:fillRect/>
          </a:stretch>
        </p:blipFill>
        <p:spPr bwMode="auto">
          <a:xfrm>
            <a:off x="285720" y="714356"/>
            <a:ext cx="6429420" cy="6175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853" name="Рисунок 26"/>
          <p:cNvPicPr>
            <a:picLocks noChangeAspect="1" noChangeArrowheads="1"/>
          </p:cNvPicPr>
          <p:nvPr/>
        </p:nvPicPr>
        <p:blipFill>
          <a:blip r:embed="rId2"/>
          <a:srcRect r="53481" b="39270"/>
          <a:stretch>
            <a:fillRect/>
          </a:stretch>
        </p:blipFill>
        <p:spPr bwMode="auto">
          <a:xfrm>
            <a:off x="4357686" y="0"/>
            <a:ext cx="3929090" cy="26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5"/>
          <p:cNvSpPr>
            <a:spLocks noGrp="1"/>
          </p:cNvSpPr>
          <p:nvPr>
            <p:ph type="title" idx="4294967295"/>
          </p:nvPr>
        </p:nvSpPr>
        <p:spPr>
          <a:xfrm>
            <a:off x="0" y="285750"/>
            <a:ext cx="3514725" cy="655638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Задание №1</a:t>
            </a:r>
            <a:endParaRPr lang="ru-RU" sz="3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143768" y="6000768"/>
            <a:ext cx="15230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Ответ:  0,8</a:t>
            </a:r>
            <a:endParaRPr lang="ru-RU" sz="2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1571604" y="1571612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929190" y="4357694"/>
            <a:ext cx="285752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>
            <a:stCxn id="10" idx="4"/>
          </p:cNvCxnSpPr>
          <p:nvPr/>
        </p:nvCxnSpPr>
        <p:spPr>
          <a:xfrm rot="5400000">
            <a:off x="464315" y="3107529"/>
            <a:ext cx="250033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643042" y="4429132"/>
            <a:ext cx="3286148" cy="7143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14290"/>
            <a:ext cx="27142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Задание №2.</a:t>
            </a:r>
            <a:endParaRPr lang="ru-RU" sz="36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Rectangle 2"/>
          <p:cNvSpPr txBox="1">
            <a:spLocks noChangeArrowheads="1"/>
          </p:cNvSpPr>
          <p:nvPr/>
        </p:nvSpPr>
        <p:spPr>
          <a:xfrm>
            <a:off x="500034" y="4429132"/>
            <a:ext cx="7793037" cy="1462087"/>
          </a:xfrm>
          <a:prstGeom prst="rect">
            <a:avLst/>
          </a:prstGeom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Функция определена на отрезке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[-4;7]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.На рисунке изображен график её производной 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у=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Найдите число точек максимума этой функции на интервале (-3,5;6)</a:t>
            </a:r>
          </a:p>
        </p:txBody>
      </p:sp>
      <p:graphicFrame>
        <p:nvGraphicFramePr>
          <p:cNvPr id="51" name="Object 4"/>
          <p:cNvGraphicFramePr>
            <a:graphicFrameLocks noChangeAspect="1"/>
          </p:cNvGraphicFramePr>
          <p:nvPr/>
        </p:nvGraphicFramePr>
        <p:xfrm>
          <a:off x="8215338" y="4929198"/>
          <a:ext cx="663575" cy="366713"/>
        </p:xfrm>
        <a:graphic>
          <a:graphicData uri="http://schemas.openxmlformats.org/presentationml/2006/ole">
            <p:oleObj spid="_x0000_s79876" name="Формула" r:id="rId3" imgW="368140" imgH="203112" progId="Equation.3">
              <p:embed/>
            </p:oleObj>
          </a:graphicData>
        </a:graphic>
      </p:graphicFrame>
      <p:pic>
        <p:nvPicPr>
          <p:cNvPr id="52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00232" y="1500174"/>
            <a:ext cx="4786345" cy="282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" name="Text Box 8"/>
          <p:cNvSpPr txBox="1">
            <a:spLocks noChangeArrowheads="1"/>
          </p:cNvSpPr>
          <p:nvPr/>
        </p:nvSpPr>
        <p:spPr bwMode="auto">
          <a:xfrm>
            <a:off x="7143768" y="6215082"/>
            <a:ext cx="12858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Ответ: 2</a:t>
            </a:r>
          </a:p>
        </p:txBody>
      </p:sp>
      <p:sp>
        <p:nvSpPr>
          <p:cNvPr id="57" name="Text Box 9"/>
          <p:cNvSpPr txBox="1">
            <a:spLocks noChangeArrowheads="1"/>
          </p:cNvSpPr>
          <p:nvPr/>
        </p:nvSpPr>
        <p:spPr bwMode="auto">
          <a:xfrm>
            <a:off x="3184525" y="287178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200">
              <a:solidFill>
                <a:srgbClr val="9900CC"/>
              </a:solidFill>
            </a:endParaRPr>
          </a:p>
        </p:txBody>
      </p:sp>
      <p:sp>
        <p:nvSpPr>
          <p:cNvPr id="58" name="Oval 10"/>
          <p:cNvSpPr>
            <a:spLocks noChangeArrowheads="1"/>
          </p:cNvSpPr>
          <p:nvPr/>
        </p:nvSpPr>
        <p:spPr bwMode="auto">
          <a:xfrm>
            <a:off x="3276600" y="29972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9" name="Oval 11"/>
          <p:cNvSpPr>
            <a:spLocks noChangeArrowheads="1"/>
          </p:cNvSpPr>
          <p:nvPr/>
        </p:nvSpPr>
        <p:spPr bwMode="auto">
          <a:xfrm>
            <a:off x="5508625" y="29972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0" name="Text Box 12"/>
          <p:cNvSpPr txBox="1">
            <a:spLocks noChangeArrowheads="1"/>
          </p:cNvSpPr>
          <p:nvPr/>
        </p:nvSpPr>
        <p:spPr bwMode="auto">
          <a:xfrm>
            <a:off x="3059113" y="2997200"/>
            <a:ext cx="647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chemeClr val="hlink"/>
                </a:solidFill>
              </a:rPr>
              <a:t>-2</a:t>
            </a:r>
          </a:p>
        </p:txBody>
      </p:sp>
      <p:sp>
        <p:nvSpPr>
          <p:cNvPr id="61" name="Text Box 13"/>
          <p:cNvSpPr txBox="1">
            <a:spLocks noChangeArrowheads="1"/>
          </p:cNvSpPr>
          <p:nvPr/>
        </p:nvSpPr>
        <p:spPr bwMode="auto">
          <a:xfrm>
            <a:off x="4767263" y="2990850"/>
            <a:ext cx="2968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62" name="Text Box 14"/>
          <p:cNvSpPr txBox="1">
            <a:spLocks noChangeArrowheads="1"/>
          </p:cNvSpPr>
          <p:nvPr/>
        </p:nvSpPr>
        <p:spPr bwMode="auto">
          <a:xfrm>
            <a:off x="5292725" y="2708275"/>
            <a:ext cx="4651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chemeClr val="hlink"/>
                </a:solidFill>
              </a:rPr>
              <a:t>5,5</a:t>
            </a:r>
          </a:p>
        </p:txBody>
      </p:sp>
      <p:sp>
        <p:nvSpPr>
          <p:cNvPr id="63" name="Text Box 15"/>
          <p:cNvSpPr txBox="1">
            <a:spLocks noChangeArrowheads="1"/>
          </p:cNvSpPr>
          <p:nvPr/>
        </p:nvSpPr>
        <p:spPr bwMode="auto">
          <a:xfrm>
            <a:off x="2700338" y="2708275"/>
            <a:ext cx="3508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66008A"/>
                </a:solidFill>
              </a:rPr>
              <a:t>+</a:t>
            </a:r>
          </a:p>
        </p:txBody>
      </p:sp>
      <p:sp>
        <p:nvSpPr>
          <p:cNvPr id="64" name="Rectangle 16"/>
          <p:cNvSpPr>
            <a:spLocks noChangeArrowheads="1"/>
          </p:cNvSpPr>
          <p:nvPr/>
        </p:nvSpPr>
        <p:spPr bwMode="auto">
          <a:xfrm>
            <a:off x="4932363" y="2636838"/>
            <a:ext cx="350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66008A"/>
                </a:solidFill>
              </a:rPr>
              <a:t>+</a:t>
            </a:r>
          </a:p>
        </p:txBody>
      </p:sp>
      <p:sp>
        <p:nvSpPr>
          <p:cNvPr id="65" name="Text Box 17"/>
          <p:cNvSpPr txBox="1">
            <a:spLocks noChangeArrowheads="1"/>
          </p:cNvSpPr>
          <p:nvPr/>
        </p:nvSpPr>
        <p:spPr bwMode="auto">
          <a:xfrm>
            <a:off x="3851275" y="2852738"/>
            <a:ext cx="5032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66008A"/>
                </a:solidFill>
              </a:rPr>
              <a:t>_</a:t>
            </a:r>
          </a:p>
        </p:txBody>
      </p:sp>
      <p:sp>
        <p:nvSpPr>
          <p:cNvPr id="66" name="Rectangle 18"/>
          <p:cNvSpPr>
            <a:spLocks noChangeArrowheads="1"/>
          </p:cNvSpPr>
          <p:nvPr/>
        </p:nvSpPr>
        <p:spPr bwMode="auto">
          <a:xfrm>
            <a:off x="5580063" y="2924175"/>
            <a:ext cx="33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66008A"/>
                </a:solidFill>
              </a:rPr>
              <a:t>_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1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9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0" grpId="0"/>
      <p:bldP spid="56" grpId="0"/>
      <p:bldP spid="58" grpId="0" animBg="1"/>
      <p:bldP spid="58" grpId="1" animBg="1"/>
      <p:bldP spid="59" grpId="0" animBg="1"/>
      <p:bldP spid="60" grpId="0"/>
      <p:bldP spid="61" grpId="0"/>
      <p:bldP spid="62" grpId="0"/>
      <p:bldP spid="63" grpId="0"/>
      <p:bldP spid="64" grpId="0"/>
      <p:bldP spid="65" grpId="0"/>
      <p:bldP spid="6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0" y="285728"/>
            <a:ext cx="676788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</a:t>
            </a:r>
            <a:r>
              <a:rPr kumimoji="0" lang="ru-RU" sz="10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80902" name="Picture 6" descr="task-1/ps/task-1.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1785926"/>
            <a:ext cx="7286676" cy="4876912"/>
          </a:xfrm>
          <a:prstGeom prst="rect">
            <a:avLst/>
          </a:prstGeom>
          <a:noFill/>
        </p:spPr>
      </p:pic>
      <p:sp>
        <p:nvSpPr>
          <p:cNvPr id="80903" name="Rectangle 7"/>
          <p:cNvSpPr>
            <a:spLocks noChangeArrowheads="1"/>
          </p:cNvSpPr>
          <p:nvPr/>
        </p:nvSpPr>
        <p:spPr bwMode="auto">
          <a:xfrm>
            <a:off x="3143240" y="571480"/>
            <a:ext cx="535781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На рисунке изображен график функции </a:t>
            </a:r>
            <a:r>
              <a:rPr kumimoji="0" 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y = f(x)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определенной на интервале 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(- 6;8)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 Определите количество целых точек, в которых производная функции положительна. </a:t>
            </a:r>
          </a:p>
        </p:txBody>
      </p:sp>
      <p:graphicFrame>
        <p:nvGraphicFramePr>
          <p:cNvPr id="80906" name="Object 10"/>
          <p:cNvGraphicFramePr>
            <a:graphicFrameLocks noChangeAspect="1"/>
          </p:cNvGraphicFramePr>
          <p:nvPr/>
        </p:nvGraphicFramePr>
        <p:xfrm>
          <a:off x="214282" y="6103937"/>
          <a:ext cx="2643187" cy="754063"/>
        </p:xfrm>
        <a:graphic>
          <a:graphicData uri="http://schemas.openxmlformats.org/presentationml/2006/ole">
            <p:oleObj spid="_x0000_s80906" name="Формула" r:id="rId4" imgW="596880" imgH="203040" progId="Equation.3">
              <p:embed/>
            </p:oleObj>
          </a:graphicData>
        </a:graphic>
      </p:graphicFrame>
      <p:graphicFrame>
        <p:nvGraphicFramePr>
          <p:cNvPr id="80907" name="Object 11"/>
          <p:cNvGraphicFramePr>
            <a:graphicFrameLocks noChangeAspect="1"/>
          </p:cNvGraphicFramePr>
          <p:nvPr/>
        </p:nvGraphicFramePr>
        <p:xfrm>
          <a:off x="3000364" y="6157912"/>
          <a:ext cx="4338637" cy="700088"/>
        </p:xfrm>
        <a:graphic>
          <a:graphicData uri="http://schemas.openxmlformats.org/presentationml/2006/ole">
            <p:oleObj spid="_x0000_s80907" name="Формула" r:id="rId5" imgW="1257120" imgH="203040" progId="Equation.3">
              <p:embed/>
            </p:oleObj>
          </a:graphicData>
        </a:graphic>
      </p:graphicFrame>
      <p:cxnSp>
        <p:nvCxnSpPr>
          <p:cNvPr id="15" name="Прямая соединительная линия 14"/>
          <p:cNvCxnSpPr/>
          <p:nvPr/>
        </p:nvCxnSpPr>
        <p:spPr>
          <a:xfrm rot="5400000">
            <a:off x="1285852" y="4357694"/>
            <a:ext cx="3286148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2607455" y="4250537"/>
            <a:ext cx="3071834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4286248" y="4500570"/>
            <a:ext cx="3429024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5357818" y="4357694"/>
            <a:ext cx="3286148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09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09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0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0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0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 стрелкой 3"/>
          <p:cNvCxnSpPr/>
          <p:nvPr/>
        </p:nvCxnSpPr>
        <p:spPr>
          <a:xfrm>
            <a:off x="1071538" y="3929066"/>
            <a:ext cx="5072098" cy="1588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5400000" flipH="1" flipV="1">
            <a:off x="357158" y="2786058"/>
            <a:ext cx="4286280" cy="1588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олилиния 8"/>
          <p:cNvSpPr/>
          <p:nvPr/>
        </p:nvSpPr>
        <p:spPr>
          <a:xfrm>
            <a:off x="1357290" y="1785926"/>
            <a:ext cx="3714776" cy="2193920"/>
          </a:xfrm>
          <a:custGeom>
            <a:avLst/>
            <a:gdLst>
              <a:gd name="connsiteX0" fmla="*/ 0 w 2962275"/>
              <a:gd name="connsiteY0" fmla="*/ 962025 h 2836862"/>
              <a:gd name="connsiteX1" fmla="*/ 752475 w 2962275"/>
              <a:gd name="connsiteY1" fmla="*/ 2676525 h 2836862"/>
              <a:gd name="connsiteX2" fmla="*/ 2962275 w 2962275"/>
              <a:gd name="connsiteY2" fmla="*/ 0 h 2836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62275" h="2836862">
                <a:moveTo>
                  <a:pt x="0" y="962025"/>
                </a:moveTo>
                <a:cubicBezTo>
                  <a:pt x="129381" y="1899443"/>
                  <a:pt x="258763" y="2836862"/>
                  <a:pt x="752475" y="2676525"/>
                </a:cubicBezTo>
                <a:cubicBezTo>
                  <a:pt x="1246187" y="2516188"/>
                  <a:pt x="2104231" y="1258094"/>
                  <a:pt x="2962275" y="0"/>
                </a:cubicBezTo>
              </a:path>
            </a:pathLst>
          </a:cu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2071670" y="2071678"/>
            <a:ext cx="2857520" cy="2286016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>
          <a:xfrm>
            <a:off x="3357554" y="3143248"/>
            <a:ext cx="142876" cy="14287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2500298" y="3286124"/>
            <a:ext cx="928694" cy="1588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16" idx="4"/>
          </p:cNvCxnSpPr>
          <p:nvPr/>
        </p:nvCxnSpPr>
        <p:spPr>
          <a:xfrm rot="5400000">
            <a:off x="3117983" y="3597133"/>
            <a:ext cx="622018" cy="1588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Дуга 21"/>
          <p:cNvSpPr/>
          <p:nvPr/>
        </p:nvSpPr>
        <p:spPr>
          <a:xfrm>
            <a:off x="2643174" y="3643314"/>
            <a:ext cx="571504" cy="642942"/>
          </a:xfrm>
          <a:prstGeom prst="arc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5857884" y="4071942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endParaRPr lang="ru-RU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071670" y="642918"/>
            <a:ext cx="354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00298" y="392906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 rot="19339271">
            <a:off x="3584630" y="2537595"/>
            <a:ext cx="1915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касательная</a:t>
            </a:r>
            <a:endParaRPr lang="ru-RU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7" name="Объект 26"/>
          <p:cNvGraphicFramePr>
            <a:graphicFrameLocks noChangeAspect="1"/>
          </p:cNvGraphicFramePr>
          <p:nvPr/>
        </p:nvGraphicFramePr>
        <p:xfrm>
          <a:off x="3214678" y="3929066"/>
          <a:ext cx="428628" cy="500066"/>
        </p:xfrm>
        <a:graphic>
          <a:graphicData uri="http://schemas.openxmlformats.org/presentationml/2006/ole">
            <p:oleObj spid="_x0000_s76802" name="Формула" r:id="rId3" imgW="164880" imgH="228600" progId="Equation.3">
              <p:embed/>
            </p:oleObj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3071802" y="3357562"/>
            <a:ext cx="383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b="1" i="1" dirty="0" smtClean="0">
                <a:latin typeface="Times New Roman" pitchFamily="18" charset="0"/>
                <a:cs typeface="Times New Roman" pitchFamily="18" charset="0"/>
              </a:rPr>
              <a:t>α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000628" y="1071546"/>
            <a:ext cx="36433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угловой коэффициент прямой (</a:t>
            </a:r>
            <a:r>
              <a:rPr lang="ru-RU" sz="2400" b="1" i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касательной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346" name="Object 10"/>
          <p:cNvGraphicFramePr>
            <a:graphicFrameLocks noChangeAspect="1"/>
          </p:cNvGraphicFramePr>
          <p:nvPr/>
        </p:nvGraphicFramePr>
        <p:xfrm>
          <a:off x="4318000" y="88900"/>
          <a:ext cx="4541838" cy="979488"/>
        </p:xfrm>
        <a:graphic>
          <a:graphicData uri="http://schemas.openxmlformats.org/presentationml/2006/ole">
            <p:oleObj spid="_x0000_s76803" name="Формула" r:id="rId4" imgW="1041120" imgH="228600" progId="Equation.3">
              <p:embed/>
            </p:oleObj>
          </a:graphicData>
        </a:graphic>
      </p:graphicFrame>
      <p:graphicFrame>
        <p:nvGraphicFramePr>
          <p:cNvPr id="14354" name="Object 18"/>
          <p:cNvGraphicFramePr>
            <a:graphicFrameLocks noChangeAspect="1"/>
          </p:cNvGraphicFramePr>
          <p:nvPr/>
        </p:nvGraphicFramePr>
        <p:xfrm>
          <a:off x="2500298" y="1500174"/>
          <a:ext cx="2071687" cy="712788"/>
        </p:xfrm>
        <a:graphic>
          <a:graphicData uri="http://schemas.openxmlformats.org/presentationml/2006/ole">
            <p:oleObj spid="_x0000_s76804" name="Формула" r:id="rId5" imgW="583947" imgH="203112" progId="Equation.3">
              <p:embed/>
            </p:oleObj>
          </a:graphicData>
        </a:graphic>
      </p:graphicFrame>
      <p:graphicFrame>
        <p:nvGraphicFramePr>
          <p:cNvPr id="14356" name="Object 20"/>
          <p:cNvGraphicFramePr>
            <a:graphicFrameLocks noChangeAspect="1"/>
          </p:cNvGraphicFramePr>
          <p:nvPr/>
        </p:nvGraphicFramePr>
        <p:xfrm>
          <a:off x="4714876" y="2786058"/>
          <a:ext cx="2019300" cy="600075"/>
        </p:xfrm>
        <a:graphic>
          <a:graphicData uri="http://schemas.openxmlformats.org/presentationml/2006/ole">
            <p:oleObj spid="_x0000_s76805" name="Формула" r:id="rId6" imgW="672840" imgH="2030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143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2" grpId="0" animBg="1"/>
      <p:bldP spid="26" grpId="0"/>
      <p:bldP spid="29" grpId="0"/>
      <p:bldP spid="29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7"/>
          <p:cNvGrpSpPr>
            <a:grpSpLocks/>
          </p:cNvGrpSpPr>
          <p:nvPr/>
        </p:nvGrpSpPr>
        <p:grpSpPr bwMode="auto">
          <a:xfrm>
            <a:off x="1643042" y="214290"/>
            <a:ext cx="6286544" cy="2786082"/>
            <a:chOff x="2409" y="164"/>
            <a:chExt cx="3223" cy="3065"/>
          </a:xfrm>
        </p:grpSpPr>
        <p:grpSp>
          <p:nvGrpSpPr>
            <p:cNvPr id="29" name="Group 8"/>
            <p:cNvGrpSpPr>
              <a:grpSpLocks/>
            </p:cNvGrpSpPr>
            <p:nvPr/>
          </p:nvGrpSpPr>
          <p:grpSpPr bwMode="auto">
            <a:xfrm>
              <a:off x="2409" y="203"/>
              <a:ext cx="3148" cy="3026"/>
              <a:chOff x="2409" y="203"/>
              <a:chExt cx="3148" cy="3026"/>
            </a:xfrm>
          </p:grpSpPr>
          <p:sp>
            <p:nvSpPr>
              <p:cNvPr id="32" name="Freeform 9"/>
              <p:cNvSpPr>
                <a:spLocks/>
              </p:cNvSpPr>
              <p:nvPr/>
            </p:nvSpPr>
            <p:spPr bwMode="auto">
              <a:xfrm>
                <a:off x="2426" y="211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" name="Freeform 10"/>
              <p:cNvSpPr>
                <a:spLocks/>
              </p:cNvSpPr>
              <p:nvPr/>
            </p:nvSpPr>
            <p:spPr bwMode="auto">
              <a:xfrm>
                <a:off x="2409" y="2945"/>
                <a:ext cx="3124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24" y="8"/>
                  </a:cxn>
                </a:cxnLst>
                <a:rect l="0" t="0" r="r" b="b"/>
                <a:pathLst>
                  <a:path w="3124" h="8">
                    <a:moveTo>
                      <a:pt x="0" y="0"/>
                    </a:moveTo>
                    <a:lnTo>
                      <a:pt x="3124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" name="Freeform 11"/>
              <p:cNvSpPr>
                <a:spLocks/>
              </p:cNvSpPr>
              <p:nvPr/>
            </p:nvSpPr>
            <p:spPr bwMode="auto">
              <a:xfrm>
                <a:off x="2677" y="211"/>
                <a:ext cx="8" cy="29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" y="2994"/>
                  </a:cxn>
                </a:cxnLst>
                <a:rect l="0" t="0" r="r" b="b"/>
                <a:pathLst>
                  <a:path w="8" h="2994">
                    <a:moveTo>
                      <a:pt x="0" y="0"/>
                    </a:moveTo>
                    <a:lnTo>
                      <a:pt x="8" y="2994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" name="Line 12"/>
              <p:cNvSpPr>
                <a:spLocks noChangeShapeType="1"/>
              </p:cNvSpPr>
              <p:nvPr/>
            </p:nvSpPr>
            <p:spPr bwMode="auto">
              <a:xfrm>
                <a:off x="2426" y="2704"/>
                <a:ext cx="31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" name="Freeform 13"/>
              <p:cNvSpPr>
                <a:spLocks/>
              </p:cNvSpPr>
              <p:nvPr/>
            </p:nvSpPr>
            <p:spPr bwMode="auto">
              <a:xfrm>
                <a:off x="2426" y="3203"/>
                <a:ext cx="3124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24" y="8"/>
                  </a:cxn>
                </a:cxnLst>
                <a:rect l="0" t="0" r="r" b="b"/>
                <a:pathLst>
                  <a:path w="3124" h="8">
                    <a:moveTo>
                      <a:pt x="0" y="0"/>
                    </a:moveTo>
                    <a:lnTo>
                      <a:pt x="3124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" name="Freeform 14"/>
              <p:cNvSpPr>
                <a:spLocks/>
              </p:cNvSpPr>
              <p:nvPr/>
            </p:nvSpPr>
            <p:spPr bwMode="auto">
              <a:xfrm>
                <a:off x="2418" y="2450"/>
                <a:ext cx="3131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131" y="0"/>
                  </a:cxn>
                </a:cxnLst>
                <a:rect l="0" t="0" r="r" b="b"/>
                <a:pathLst>
                  <a:path w="3131" h="8">
                    <a:moveTo>
                      <a:pt x="0" y="8"/>
                    </a:moveTo>
                    <a:lnTo>
                      <a:pt x="3131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" name="Freeform 15"/>
              <p:cNvSpPr>
                <a:spLocks/>
              </p:cNvSpPr>
              <p:nvPr/>
            </p:nvSpPr>
            <p:spPr bwMode="auto">
              <a:xfrm>
                <a:off x="2426" y="2205"/>
                <a:ext cx="3131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131" y="0"/>
                  </a:cxn>
                </a:cxnLst>
                <a:rect l="0" t="0" r="r" b="b"/>
                <a:pathLst>
                  <a:path w="3131" h="8">
                    <a:moveTo>
                      <a:pt x="0" y="8"/>
                    </a:moveTo>
                    <a:lnTo>
                      <a:pt x="3131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" name="Freeform 16"/>
              <p:cNvSpPr>
                <a:spLocks/>
              </p:cNvSpPr>
              <p:nvPr/>
            </p:nvSpPr>
            <p:spPr bwMode="auto">
              <a:xfrm>
                <a:off x="2409" y="1955"/>
                <a:ext cx="3132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32" y="8"/>
                  </a:cxn>
                </a:cxnLst>
                <a:rect l="0" t="0" r="r" b="b"/>
                <a:pathLst>
                  <a:path w="3132" h="8">
                    <a:moveTo>
                      <a:pt x="0" y="0"/>
                    </a:moveTo>
                    <a:lnTo>
                      <a:pt x="3132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" name="Freeform 17"/>
              <p:cNvSpPr>
                <a:spLocks/>
              </p:cNvSpPr>
              <p:nvPr/>
            </p:nvSpPr>
            <p:spPr bwMode="auto">
              <a:xfrm>
                <a:off x="2434" y="1444"/>
                <a:ext cx="3107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107" y="0"/>
                  </a:cxn>
                </a:cxnLst>
                <a:rect l="0" t="0" r="r" b="b"/>
                <a:pathLst>
                  <a:path w="3107" h="8">
                    <a:moveTo>
                      <a:pt x="0" y="8"/>
                    </a:moveTo>
                    <a:lnTo>
                      <a:pt x="3107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41" name="Freeform 18"/>
              <p:cNvSpPr>
                <a:spLocks/>
              </p:cNvSpPr>
              <p:nvPr/>
            </p:nvSpPr>
            <p:spPr bwMode="auto">
              <a:xfrm>
                <a:off x="2426" y="1207"/>
                <a:ext cx="3107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107" y="0"/>
                  </a:cxn>
                </a:cxnLst>
                <a:rect l="0" t="0" r="r" b="b"/>
                <a:pathLst>
                  <a:path w="3107" h="8">
                    <a:moveTo>
                      <a:pt x="0" y="8"/>
                    </a:moveTo>
                    <a:lnTo>
                      <a:pt x="3107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" name="Freeform 19"/>
              <p:cNvSpPr>
                <a:spLocks/>
              </p:cNvSpPr>
              <p:nvPr/>
            </p:nvSpPr>
            <p:spPr bwMode="auto">
              <a:xfrm>
                <a:off x="2426" y="949"/>
                <a:ext cx="3123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23" y="8"/>
                  </a:cxn>
                </a:cxnLst>
                <a:rect l="0" t="0" r="r" b="b"/>
                <a:pathLst>
                  <a:path w="3123" h="8">
                    <a:moveTo>
                      <a:pt x="0" y="0"/>
                    </a:moveTo>
                    <a:lnTo>
                      <a:pt x="3123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" name="Freeform 20"/>
              <p:cNvSpPr>
                <a:spLocks/>
              </p:cNvSpPr>
              <p:nvPr/>
            </p:nvSpPr>
            <p:spPr bwMode="auto">
              <a:xfrm>
                <a:off x="2426" y="708"/>
                <a:ext cx="3107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107" y="0"/>
                  </a:cxn>
                </a:cxnLst>
                <a:rect l="0" t="0" r="r" b="b"/>
                <a:pathLst>
                  <a:path w="3107" h="8">
                    <a:moveTo>
                      <a:pt x="0" y="8"/>
                    </a:moveTo>
                    <a:lnTo>
                      <a:pt x="3107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" name="Freeform 21"/>
              <p:cNvSpPr>
                <a:spLocks/>
              </p:cNvSpPr>
              <p:nvPr/>
            </p:nvSpPr>
            <p:spPr bwMode="auto">
              <a:xfrm>
                <a:off x="2434" y="446"/>
                <a:ext cx="3115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15" y="8"/>
                  </a:cxn>
                </a:cxnLst>
                <a:rect l="0" t="0" r="r" b="b"/>
                <a:pathLst>
                  <a:path w="3115" h="8">
                    <a:moveTo>
                      <a:pt x="0" y="0"/>
                    </a:moveTo>
                    <a:lnTo>
                      <a:pt x="3115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" name="Freeform 22"/>
              <p:cNvSpPr>
                <a:spLocks/>
              </p:cNvSpPr>
              <p:nvPr/>
            </p:nvSpPr>
            <p:spPr bwMode="auto">
              <a:xfrm>
                <a:off x="2426" y="210"/>
                <a:ext cx="3115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15" y="8"/>
                  </a:cxn>
                </a:cxnLst>
                <a:rect l="0" t="0" r="r" b="b"/>
                <a:pathLst>
                  <a:path w="3115" h="8">
                    <a:moveTo>
                      <a:pt x="0" y="0"/>
                    </a:moveTo>
                    <a:lnTo>
                      <a:pt x="3115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" name="Freeform 23"/>
              <p:cNvSpPr>
                <a:spLocks/>
              </p:cNvSpPr>
              <p:nvPr/>
            </p:nvSpPr>
            <p:spPr bwMode="auto">
              <a:xfrm>
                <a:off x="2937" y="203"/>
                <a:ext cx="8" cy="3026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0" y="3026"/>
                  </a:cxn>
                </a:cxnLst>
                <a:rect l="0" t="0" r="r" b="b"/>
                <a:pathLst>
                  <a:path w="8" h="3026">
                    <a:moveTo>
                      <a:pt x="8" y="0"/>
                    </a:moveTo>
                    <a:lnTo>
                      <a:pt x="0" y="3026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" name="Freeform 24"/>
              <p:cNvSpPr>
                <a:spLocks/>
              </p:cNvSpPr>
              <p:nvPr/>
            </p:nvSpPr>
            <p:spPr bwMode="auto">
              <a:xfrm>
                <a:off x="3198" y="210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" name="Freeform 25"/>
              <p:cNvSpPr>
                <a:spLocks/>
              </p:cNvSpPr>
              <p:nvPr/>
            </p:nvSpPr>
            <p:spPr bwMode="auto">
              <a:xfrm>
                <a:off x="3470" y="210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" name="Freeform 26"/>
              <p:cNvSpPr>
                <a:spLocks/>
              </p:cNvSpPr>
              <p:nvPr/>
            </p:nvSpPr>
            <p:spPr bwMode="auto">
              <a:xfrm>
                <a:off x="3707" y="219"/>
                <a:ext cx="9" cy="3010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0" y="3010"/>
                  </a:cxn>
                </a:cxnLst>
                <a:rect l="0" t="0" r="r" b="b"/>
                <a:pathLst>
                  <a:path w="9" h="3010">
                    <a:moveTo>
                      <a:pt x="9" y="0"/>
                    </a:moveTo>
                    <a:lnTo>
                      <a:pt x="0" y="301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" name="Freeform 27"/>
              <p:cNvSpPr>
                <a:spLocks/>
              </p:cNvSpPr>
              <p:nvPr/>
            </p:nvSpPr>
            <p:spPr bwMode="auto">
              <a:xfrm>
                <a:off x="4241" y="210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" name="Freeform 28"/>
              <p:cNvSpPr>
                <a:spLocks/>
              </p:cNvSpPr>
              <p:nvPr/>
            </p:nvSpPr>
            <p:spPr bwMode="auto">
              <a:xfrm>
                <a:off x="4494" y="203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" name="Freeform 29"/>
              <p:cNvSpPr>
                <a:spLocks/>
              </p:cNvSpPr>
              <p:nvPr/>
            </p:nvSpPr>
            <p:spPr bwMode="auto">
              <a:xfrm>
                <a:off x="4762" y="219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3" name="Freeform 30"/>
              <p:cNvSpPr>
                <a:spLocks/>
              </p:cNvSpPr>
              <p:nvPr/>
            </p:nvSpPr>
            <p:spPr bwMode="auto">
              <a:xfrm>
                <a:off x="5012" y="210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4" name="Freeform 31"/>
              <p:cNvSpPr>
                <a:spLocks/>
              </p:cNvSpPr>
              <p:nvPr/>
            </p:nvSpPr>
            <p:spPr bwMode="auto">
              <a:xfrm>
                <a:off x="5284" y="210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0" name="Text Box 32"/>
            <p:cNvSpPr txBox="1">
              <a:spLocks noChangeArrowheads="1"/>
            </p:cNvSpPr>
            <p:nvPr/>
          </p:nvSpPr>
          <p:spPr bwMode="auto">
            <a:xfrm>
              <a:off x="5420" y="1661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х</a:t>
              </a:r>
            </a:p>
          </p:txBody>
        </p:sp>
        <p:sp>
          <p:nvSpPr>
            <p:cNvPr id="31" name="Text Box 33"/>
            <p:cNvSpPr txBox="1">
              <a:spLocks noChangeArrowheads="1"/>
            </p:cNvSpPr>
            <p:nvPr/>
          </p:nvSpPr>
          <p:spPr bwMode="auto">
            <a:xfrm>
              <a:off x="3742" y="164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у</a:t>
              </a:r>
            </a:p>
          </p:txBody>
        </p:sp>
      </p:grpSp>
      <p:cxnSp>
        <p:nvCxnSpPr>
          <p:cNvPr id="60" name="Прямая со стрелкой 59"/>
          <p:cNvCxnSpPr/>
          <p:nvPr/>
        </p:nvCxnSpPr>
        <p:spPr>
          <a:xfrm rot="5400000" flipH="1" flipV="1">
            <a:off x="3321835" y="1607331"/>
            <a:ext cx="2786082" cy="1588"/>
          </a:xfrm>
          <a:prstGeom prst="straightConnector1">
            <a:avLst/>
          </a:prstGeom>
          <a:ln w="38100"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>
            <a:off x="1643042" y="1643050"/>
            <a:ext cx="6215106" cy="1588"/>
          </a:xfrm>
          <a:prstGeom prst="straightConnector1">
            <a:avLst/>
          </a:prstGeom>
          <a:ln w="38100"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Полилиния 62"/>
          <p:cNvSpPr/>
          <p:nvPr/>
        </p:nvSpPr>
        <p:spPr>
          <a:xfrm>
            <a:off x="2357422" y="428604"/>
            <a:ext cx="4500594" cy="2071701"/>
          </a:xfrm>
          <a:custGeom>
            <a:avLst/>
            <a:gdLst>
              <a:gd name="connsiteX0" fmla="*/ 0 w 5762625"/>
              <a:gd name="connsiteY0" fmla="*/ 2406650 h 3292475"/>
              <a:gd name="connsiteX1" fmla="*/ 685800 w 5762625"/>
              <a:gd name="connsiteY1" fmla="*/ 1177925 h 3292475"/>
              <a:gd name="connsiteX2" fmla="*/ 1743075 w 5762625"/>
              <a:gd name="connsiteY2" fmla="*/ 3121025 h 3292475"/>
              <a:gd name="connsiteX3" fmla="*/ 2895600 w 5762625"/>
              <a:gd name="connsiteY3" fmla="*/ 149225 h 3292475"/>
              <a:gd name="connsiteX4" fmla="*/ 4200525 w 5762625"/>
              <a:gd name="connsiteY4" fmla="*/ 2225675 h 3292475"/>
              <a:gd name="connsiteX5" fmla="*/ 5429250 w 5762625"/>
              <a:gd name="connsiteY5" fmla="*/ 1692275 h 3292475"/>
              <a:gd name="connsiteX6" fmla="*/ 5762625 w 5762625"/>
              <a:gd name="connsiteY6" fmla="*/ 1587500 h 3292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62625" h="3292475">
                <a:moveTo>
                  <a:pt x="0" y="2406650"/>
                </a:moveTo>
                <a:cubicBezTo>
                  <a:pt x="197644" y="1732756"/>
                  <a:pt x="395288" y="1058863"/>
                  <a:pt x="685800" y="1177925"/>
                </a:cubicBezTo>
                <a:cubicBezTo>
                  <a:pt x="976313" y="1296988"/>
                  <a:pt x="1374775" y="3292475"/>
                  <a:pt x="1743075" y="3121025"/>
                </a:cubicBezTo>
                <a:cubicBezTo>
                  <a:pt x="2111375" y="2949575"/>
                  <a:pt x="2486025" y="298450"/>
                  <a:pt x="2895600" y="149225"/>
                </a:cubicBezTo>
                <a:cubicBezTo>
                  <a:pt x="3305175" y="0"/>
                  <a:pt x="3778250" y="1968500"/>
                  <a:pt x="4200525" y="2225675"/>
                </a:cubicBezTo>
                <a:cubicBezTo>
                  <a:pt x="4622800" y="2482850"/>
                  <a:pt x="5168900" y="1798638"/>
                  <a:pt x="5429250" y="1692275"/>
                </a:cubicBezTo>
                <a:cubicBezTo>
                  <a:pt x="5689600" y="1585913"/>
                  <a:pt x="5726112" y="1586706"/>
                  <a:pt x="5762625" y="1587500"/>
                </a:cubicBezTo>
              </a:path>
            </a:pathLst>
          </a:cu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6715140" y="357166"/>
          <a:ext cx="2103438" cy="700088"/>
        </p:xfrm>
        <a:graphic>
          <a:graphicData uri="http://schemas.openxmlformats.org/presentationml/2006/ole">
            <p:oleObj spid="_x0000_s16389" name="Формула" r:id="rId3" imgW="609480" imgH="203040" progId="Equation.3">
              <p:embed/>
            </p:oleObj>
          </a:graphicData>
        </a:graphic>
      </p:graphicFrame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0" y="1000108"/>
          <a:ext cx="2428860" cy="719136"/>
        </p:xfrm>
        <a:graphic>
          <a:graphicData uri="http://schemas.openxmlformats.org/presentationml/2006/ole">
            <p:oleObj spid="_x0000_s16390" name="Формула" r:id="rId4" imgW="596880" imgH="203040" progId="Equation.3">
              <p:embed/>
            </p:oleObj>
          </a:graphicData>
        </a:graphic>
      </p:graphicFrame>
      <p:sp>
        <p:nvSpPr>
          <p:cNvPr id="67" name="TextBox 66"/>
          <p:cNvSpPr txBox="1"/>
          <p:nvPr/>
        </p:nvSpPr>
        <p:spPr>
          <a:xfrm>
            <a:off x="4714876" y="164305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grpSp>
        <p:nvGrpSpPr>
          <p:cNvPr id="68" name="Group 7"/>
          <p:cNvGrpSpPr>
            <a:grpSpLocks/>
          </p:cNvGrpSpPr>
          <p:nvPr/>
        </p:nvGrpSpPr>
        <p:grpSpPr bwMode="auto">
          <a:xfrm>
            <a:off x="1643042" y="3571876"/>
            <a:ext cx="6286544" cy="2786082"/>
            <a:chOff x="2409" y="164"/>
            <a:chExt cx="3223" cy="3065"/>
          </a:xfrm>
        </p:grpSpPr>
        <p:grpSp>
          <p:nvGrpSpPr>
            <p:cNvPr id="69" name="Group 8"/>
            <p:cNvGrpSpPr>
              <a:grpSpLocks/>
            </p:cNvGrpSpPr>
            <p:nvPr/>
          </p:nvGrpSpPr>
          <p:grpSpPr bwMode="auto">
            <a:xfrm>
              <a:off x="2409" y="203"/>
              <a:ext cx="3148" cy="3026"/>
              <a:chOff x="2409" y="203"/>
              <a:chExt cx="3148" cy="3026"/>
            </a:xfrm>
          </p:grpSpPr>
          <p:sp>
            <p:nvSpPr>
              <p:cNvPr id="72" name="Freeform 9"/>
              <p:cNvSpPr>
                <a:spLocks/>
              </p:cNvSpPr>
              <p:nvPr/>
            </p:nvSpPr>
            <p:spPr bwMode="auto">
              <a:xfrm>
                <a:off x="2426" y="211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" name="Freeform 10"/>
              <p:cNvSpPr>
                <a:spLocks/>
              </p:cNvSpPr>
              <p:nvPr/>
            </p:nvSpPr>
            <p:spPr bwMode="auto">
              <a:xfrm>
                <a:off x="2409" y="2945"/>
                <a:ext cx="3124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24" y="8"/>
                  </a:cxn>
                </a:cxnLst>
                <a:rect l="0" t="0" r="r" b="b"/>
                <a:pathLst>
                  <a:path w="3124" h="8">
                    <a:moveTo>
                      <a:pt x="0" y="0"/>
                    </a:moveTo>
                    <a:lnTo>
                      <a:pt x="3124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4" name="Freeform 11"/>
              <p:cNvSpPr>
                <a:spLocks/>
              </p:cNvSpPr>
              <p:nvPr/>
            </p:nvSpPr>
            <p:spPr bwMode="auto">
              <a:xfrm>
                <a:off x="2677" y="211"/>
                <a:ext cx="8" cy="29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" y="2994"/>
                  </a:cxn>
                </a:cxnLst>
                <a:rect l="0" t="0" r="r" b="b"/>
                <a:pathLst>
                  <a:path w="8" h="2994">
                    <a:moveTo>
                      <a:pt x="0" y="0"/>
                    </a:moveTo>
                    <a:lnTo>
                      <a:pt x="8" y="2994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5" name="Line 12"/>
              <p:cNvSpPr>
                <a:spLocks noChangeShapeType="1"/>
              </p:cNvSpPr>
              <p:nvPr/>
            </p:nvSpPr>
            <p:spPr bwMode="auto">
              <a:xfrm>
                <a:off x="2426" y="2704"/>
                <a:ext cx="31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6" name="Freeform 13"/>
              <p:cNvSpPr>
                <a:spLocks/>
              </p:cNvSpPr>
              <p:nvPr/>
            </p:nvSpPr>
            <p:spPr bwMode="auto">
              <a:xfrm>
                <a:off x="2426" y="3203"/>
                <a:ext cx="3124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24" y="8"/>
                  </a:cxn>
                </a:cxnLst>
                <a:rect l="0" t="0" r="r" b="b"/>
                <a:pathLst>
                  <a:path w="3124" h="8">
                    <a:moveTo>
                      <a:pt x="0" y="0"/>
                    </a:moveTo>
                    <a:lnTo>
                      <a:pt x="3124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7" name="Freeform 14"/>
              <p:cNvSpPr>
                <a:spLocks/>
              </p:cNvSpPr>
              <p:nvPr/>
            </p:nvSpPr>
            <p:spPr bwMode="auto">
              <a:xfrm>
                <a:off x="2418" y="2450"/>
                <a:ext cx="3131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131" y="0"/>
                  </a:cxn>
                </a:cxnLst>
                <a:rect l="0" t="0" r="r" b="b"/>
                <a:pathLst>
                  <a:path w="3131" h="8">
                    <a:moveTo>
                      <a:pt x="0" y="8"/>
                    </a:moveTo>
                    <a:lnTo>
                      <a:pt x="3131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" name="Freeform 15"/>
              <p:cNvSpPr>
                <a:spLocks/>
              </p:cNvSpPr>
              <p:nvPr/>
            </p:nvSpPr>
            <p:spPr bwMode="auto">
              <a:xfrm>
                <a:off x="2426" y="2205"/>
                <a:ext cx="3131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131" y="0"/>
                  </a:cxn>
                </a:cxnLst>
                <a:rect l="0" t="0" r="r" b="b"/>
                <a:pathLst>
                  <a:path w="3131" h="8">
                    <a:moveTo>
                      <a:pt x="0" y="8"/>
                    </a:moveTo>
                    <a:lnTo>
                      <a:pt x="3131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9" name="Freeform 16"/>
              <p:cNvSpPr>
                <a:spLocks/>
              </p:cNvSpPr>
              <p:nvPr/>
            </p:nvSpPr>
            <p:spPr bwMode="auto">
              <a:xfrm>
                <a:off x="2409" y="1955"/>
                <a:ext cx="3132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32" y="8"/>
                  </a:cxn>
                </a:cxnLst>
                <a:rect l="0" t="0" r="r" b="b"/>
                <a:pathLst>
                  <a:path w="3132" h="8">
                    <a:moveTo>
                      <a:pt x="0" y="0"/>
                    </a:moveTo>
                    <a:lnTo>
                      <a:pt x="3132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80" name="Freeform 17"/>
              <p:cNvSpPr>
                <a:spLocks/>
              </p:cNvSpPr>
              <p:nvPr/>
            </p:nvSpPr>
            <p:spPr bwMode="auto">
              <a:xfrm>
                <a:off x="2434" y="1444"/>
                <a:ext cx="3107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107" y="0"/>
                  </a:cxn>
                </a:cxnLst>
                <a:rect l="0" t="0" r="r" b="b"/>
                <a:pathLst>
                  <a:path w="3107" h="8">
                    <a:moveTo>
                      <a:pt x="0" y="8"/>
                    </a:moveTo>
                    <a:lnTo>
                      <a:pt x="3107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81" name="Freeform 18"/>
              <p:cNvSpPr>
                <a:spLocks/>
              </p:cNvSpPr>
              <p:nvPr/>
            </p:nvSpPr>
            <p:spPr bwMode="auto">
              <a:xfrm>
                <a:off x="2426" y="1207"/>
                <a:ext cx="3107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107" y="0"/>
                  </a:cxn>
                </a:cxnLst>
                <a:rect l="0" t="0" r="r" b="b"/>
                <a:pathLst>
                  <a:path w="3107" h="8">
                    <a:moveTo>
                      <a:pt x="0" y="8"/>
                    </a:moveTo>
                    <a:lnTo>
                      <a:pt x="3107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" name="Freeform 19"/>
              <p:cNvSpPr>
                <a:spLocks/>
              </p:cNvSpPr>
              <p:nvPr/>
            </p:nvSpPr>
            <p:spPr bwMode="auto">
              <a:xfrm>
                <a:off x="2426" y="949"/>
                <a:ext cx="3123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23" y="8"/>
                  </a:cxn>
                </a:cxnLst>
                <a:rect l="0" t="0" r="r" b="b"/>
                <a:pathLst>
                  <a:path w="3123" h="8">
                    <a:moveTo>
                      <a:pt x="0" y="0"/>
                    </a:moveTo>
                    <a:lnTo>
                      <a:pt x="3123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" name="Freeform 20"/>
              <p:cNvSpPr>
                <a:spLocks/>
              </p:cNvSpPr>
              <p:nvPr/>
            </p:nvSpPr>
            <p:spPr bwMode="auto">
              <a:xfrm>
                <a:off x="2426" y="708"/>
                <a:ext cx="3107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107" y="0"/>
                  </a:cxn>
                </a:cxnLst>
                <a:rect l="0" t="0" r="r" b="b"/>
                <a:pathLst>
                  <a:path w="3107" h="8">
                    <a:moveTo>
                      <a:pt x="0" y="8"/>
                    </a:moveTo>
                    <a:lnTo>
                      <a:pt x="3107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4" name="Freeform 21"/>
              <p:cNvSpPr>
                <a:spLocks/>
              </p:cNvSpPr>
              <p:nvPr/>
            </p:nvSpPr>
            <p:spPr bwMode="auto">
              <a:xfrm>
                <a:off x="2434" y="446"/>
                <a:ext cx="3115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15" y="8"/>
                  </a:cxn>
                </a:cxnLst>
                <a:rect l="0" t="0" r="r" b="b"/>
                <a:pathLst>
                  <a:path w="3115" h="8">
                    <a:moveTo>
                      <a:pt x="0" y="0"/>
                    </a:moveTo>
                    <a:lnTo>
                      <a:pt x="3115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5" name="Freeform 22"/>
              <p:cNvSpPr>
                <a:spLocks/>
              </p:cNvSpPr>
              <p:nvPr/>
            </p:nvSpPr>
            <p:spPr bwMode="auto">
              <a:xfrm>
                <a:off x="2426" y="210"/>
                <a:ext cx="3115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15" y="8"/>
                  </a:cxn>
                </a:cxnLst>
                <a:rect l="0" t="0" r="r" b="b"/>
                <a:pathLst>
                  <a:path w="3115" h="8">
                    <a:moveTo>
                      <a:pt x="0" y="0"/>
                    </a:moveTo>
                    <a:lnTo>
                      <a:pt x="3115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6" name="Freeform 23"/>
              <p:cNvSpPr>
                <a:spLocks/>
              </p:cNvSpPr>
              <p:nvPr/>
            </p:nvSpPr>
            <p:spPr bwMode="auto">
              <a:xfrm>
                <a:off x="2937" y="203"/>
                <a:ext cx="8" cy="3026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0" y="3026"/>
                  </a:cxn>
                </a:cxnLst>
                <a:rect l="0" t="0" r="r" b="b"/>
                <a:pathLst>
                  <a:path w="8" h="3026">
                    <a:moveTo>
                      <a:pt x="8" y="0"/>
                    </a:moveTo>
                    <a:lnTo>
                      <a:pt x="0" y="3026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7" name="Freeform 24"/>
              <p:cNvSpPr>
                <a:spLocks/>
              </p:cNvSpPr>
              <p:nvPr/>
            </p:nvSpPr>
            <p:spPr bwMode="auto">
              <a:xfrm>
                <a:off x="3198" y="210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8" name="Freeform 25"/>
              <p:cNvSpPr>
                <a:spLocks/>
              </p:cNvSpPr>
              <p:nvPr/>
            </p:nvSpPr>
            <p:spPr bwMode="auto">
              <a:xfrm>
                <a:off x="3470" y="210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9" name="Freeform 26"/>
              <p:cNvSpPr>
                <a:spLocks/>
              </p:cNvSpPr>
              <p:nvPr/>
            </p:nvSpPr>
            <p:spPr bwMode="auto">
              <a:xfrm>
                <a:off x="3707" y="219"/>
                <a:ext cx="9" cy="3010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0" y="3010"/>
                  </a:cxn>
                </a:cxnLst>
                <a:rect l="0" t="0" r="r" b="b"/>
                <a:pathLst>
                  <a:path w="9" h="3010">
                    <a:moveTo>
                      <a:pt x="9" y="0"/>
                    </a:moveTo>
                    <a:lnTo>
                      <a:pt x="0" y="301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90" name="Freeform 27"/>
              <p:cNvSpPr>
                <a:spLocks/>
              </p:cNvSpPr>
              <p:nvPr/>
            </p:nvSpPr>
            <p:spPr bwMode="auto">
              <a:xfrm>
                <a:off x="4241" y="210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1" name="Freeform 28"/>
              <p:cNvSpPr>
                <a:spLocks/>
              </p:cNvSpPr>
              <p:nvPr/>
            </p:nvSpPr>
            <p:spPr bwMode="auto">
              <a:xfrm>
                <a:off x="4494" y="203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" name="Freeform 29"/>
              <p:cNvSpPr>
                <a:spLocks/>
              </p:cNvSpPr>
              <p:nvPr/>
            </p:nvSpPr>
            <p:spPr bwMode="auto">
              <a:xfrm>
                <a:off x="4762" y="219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" name="Freeform 30"/>
              <p:cNvSpPr>
                <a:spLocks/>
              </p:cNvSpPr>
              <p:nvPr/>
            </p:nvSpPr>
            <p:spPr bwMode="auto">
              <a:xfrm>
                <a:off x="5012" y="210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" name="Freeform 31"/>
              <p:cNvSpPr>
                <a:spLocks/>
              </p:cNvSpPr>
              <p:nvPr/>
            </p:nvSpPr>
            <p:spPr bwMode="auto">
              <a:xfrm>
                <a:off x="5284" y="210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0" name="Text Box 32"/>
            <p:cNvSpPr txBox="1">
              <a:spLocks noChangeArrowheads="1"/>
            </p:cNvSpPr>
            <p:nvPr/>
          </p:nvSpPr>
          <p:spPr bwMode="auto">
            <a:xfrm>
              <a:off x="5420" y="1661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х</a:t>
              </a:r>
            </a:p>
          </p:txBody>
        </p:sp>
        <p:sp>
          <p:nvSpPr>
            <p:cNvPr id="71" name="Text Box 33"/>
            <p:cNvSpPr txBox="1">
              <a:spLocks noChangeArrowheads="1"/>
            </p:cNvSpPr>
            <p:nvPr/>
          </p:nvSpPr>
          <p:spPr bwMode="auto">
            <a:xfrm>
              <a:off x="3742" y="164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у</a:t>
              </a:r>
            </a:p>
          </p:txBody>
        </p:sp>
      </p:grpSp>
      <p:cxnSp>
        <p:nvCxnSpPr>
          <p:cNvPr id="96" name="Прямая со стрелкой 95"/>
          <p:cNvCxnSpPr/>
          <p:nvPr/>
        </p:nvCxnSpPr>
        <p:spPr>
          <a:xfrm rot="5400000" flipH="1" flipV="1">
            <a:off x="3251191" y="4964123"/>
            <a:ext cx="2928958" cy="1588"/>
          </a:xfrm>
          <a:prstGeom prst="straightConnector1">
            <a:avLst/>
          </a:prstGeom>
          <a:ln w="38100"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 стрелкой 97"/>
          <p:cNvCxnSpPr/>
          <p:nvPr/>
        </p:nvCxnSpPr>
        <p:spPr>
          <a:xfrm>
            <a:off x="1500166" y="4929198"/>
            <a:ext cx="6143668" cy="1588"/>
          </a:xfrm>
          <a:prstGeom prst="straightConnector1">
            <a:avLst/>
          </a:prstGeom>
          <a:ln w="38100"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4714876" y="492919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graphicFrame>
        <p:nvGraphicFramePr>
          <p:cNvPr id="16392" name="Object 8"/>
          <p:cNvGraphicFramePr>
            <a:graphicFrameLocks noChangeAspect="1"/>
          </p:cNvGraphicFramePr>
          <p:nvPr/>
        </p:nvGraphicFramePr>
        <p:xfrm>
          <a:off x="6929454" y="3000372"/>
          <a:ext cx="2016125" cy="700087"/>
        </p:xfrm>
        <a:graphic>
          <a:graphicData uri="http://schemas.openxmlformats.org/presentationml/2006/ole">
            <p:oleObj spid="_x0000_s16392" name="Формула" r:id="rId5" imgW="583920" imgH="203040" progId="Equation.3">
              <p:embed/>
            </p:oleObj>
          </a:graphicData>
        </a:graphic>
      </p:graphicFrame>
      <p:sp>
        <p:nvSpPr>
          <p:cNvPr id="106" name="Овал 105"/>
          <p:cNvSpPr/>
          <p:nvPr/>
        </p:nvSpPr>
        <p:spPr>
          <a:xfrm>
            <a:off x="2428860" y="157161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Овал 106"/>
          <p:cNvSpPr/>
          <p:nvPr/>
        </p:nvSpPr>
        <p:spPr>
          <a:xfrm>
            <a:off x="5357818" y="157161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Овал 107"/>
          <p:cNvSpPr/>
          <p:nvPr/>
        </p:nvSpPr>
        <p:spPr>
          <a:xfrm>
            <a:off x="4000496" y="157161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Овал 108"/>
          <p:cNvSpPr/>
          <p:nvPr/>
        </p:nvSpPr>
        <p:spPr>
          <a:xfrm>
            <a:off x="3143240" y="157161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Овал 109"/>
          <p:cNvSpPr/>
          <p:nvPr/>
        </p:nvSpPr>
        <p:spPr>
          <a:xfrm>
            <a:off x="6286512" y="157161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олилиния 110"/>
          <p:cNvSpPr/>
          <p:nvPr/>
        </p:nvSpPr>
        <p:spPr>
          <a:xfrm>
            <a:off x="2071670" y="3786190"/>
            <a:ext cx="4857785" cy="1825623"/>
          </a:xfrm>
          <a:custGeom>
            <a:avLst/>
            <a:gdLst>
              <a:gd name="connsiteX0" fmla="*/ 0 w 4954587"/>
              <a:gd name="connsiteY0" fmla="*/ 847725 h 1868488"/>
              <a:gd name="connsiteX1" fmla="*/ 419100 w 4954587"/>
              <a:gd name="connsiteY1" fmla="*/ 1733550 h 1868488"/>
              <a:gd name="connsiteX2" fmla="*/ 1104900 w 4954587"/>
              <a:gd name="connsiteY2" fmla="*/ 38100 h 1868488"/>
              <a:gd name="connsiteX3" fmla="*/ 1971675 w 4954587"/>
              <a:gd name="connsiteY3" fmla="*/ 1504950 h 1868488"/>
              <a:gd name="connsiteX4" fmla="*/ 3429000 w 4954587"/>
              <a:gd name="connsiteY4" fmla="*/ 285750 h 1868488"/>
              <a:gd name="connsiteX5" fmla="*/ 4333875 w 4954587"/>
              <a:gd name="connsiteY5" fmla="*/ 981075 h 1868488"/>
              <a:gd name="connsiteX6" fmla="*/ 4867275 w 4954587"/>
              <a:gd name="connsiteY6" fmla="*/ 323850 h 1868488"/>
              <a:gd name="connsiteX7" fmla="*/ 4857750 w 4954587"/>
              <a:gd name="connsiteY7" fmla="*/ 333375 h 1868488"/>
              <a:gd name="connsiteX8" fmla="*/ 4857750 w 4954587"/>
              <a:gd name="connsiteY8" fmla="*/ 333375 h 1868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54587" h="1868488">
                <a:moveTo>
                  <a:pt x="0" y="847725"/>
                </a:moveTo>
                <a:cubicBezTo>
                  <a:pt x="117475" y="1358106"/>
                  <a:pt x="234950" y="1868488"/>
                  <a:pt x="419100" y="1733550"/>
                </a:cubicBezTo>
                <a:cubicBezTo>
                  <a:pt x="603250" y="1598613"/>
                  <a:pt x="846138" y="76200"/>
                  <a:pt x="1104900" y="38100"/>
                </a:cubicBezTo>
                <a:cubicBezTo>
                  <a:pt x="1363662" y="0"/>
                  <a:pt x="1584325" y="1463675"/>
                  <a:pt x="1971675" y="1504950"/>
                </a:cubicBezTo>
                <a:cubicBezTo>
                  <a:pt x="2359025" y="1546225"/>
                  <a:pt x="3035300" y="373062"/>
                  <a:pt x="3429000" y="285750"/>
                </a:cubicBezTo>
                <a:cubicBezTo>
                  <a:pt x="3822700" y="198438"/>
                  <a:pt x="4094163" y="974725"/>
                  <a:pt x="4333875" y="981075"/>
                </a:cubicBezTo>
                <a:cubicBezTo>
                  <a:pt x="4573587" y="987425"/>
                  <a:pt x="4779963" y="431800"/>
                  <a:pt x="4867275" y="323850"/>
                </a:cubicBezTo>
                <a:cubicBezTo>
                  <a:pt x="4954587" y="215900"/>
                  <a:pt x="4857750" y="333375"/>
                  <a:pt x="4857750" y="333375"/>
                </a:cubicBezTo>
                <a:lnTo>
                  <a:pt x="4857750" y="333375"/>
                </a:lnTo>
              </a:path>
            </a:pathLst>
          </a:cu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6393" name="Object 9"/>
          <p:cNvGraphicFramePr>
            <a:graphicFrameLocks noChangeAspect="1"/>
          </p:cNvGraphicFramePr>
          <p:nvPr/>
        </p:nvGraphicFramePr>
        <p:xfrm>
          <a:off x="214282" y="285728"/>
          <a:ext cx="2643174" cy="754061"/>
        </p:xfrm>
        <a:graphic>
          <a:graphicData uri="http://schemas.openxmlformats.org/presentationml/2006/ole">
            <p:oleObj spid="_x0000_s16393" name="Формула" r:id="rId6" imgW="596880" imgH="203040" progId="Equation.3">
              <p:embed/>
            </p:oleObj>
          </a:graphicData>
        </a:graphic>
      </p:graphicFrame>
      <p:graphicFrame>
        <p:nvGraphicFramePr>
          <p:cNvPr id="16394" name="Object 10"/>
          <p:cNvGraphicFramePr>
            <a:graphicFrameLocks noChangeAspect="1"/>
          </p:cNvGraphicFramePr>
          <p:nvPr/>
        </p:nvGraphicFramePr>
        <p:xfrm>
          <a:off x="0" y="1857364"/>
          <a:ext cx="2279650" cy="703262"/>
        </p:xfrm>
        <a:graphic>
          <a:graphicData uri="http://schemas.openxmlformats.org/presentationml/2006/ole">
            <p:oleObj spid="_x0000_s16394" name="Формула" r:id="rId7" imgW="596880" imgH="203040" progId="Equation.3">
              <p:embed/>
            </p:oleObj>
          </a:graphicData>
        </a:graphic>
      </p:graphicFrame>
      <p:sp>
        <p:nvSpPr>
          <p:cNvPr id="114" name="Овал 113"/>
          <p:cNvSpPr/>
          <p:nvPr/>
        </p:nvSpPr>
        <p:spPr>
          <a:xfrm>
            <a:off x="2428860" y="1571612"/>
            <a:ext cx="142876" cy="14287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Овал 114"/>
          <p:cNvSpPr/>
          <p:nvPr/>
        </p:nvSpPr>
        <p:spPr>
          <a:xfrm>
            <a:off x="3143240" y="1571612"/>
            <a:ext cx="142876" cy="14287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Овал 115"/>
          <p:cNvSpPr/>
          <p:nvPr/>
        </p:nvSpPr>
        <p:spPr>
          <a:xfrm>
            <a:off x="4000496" y="1571612"/>
            <a:ext cx="142876" cy="14287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Овал 116"/>
          <p:cNvSpPr/>
          <p:nvPr/>
        </p:nvSpPr>
        <p:spPr>
          <a:xfrm>
            <a:off x="5357818" y="1571612"/>
            <a:ext cx="142876" cy="14287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Овал 117"/>
          <p:cNvSpPr/>
          <p:nvPr/>
        </p:nvSpPr>
        <p:spPr>
          <a:xfrm>
            <a:off x="6286512" y="1571612"/>
            <a:ext cx="142876" cy="14287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TextBox 119"/>
          <p:cNvSpPr txBox="1"/>
          <p:nvPr/>
        </p:nvSpPr>
        <p:spPr>
          <a:xfrm>
            <a:off x="2214546" y="5572140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min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14942" y="3571876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max</a:t>
            </a:r>
            <a:endParaRPr lang="ru-RU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3857620" y="5357826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min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6072198" y="4929198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min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3000364" y="3214686"/>
            <a:ext cx="639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max</a:t>
            </a:r>
            <a:endParaRPr lang="ru-RU" sz="2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" name="Стрелка вверх 124"/>
          <p:cNvSpPr/>
          <p:nvPr/>
        </p:nvSpPr>
        <p:spPr>
          <a:xfrm rot="1023993">
            <a:off x="2405430" y="3799798"/>
            <a:ext cx="357190" cy="1357322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Стрелка вверх 125"/>
          <p:cNvSpPr/>
          <p:nvPr/>
        </p:nvSpPr>
        <p:spPr>
          <a:xfrm rot="2569242">
            <a:off x="4414187" y="3798146"/>
            <a:ext cx="357190" cy="1357322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Стрелка вверх 126"/>
          <p:cNvSpPr/>
          <p:nvPr/>
        </p:nvSpPr>
        <p:spPr>
          <a:xfrm rot="1959879">
            <a:off x="6368433" y="3806269"/>
            <a:ext cx="357190" cy="863468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0" name="Стрелка вверх 129"/>
          <p:cNvSpPr/>
          <p:nvPr/>
        </p:nvSpPr>
        <p:spPr>
          <a:xfrm rot="9511074">
            <a:off x="3179305" y="4016819"/>
            <a:ext cx="357190" cy="1208072"/>
          </a:xfrm>
          <a:prstGeom prst="up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1" name="Стрелка вверх 130"/>
          <p:cNvSpPr/>
          <p:nvPr/>
        </p:nvSpPr>
        <p:spPr>
          <a:xfrm rot="9361452">
            <a:off x="1771781" y="4832482"/>
            <a:ext cx="357190" cy="863468"/>
          </a:xfrm>
          <a:prstGeom prst="up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2" name="Стрелка вверх 131"/>
          <p:cNvSpPr/>
          <p:nvPr/>
        </p:nvSpPr>
        <p:spPr>
          <a:xfrm rot="8062110">
            <a:off x="5684176" y="4212653"/>
            <a:ext cx="357190" cy="863468"/>
          </a:xfrm>
          <a:prstGeom prst="up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" name="Полилиния 132"/>
          <p:cNvSpPr/>
          <p:nvPr/>
        </p:nvSpPr>
        <p:spPr>
          <a:xfrm>
            <a:off x="2500298" y="1142984"/>
            <a:ext cx="769434" cy="531541"/>
          </a:xfrm>
          <a:custGeom>
            <a:avLst/>
            <a:gdLst>
              <a:gd name="connsiteX0" fmla="*/ 0 w 769434"/>
              <a:gd name="connsiteY0" fmla="*/ 447907 h 531541"/>
              <a:gd name="connsiteX1" fmla="*/ 356839 w 769434"/>
              <a:gd name="connsiteY1" fmla="*/ 1858 h 531541"/>
              <a:gd name="connsiteX2" fmla="*/ 713678 w 769434"/>
              <a:gd name="connsiteY2" fmla="*/ 459058 h 531541"/>
              <a:gd name="connsiteX3" fmla="*/ 691376 w 769434"/>
              <a:gd name="connsiteY3" fmla="*/ 436755 h 531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9434" h="531541">
                <a:moveTo>
                  <a:pt x="0" y="447907"/>
                </a:moveTo>
                <a:cubicBezTo>
                  <a:pt x="118946" y="223953"/>
                  <a:pt x="237893" y="0"/>
                  <a:pt x="356839" y="1858"/>
                </a:cubicBezTo>
                <a:cubicBezTo>
                  <a:pt x="475785" y="3716"/>
                  <a:pt x="657922" y="386575"/>
                  <a:pt x="713678" y="459058"/>
                </a:cubicBezTo>
                <a:cubicBezTo>
                  <a:pt x="769434" y="531541"/>
                  <a:pt x="730405" y="484148"/>
                  <a:pt x="691376" y="436755"/>
                </a:cubicBezTo>
              </a:path>
            </a:pathLst>
          </a:cu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4" name="Полилиния 133"/>
          <p:cNvSpPr/>
          <p:nvPr/>
        </p:nvSpPr>
        <p:spPr>
          <a:xfrm>
            <a:off x="4071934" y="500042"/>
            <a:ext cx="1360449" cy="1156009"/>
          </a:xfrm>
          <a:custGeom>
            <a:avLst/>
            <a:gdLst>
              <a:gd name="connsiteX0" fmla="*/ 0 w 1360449"/>
              <a:gd name="connsiteY0" fmla="*/ 1156009 h 1156009"/>
              <a:gd name="connsiteX1" fmla="*/ 579864 w 1360449"/>
              <a:gd name="connsiteY1" fmla="*/ 7434 h 1156009"/>
              <a:gd name="connsiteX2" fmla="*/ 1360449 w 1360449"/>
              <a:gd name="connsiteY2" fmla="*/ 1111404 h 1156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60449" h="1156009">
                <a:moveTo>
                  <a:pt x="0" y="1156009"/>
                </a:moveTo>
                <a:cubicBezTo>
                  <a:pt x="176561" y="585438"/>
                  <a:pt x="353123" y="14868"/>
                  <a:pt x="579864" y="7434"/>
                </a:cubicBezTo>
                <a:cubicBezTo>
                  <a:pt x="806605" y="0"/>
                  <a:pt x="1083527" y="555702"/>
                  <a:pt x="1360449" y="1111404"/>
                </a:cubicBez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5" name="Дуга 134"/>
          <p:cNvSpPr/>
          <p:nvPr/>
        </p:nvSpPr>
        <p:spPr>
          <a:xfrm rot="17770494">
            <a:off x="6417544" y="1384767"/>
            <a:ext cx="819045" cy="961268"/>
          </a:xfrm>
          <a:prstGeom prst="arc">
            <a:avLst>
              <a:gd name="adj1" fmla="val 16342111"/>
              <a:gd name="adj2" fmla="val 20588794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" name="Полилиния 135"/>
          <p:cNvSpPr/>
          <p:nvPr/>
        </p:nvSpPr>
        <p:spPr>
          <a:xfrm>
            <a:off x="2357422" y="1643050"/>
            <a:ext cx="167268" cy="312234"/>
          </a:xfrm>
          <a:custGeom>
            <a:avLst/>
            <a:gdLst>
              <a:gd name="connsiteX0" fmla="*/ 0 w 167268"/>
              <a:gd name="connsiteY0" fmla="*/ 312234 h 312234"/>
              <a:gd name="connsiteX1" fmla="*/ 133815 w 167268"/>
              <a:gd name="connsiteY1" fmla="*/ 44605 h 312234"/>
              <a:gd name="connsiteX2" fmla="*/ 167268 w 167268"/>
              <a:gd name="connsiteY2" fmla="*/ 44605 h 312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7268" h="312234">
                <a:moveTo>
                  <a:pt x="0" y="312234"/>
                </a:moveTo>
                <a:cubicBezTo>
                  <a:pt x="52968" y="200722"/>
                  <a:pt x="105937" y="89210"/>
                  <a:pt x="133815" y="44605"/>
                </a:cubicBezTo>
                <a:cubicBezTo>
                  <a:pt x="161693" y="0"/>
                  <a:pt x="164480" y="22302"/>
                  <a:pt x="167268" y="44605"/>
                </a:cubicBezTo>
              </a:path>
            </a:pathLst>
          </a:custGeom>
          <a:solidFill>
            <a:schemeClr val="tx2"/>
          </a:solidFill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Полилиния 141"/>
          <p:cNvSpPr/>
          <p:nvPr/>
        </p:nvSpPr>
        <p:spPr>
          <a:xfrm>
            <a:off x="5486400" y="1639229"/>
            <a:ext cx="903249" cy="226742"/>
          </a:xfrm>
          <a:custGeom>
            <a:avLst/>
            <a:gdLst>
              <a:gd name="connsiteX0" fmla="*/ 0 w 903249"/>
              <a:gd name="connsiteY0" fmla="*/ 22303 h 226742"/>
              <a:gd name="connsiteX1" fmla="*/ 245327 w 903249"/>
              <a:gd name="connsiteY1" fmla="*/ 223025 h 226742"/>
              <a:gd name="connsiteX2" fmla="*/ 903249 w 903249"/>
              <a:gd name="connsiteY2" fmla="*/ 0 h 22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3249" h="226742">
                <a:moveTo>
                  <a:pt x="0" y="22303"/>
                </a:moveTo>
                <a:cubicBezTo>
                  <a:pt x="47393" y="124522"/>
                  <a:pt x="94786" y="226742"/>
                  <a:pt x="245327" y="223025"/>
                </a:cubicBezTo>
                <a:cubicBezTo>
                  <a:pt x="395868" y="219308"/>
                  <a:pt x="649558" y="109654"/>
                  <a:pt x="903249" y="0"/>
                </a:cubicBezTo>
              </a:path>
            </a:pathLst>
          </a:cu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" name="Полилиния 145"/>
          <p:cNvSpPr/>
          <p:nvPr/>
        </p:nvSpPr>
        <p:spPr>
          <a:xfrm>
            <a:off x="3211551" y="1650380"/>
            <a:ext cx="869795" cy="763859"/>
          </a:xfrm>
          <a:custGeom>
            <a:avLst/>
            <a:gdLst>
              <a:gd name="connsiteX0" fmla="*/ 0 w 869795"/>
              <a:gd name="connsiteY0" fmla="*/ 33454 h 763859"/>
              <a:gd name="connsiteX1" fmla="*/ 501805 w 869795"/>
              <a:gd name="connsiteY1" fmla="*/ 758283 h 763859"/>
              <a:gd name="connsiteX2" fmla="*/ 869795 w 869795"/>
              <a:gd name="connsiteY2" fmla="*/ 0 h 763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9795" h="763859">
                <a:moveTo>
                  <a:pt x="0" y="33454"/>
                </a:moveTo>
                <a:cubicBezTo>
                  <a:pt x="178419" y="398656"/>
                  <a:pt x="356839" y="763859"/>
                  <a:pt x="501805" y="758283"/>
                </a:cubicBezTo>
                <a:cubicBezTo>
                  <a:pt x="646771" y="752707"/>
                  <a:pt x="869795" y="0"/>
                  <a:pt x="869795" y="0"/>
                </a:cubicBezTo>
              </a:path>
            </a:pathLst>
          </a:cu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1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1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1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"/>
                            </p:stCondLst>
                            <p:childTnLst>
                              <p:par>
                                <p:cTn id="67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33333E-6 L -0.00972 0.55439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" y="277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.00834 L -0.00121 0.3213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156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0 L -0.00052 0.52292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1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 L 0.00087 0.35486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7"/>
                                    </p:animMotion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33333E-6 L 0.00157 0.44931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2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500"/>
                            </p:stCondLst>
                            <p:childTnLst>
                              <p:par>
                                <p:cTn id="9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000"/>
                            </p:stCondLst>
                            <p:childTnLst>
                              <p:par>
                                <p:cTn id="1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4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 tmFilter="0, 0; .2, .5; .8, .5; 1, 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3" dur="250" autoRev="1" fill="hold"/>
                                        <p:tgtEl>
                                          <p:spTgt spid="1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 tmFilter="0, 0; .2, .5; .8, .5; 1, 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6" dur="250" autoRev="1" fill="hold"/>
                                        <p:tgtEl>
                                          <p:spTgt spid="1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7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 tmFilter="0, 0; .2, .5; .8, .5; 1, 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9" dur="250" autoRev="1" fill="hold"/>
                                        <p:tgtEl>
                                          <p:spTgt spid="1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500"/>
                            </p:stCondLst>
                            <p:childTnLst>
                              <p:par>
                                <p:cTn id="151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 tmFilter="0, 0; .2, .5; .8, .5; 1, 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3" dur="250" autoRev="1" fill="hold"/>
                                        <p:tgtEl>
                                          <p:spTgt spid="1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4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500" tmFilter="0, 0; .2, .5; .8, .5; 1, 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6" dur="250" autoRev="1" fill="hold"/>
                                        <p:tgtEl>
                                          <p:spTgt spid="1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7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 tmFilter="0, 0; .2, .5; .8, .5; 1, 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9" dur="250" autoRev="1" fill="hold"/>
                                        <p:tgtEl>
                                          <p:spTgt spid="1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06" grpId="1" animBg="1"/>
      <p:bldP spid="107" grpId="0" animBg="1"/>
      <p:bldP spid="107" grpId="1" animBg="1"/>
      <p:bldP spid="108" grpId="0" animBg="1"/>
      <p:bldP spid="108" grpId="1" animBg="1"/>
      <p:bldP spid="109" grpId="0" animBg="1"/>
      <p:bldP spid="109" grpId="1" animBg="1"/>
      <p:bldP spid="110" grpId="0" animBg="1"/>
      <p:bldP spid="110" grpId="1" animBg="1"/>
      <p:bldP spid="114" grpId="0" animBg="1"/>
      <p:bldP spid="115" grpId="0" animBg="1"/>
      <p:bldP spid="116" grpId="0" animBg="1"/>
      <p:bldP spid="117" grpId="0" animBg="1"/>
      <p:bldP spid="118" grpId="0" animBg="1"/>
      <p:bldP spid="120" grpId="0" build="allAtOnce"/>
      <p:bldP spid="121" grpId="0"/>
      <p:bldP spid="122" grpId="0"/>
      <p:bldP spid="123" grpId="0"/>
      <p:bldP spid="124" grpId="0"/>
      <p:bldP spid="125" grpId="0" animBg="1"/>
      <p:bldP spid="125" grpId="1" animBg="1"/>
      <p:bldP spid="126" grpId="0" animBg="1"/>
      <p:bldP spid="126" grpId="1" animBg="1"/>
      <p:bldP spid="127" grpId="0" animBg="1"/>
      <p:bldP spid="127" grpId="1" animBg="1"/>
      <p:bldP spid="130" grpId="0" animBg="1"/>
      <p:bldP spid="130" grpId="1" animBg="1"/>
      <p:bldP spid="130" grpId="2" animBg="1"/>
      <p:bldP spid="131" grpId="0" animBg="1"/>
      <p:bldP spid="131" grpId="1" animBg="1"/>
      <p:bldP spid="131" grpId="2" animBg="1"/>
      <p:bldP spid="132" grpId="0" animBg="1"/>
      <p:bldP spid="132" grpId="1" animBg="1"/>
      <p:bldP spid="132" grpId="2" animBg="1"/>
      <p:bldP spid="133" grpId="0" animBg="1"/>
      <p:bldP spid="134" grpId="0" animBg="1"/>
      <p:bldP spid="135" grpId="0" animBg="1"/>
      <p:bldP spid="136" grpId="0" animBg="1"/>
      <p:bldP spid="142" grpId="0" animBg="1"/>
      <p:bldP spid="14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 txBox="1">
            <a:spLocks noChangeArrowheads="1"/>
          </p:cNvSpPr>
          <p:nvPr/>
        </p:nvSpPr>
        <p:spPr>
          <a:xfrm>
            <a:off x="214282" y="1928802"/>
            <a:ext cx="8569325" cy="2357454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Точка движется прямолинейно по закону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(t)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= t</a:t>
            </a:r>
            <a:r>
              <a:rPr kumimoji="0" lang="en-US" sz="32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3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– 2t</a:t>
            </a:r>
            <a:r>
              <a:rPr kumimoji="0" lang="en-US" sz="32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Выберите какой из формул задается скорость движения точки в момент времени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4643446"/>
            <a:ext cx="814393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3t</a:t>
            </a:r>
            <a:r>
              <a:rPr lang="en-US" sz="3200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– 2;    2) t</a:t>
            </a:r>
            <a:r>
              <a:rPr lang="en-US" sz="3200" i="1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– 4t;   3)3t</a:t>
            </a:r>
            <a:r>
              <a:rPr lang="en-US" sz="3200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– 4t;   4) t</a:t>
            </a:r>
            <a:r>
              <a:rPr lang="en-US" sz="3200" i="1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– 2t</a:t>
            </a:r>
            <a:r>
              <a:rPr lang="en-US" sz="3200" i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i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357166"/>
            <a:ext cx="17859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УСТНО 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1000108"/>
            <a:ext cx="29552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Задача</a:t>
            </a:r>
            <a:r>
              <a:rPr lang="en-US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 физике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428860" y="6000768"/>
            <a:ext cx="12175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Ответ:</a:t>
            </a:r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3</a:t>
            </a:r>
            <a:endParaRPr lang="ru-RU" dirty="0">
              <a:latin typeface="Calibri" pitchFamily="34" charset="0"/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1500166" y="4000504"/>
          <a:ext cx="2701519" cy="785810"/>
        </p:xfrm>
        <a:graphic>
          <a:graphicData uri="http://schemas.openxmlformats.org/presentationml/2006/ole">
            <p:oleObj spid="_x0000_s99330" name="Формула" r:id="rId3" imgW="69840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785786" y="285728"/>
            <a:ext cx="6870700" cy="84455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BDC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Задача по химии: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27BDC9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785786" y="928670"/>
            <a:ext cx="8001056" cy="2357454"/>
          </a:xfrm>
          <a:prstGeom prst="rect">
            <a:avLst/>
          </a:prstGeom>
        </p:spPr>
        <p:txBody>
          <a:bodyPr/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Пусть количество вещества, вступившего в химическую реакцию задается зависимостью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Tx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(t)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=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</a:t>
            </a:r>
            <a:r>
              <a:rPr kumimoji="0" lang="en-US" sz="2400" b="1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/2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+ 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3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 –3 (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моль)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Найти скорость химической реакции через 3 секунды.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FIR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428728" y="3143248"/>
            <a:ext cx="2292350" cy="1800225"/>
          </a:xfrm>
          <a:prstGeom prst="rect">
            <a:avLst/>
          </a:prstGeom>
        </p:spPr>
      </p:pic>
      <p:graphicFrame>
        <p:nvGraphicFramePr>
          <p:cNvPr id="94209" name="Object 5"/>
          <p:cNvGraphicFramePr>
            <a:graphicFrameLocks noChangeAspect="1"/>
          </p:cNvGraphicFramePr>
          <p:nvPr/>
        </p:nvGraphicFramePr>
        <p:xfrm>
          <a:off x="4133850" y="3463925"/>
          <a:ext cx="4048125" cy="1255713"/>
        </p:xfrm>
        <a:graphic>
          <a:graphicData uri="http://schemas.openxmlformats.org/presentationml/2006/ole">
            <p:oleObj spid="_x0000_s94209" name="Формула" r:id="rId4" imgW="736560" imgH="228600" progId="Equation.3">
              <p:embed/>
            </p:oleObj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357554" y="6143644"/>
            <a:ext cx="15426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Ответ:</a:t>
            </a:r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6 </a:t>
            </a:r>
            <a:endParaRPr lang="ru-RU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4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4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1"/>
          <p:cNvSpPr>
            <a:spLocks noChangeArrowheads="1"/>
          </p:cNvSpPr>
          <p:nvPr/>
        </p:nvSpPr>
        <p:spPr bwMode="auto">
          <a:xfrm>
            <a:off x="714348" y="1000108"/>
            <a:ext cx="7715304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Объем продукции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V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цеха в течение дня зависит от времени по закону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V(</a:t>
            </a:r>
            <a:r>
              <a:rPr kumimoji="0" lang="ru-RU" sz="3200" b="0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= -5/3t</a:t>
            </a:r>
            <a:r>
              <a:rPr kumimoji="0" lang="ru-RU" sz="3200" b="0" i="1" u="none" strike="noStrike" cap="none" normalizeH="0" baseline="3000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+15/2t</a:t>
            </a:r>
            <a:r>
              <a:rPr kumimoji="0" lang="ru-RU" sz="3200" b="0" i="1" u="none" strike="noStrike" cap="none" normalizeH="0" baseline="3000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+50t+70.</a:t>
            </a:r>
            <a:endParaRPr kumimoji="0" lang="en-US" sz="3200" b="0" i="1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Вычислите производительность труда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3200" b="0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7762" name="Object 5"/>
          <p:cNvGraphicFramePr>
            <a:graphicFrameLocks noChangeAspect="1"/>
          </p:cNvGraphicFramePr>
          <p:nvPr/>
        </p:nvGraphicFramePr>
        <p:xfrm>
          <a:off x="3959225" y="3463925"/>
          <a:ext cx="4397375" cy="1255713"/>
        </p:xfrm>
        <a:graphic>
          <a:graphicData uri="http://schemas.openxmlformats.org/presentationml/2006/ole">
            <p:oleObj spid="_x0000_s117762" name="Формула" r:id="rId3" imgW="799920" imgH="228600" progId="Equation.3">
              <p:embed/>
            </p:oleObj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786050" y="6000768"/>
            <a:ext cx="3749937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П(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t) =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-5</a:t>
            </a:r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lang="ru-RU" sz="2400" i="1" baseline="30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+15t+50</a:t>
            </a:r>
            <a:endParaRPr lang="en-US" sz="2400" i="1" baseline="30000" dirty="0" smtClean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428604"/>
            <a:ext cx="36924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ru-RU" sz="2800" b="1" dirty="0" smtClean="0">
                <a:solidFill>
                  <a:srgbClr val="27BDC9"/>
                </a:solidFill>
                <a:latin typeface="Times New Roman" pitchFamily="18" charset="0"/>
                <a:cs typeface="Times New Roman" pitchFamily="18" charset="0"/>
              </a:rPr>
              <a:t>Задача по </a:t>
            </a:r>
            <a:r>
              <a:rPr lang="ru-RU" sz="2800" b="1" dirty="0" smtClean="0">
                <a:solidFill>
                  <a:srgbClr val="27BDC9"/>
                </a:solidFill>
                <a:latin typeface="Times New Roman" pitchFamily="18" charset="0"/>
                <a:cs typeface="Times New Roman" pitchFamily="18" charset="0"/>
              </a:rPr>
              <a:t>экономике:</a:t>
            </a:r>
            <a:endParaRPr lang="ru-RU" sz="2800" b="1" dirty="0">
              <a:solidFill>
                <a:srgbClr val="27BDC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7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7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1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107950" y="404813"/>
            <a:ext cx="8640763" cy="2524121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Найдите угловой коэффициент , касательной, проведенной к графику функции </a:t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f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x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) = 7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x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–5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lnx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 его точке с абсциссой х</a:t>
            </a:r>
            <a:r>
              <a:rPr kumimoji="0" lang="ru-RU" sz="4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0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=1.</a:t>
            </a:r>
          </a:p>
        </p:txBody>
      </p:sp>
      <p:sp>
        <p:nvSpPr>
          <p:cNvPr id="3" name="Rectangle 5"/>
          <p:cNvSpPr txBox="1">
            <a:spLocks noChangeArrowheads="1"/>
          </p:cNvSpPr>
          <p:nvPr/>
        </p:nvSpPr>
        <p:spPr>
          <a:xfrm>
            <a:off x="642910" y="3786190"/>
            <a:ext cx="8135937" cy="1223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   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1) 1,4;            2)7;           3) 2;          4) 12.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357554" y="6143644"/>
            <a:ext cx="18811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Ответ: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3 </a:t>
            </a:r>
            <a:endParaRPr lang="ru-RU" sz="2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23850" y="476250"/>
            <a:ext cx="8229600" cy="295275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Найдите тангенс угла наклона касательной, проведенной к графику функции </a:t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f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x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) =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x</a:t>
            </a:r>
            <a:r>
              <a:rPr kumimoji="0" lang="ru-RU" sz="40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5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– 5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x</a:t>
            </a:r>
            <a:r>
              <a:rPr kumimoji="0" lang="ru-RU" sz="40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– 3 в его точке с абсциссой х</a:t>
            </a:r>
            <a:r>
              <a:rPr kumimoji="0" lang="ru-RU" sz="4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0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= - 1.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3789363"/>
            <a:ext cx="8229600" cy="15843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1)15;            2)7;           3)11;          4) 12.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143240" y="6000768"/>
            <a:ext cx="13907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Ответ:</a:t>
            </a:r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15 </a:t>
            </a:r>
            <a:endParaRPr lang="ru-RU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1643042" y="928670"/>
            <a:ext cx="5116512" cy="4865688"/>
            <a:chOff x="2409" y="164"/>
            <a:chExt cx="3223" cy="3065"/>
          </a:xfrm>
        </p:grpSpPr>
        <p:grpSp>
          <p:nvGrpSpPr>
            <p:cNvPr id="5" name="Group 8"/>
            <p:cNvGrpSpPr>
              <a:grpSpLocks/>
            </p:cNvGrpSpPr>
            <p:nvPr/>
          </p:nvGrpSpPr>
          <p:grpSpPr bwMode="auto">
            <a:xfrm>
              <a:off x="2409" y="203"/>
              <a:ext cx="3148" cy="3026"/>
              <a:chOff x="2409" y="203"/>
              <a:chExt cx="3148" cy="3026"/>
            </a:xfrm>
          </p:grpSpPr>
          <p:sp>
            <p:nvSpPr>
              <p:cNvPr id="8" name="Freeform 9"/>
              <p:cNvSpPr>
                <a:spLocks/>
              </p:cNvSpPr>
              <p:nvPr/>
            </p:nvSpPr>
            <p:spPr bwMode="auto">
              <a:xfrm>
                <a:off x="2426" y="211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" name="Freeform 10"/>
              <p:cNvSpPr>
                <a:spLocks/>
              </p:cNvSpPr>
              <p:nvPr/>
            </p:nvSpPr>
            <p:spPr bwMode="auto">
              <a:xfrm>
                <a:off x="2409" y="2945"/>
                <a:ext cx="3124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24" y="8"/>
                  </a:cxn>
                </a:cxnLst>
                <a:rect l="0" t="0" r="r" b="b"/>
                <a:pathLst>
                  <a:path w="3124" h="8">
                    <a:moveTo>
                      <a:pt x="0" y="0"/>
                    </a:moveTo>
                    <a:lnTo>
                      <a:pt x="3124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" name="Freeform 11"/>
              <p:cNvSpPr>
                <a:spLocks/>
              </p:cNvSpPr>
              <p:nvPr/>
            </p:nvSpPr>
            <p:spPr bwMode="auto">
              <a:xfrm>
                <a:off x="2677" y="211"/>
                <a:ext cx="8" cy="29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" y="2994"/>
                  </a:cxn>
                </a:cxnLst>
                <a:rect l="0" t="0" r="r" b="b"/>
                <a:pathLst>
                  <a:path w="8" h="2994">
                    <a:moveTo>
                      <a:pt x="0" y="0"/>
                    </a:moveTo>
                    <a:lnTo>
                      <a:pt x="8" y="2994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" name="Line 12"/>
              <p:cNvSpPr>
                <a:spLocks noChangeShapeType="1"/>
              </p:cNvSpPr>
              <p:nvPr/>
            </p:nvSpPr>
            <p:spPr bwMode="auto">
              <a:xfrm>
                <a:off x="2426" y="2704"/>
                <a:ext cx="31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Freeform 13"/>
              <p:cNvSpPr>
                <a:spLocks/>
              </p:cNvSpPr>
              <p:nvPr/>
            </p:nvSpPr>
            <p:spPr bwMode="auto">
              <a:xfrm>
                <a:off x="2426" y="3203"/>
                <a:ext cx="3124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24" y="8"/>
                  </a:cxn>
                </a:cxnLst>
                <a:rect l="0" t="0" r="r" b="b"/>
                <a:pathLst>
                  <a:path w="3124" h="8">
                    <a:moveTo>
                      <a:pt x="0" y="0"/>
                    </a:moveTo>
                    <a:lnTo>
                      <a:pt x="3124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" name="Freeform 14"/>
              <p:cNvSpPr>
                <a:spLocks/>
              </p:cNvSpPr>
              <p:nvPr/>
            </p:nvSpPr>
            <p:spPr bwMode="auto">
              <a:xfrm>
                <a:off x="2418" y="2450"/>
                <a:ext cx="3131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131" y="0"/>
                  </a:cxn>
                </a:cxnLst>
                <a:rect l="0" t="0" r="r" b="b"/>
                <a:pathLst>
                  <a:path w="3131" h="8">
                    <a:moveTo>
                      <a:pt x="0" y="8"/>
                    </a:moveTo>
                    <a:lnTo>
                      <a:pt x="3131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Freeform 15"/>
              <p:cNvSpPr>
                <a:spLocks/>
              </p:cNvSpPr>
              <p:nvPr/>
            </p:nvSpPr>
            <p:spPr bwMode="auto">
              <a:xfrm>
                <a:off x="2426" y="2205"/>
                <a:ext cx="3131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131" y="0"/>
                  </a:cxn>
                </a:cxnLst>
                <a:rect l="0" t="0" r="r" b="b"/>
                <a:pathLst>
                  <a:path w="3131" h="8">
                    <a:moveTo>
                      <a:pt x="0" y="8"/>
                    </a:moveTo>
                    <a:lnTo>
                      <a:pt x="3131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5" name="Freeform 16"/>
              <p:cNvSpPr>
                <a:spLocks/>
              </p:cNvSpPr>
              <p:nvPr/>
            </p:nvSpPr>
            <p:spPr bwMode="auto">
              <a:xfrm>
                <a:off x="2409" y="1955"/>
                <a:ext cx="3132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32" y="8"/>
                  </a:cxn>
                </a:cxnLst>
                <a:rect l="0" t="0" r="r" b="b"/>
                <a:pathLst>
                  <a:path w="3132" h="8">
                    <a:moveTo>
                      <a:pt x="0" y="0"/>
                    </a:moveTo>
                    <a:lnTo>
                      <a:pt x="3132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Freeform 17"/>
              <p:cNvSpPr>
                <a:spLocks/>
              </p:cNvSpPr>
              <p:nvPr/>
            </p:nvSpPr>
            <p:spPr bwMode="auto">
              <a:xfrm>
                <a:off x="2434" y="1444"/>
                <a:ext cx="3107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107" y="0"/>
                  </a:cxn>
                </a:cxnLst>
                <a:rect l="0" t="0" r="r" b="b"/>
                <a:pathLst>
                  <a:path w="3107" h="8">
                    <a:moveTo>
                      <a:pt x="0" y="8"/>
                    </a:moveTo>
                    <a:lnTo>
                      <a:pt x="3107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7" name="Freeform 18"/>
              <p:cNvSpPr>
                <a:spLocks/>
              </p:cNvSpPr>
              <p:nvPr/>
            </p:nvSpPr>
            <p:spPr bwMode="auto">
              <a:xfrm>
                <a:off x="2426" y="1207"/>
                <a:ext cx="3107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107" y="0"/>
                  </a:cxn>
                </a:cxnLst>
                <a:rect l="0" t="0" r="r" b="b"/>
                <a:pathLst>
                  <a:path w="3107" h="8">
                    <a:moveTo>
                      <a:pt x="0" y="8"/>
                    </a:moveTo>
                    <a:lnTo>
                      <a:pt x="3107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" name="Freeform 19"/>
              <p:cNvSpPr>
                <a:spLocks/>
              </p:cNvSpPr>
              <p:nvPr/>
            </p:nvSpPr>
            <p:spPr bwMode="auto">
              <a:xfrm>
                <a:off x="2426" y="949"/>
                <a:ext cx="3123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23" y="8"/>
                  </a:cxn>
                </a:cxnLst>
                <a:rect l="0" t="0" r="r" b="b"/>
                <a:pathLst>
                  <a:path w="3123" h="8">
                    <a:moveTo>
                      <a:pt x="0" y="0"/>
                    </a:moveTo>
                    <a:lnTo>
                      <a:pt x="3123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Freeform 20"/>
              <p:cNvSpPr>
                <a:spLocks/>
              </p:cNvSpPr>
              <p:nvPr/>
            </p:nvSpPr>
            <p:spPr bwMode="auto">
              <a:xfrm>
                <a:off x="2426" y="708"/>
                <a:ext cx="3107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107" y="0"/>
                  </a:cxn>
                </a:cxnLst>
                <a:rect l="0" t="0" r="r" b="b"/>
                <a:pathLst>
                  <a:path w="3107" h="8">
                    <a:moveTo>
                      <a:pt x="0" y="8"/>
                    </a:moveTo>
                    <a:lnTo>
                      <a:pt x="3107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Freeform 21"/>
              <p:cNvSpPr>
                <a:spLocks/>
              </p:cNvSpPr>
              <p:nvPr/>
            </p:nvSpPr>
            <p:spPr bwMode="auto">
              <a:xfrm>
                <a:off x="2434" y="446"/>
                <a:ext cx="3115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15" y="8"/>
                  </a:cxn>
                </a:cxnLst>
                <a:rect l="0" t="0" r="r" b="b"/>
                <a:pathLst>
                  <a:path w="3115" h="8">
                    <a:moveTo>
                      <a:pt x="0" y="0"/>
                    </a:moveTo>
                    <a:lnTo>
                      <a:pt x="3115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" name="Freeform 22"/>
              <p:cNvSpPr>
                <a:spLocks/>
              </p:cNvSpPr>
              <p:nvPr/>
            </p:nvSpPr>
            <p:spPr bwMode="auto">
              <a:xfrm>
                <a:off x="2426" y="210"/>
                <a:ext cx="3115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15" y="8"/>
                  </a:cxn>
                </a:cxnLst>
                <a:rect l="0" t="0" r="r" b="b"/>
                <a:pathLst>
                  <a:path w="3115" h="8">
                    <a:moveTo>
                      <a:pt x="0" y="0"/>
                    </a:moveTo>
                    <a:lnTo>
                      <a:pt x="3115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Freeform 23"/>
              <p:cNvSpPr>
                <a:spLocks/>
              </p:cNvSpPr>
              <p:nvPr/>
            </p:nvSpPr>
            <p:spPr bwMode="auto">
              <a:xfrm>
                <a:off x="2937" y="203"/>
                <a:ext cx="8" cy="3026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0" y="3026"/>
                  </a:cxn>
                </a:cxnLst>
                <a:rect l="0" t="0" r="r" b="b"/>
                <a:pathLst>
                  <a:path w="8" h="3026">
                    <a:moveTo>
                      <a:pt x="8" y="0"/>
                    </a:moveTo>
                    <a:lnTo>
                      <a:pt x="0" y="3026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Freeform 24"/>
              <p:cNvSpPr>
                <a:spLocks/>
              </p:cNvSpPr>
              <p:nvPr/>
            </p:nvSpPr>
            <p:spPr bwMode="auto">
              <a:xfrm>
                <a:off x="3198" y="210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Freeform 25"/>
              <p:cNvSpPr>
                <a:spLocks/>
              </p:cNvSpPr>
              <p:nvPr/>
            </p:nvSpPr>
            <p:spPr bwMode="auto">
              <a:xfrm>
                <a:off x="3470" y="210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Freeform 26"/>
              <p:cNvSpPr>
                <a:spLocks/>
              </p:cNvSpPr>
              <p:nvPr/>
            </p:nvSpPr>
            <p:spPr bwMode="auto">
              <a:xfrm>
                <a:off x="3707" y="219"/>
                <a:ext cx="9" cy="3010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0" y="3010"/>
                  </a:cxn>
                </a:cxnLst>
                <a:rect l="0" t="0" r="r" b="b"/>
                <a:pathLst>
                  <a:path w="9" h="3010">
                    <a:moveTo>
                      <a:pt x="9" y="0"/>
                    </a:moveTo>
                    <a:lnTo>
                      <a:pt x="0" y="301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Freeform 27"/>
              <p:cNvSpPr>
                <a:spLocks/>
              </p:cNvSpPr>
              <p:nvPr/>
            </p:nvSpPr>
            <p:spPr bwMode="auto">
              <a:xfrm>
                <a:off x="4241" y="210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Freeform 28"/>
              <p:cNvSpPr>
                <a:spLocks/>
              </p:cNvSpPr>
              <p:nvPr/>
            </p:nvSpPr>
            <p:spPr bwMode="auto">
              <a:xfrm>
                <a:off x="4494" y="203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" name="Freeform 29"/>
              <p:cNvSpPr>
                <a:spLocks/>
              </p:cNvSpPr>
              <p:nvPr/>
            </p:nvSpPr>
            <p:spPr bwMode="auto">
              <a:xfrm>
                <a:off x="4762" y="219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" name="Freeform 30"/>
              <p:cNvSpPr>
                <a:spLocks/>
              </p:cNvSpPr>
              <p:nvPr/>
            </p:nvSpPr>
            <p:spPr bwMode="auto">
              <a:xfrm>
                <a:off x="5012" y="210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" name="Freeform 31"/>
              <p:cNvSpPr>
                <a:spLocks/>
              </p:cNvSpPr>
              <p:nvPr/>
            </p:nvSpPr>
            <p:spPr bwMode="auto">
              <a:xfrm>
                <a:off x="5284" y="210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" name="Text Box 32"/>
            <p:cNvSpPr txBox="1">
              <a:spLocks noChangeArrowheads="1"/>
            </p:cNvSpPr>
            <p:nvPr/>
          </p:nvSpPr>
          <p:spPr bwMode="auto">
            <a:xfrm>
              <a:off x="5420" y="1661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х</a:t>
              </a:r>
            </a:p>
          </p:txBody>
        </p:sp>
        <p:sp>
          <p:nvSpPr>
            <p:cNvPr id="7" name="Text Box 33"/>
            <p:cNvSpPr txBox="1">
              <a:spLocks noChangeArrowheads="1"/>
            </p:cNvSpPr>
            <p:nvPr/>
          </p:nvSpPr>
          <p:spPr bwMode="auto">
            <a:xfrm>
              <a:off x="3742" y="164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у</a:t>
              </a:r>
            </a:p>
          </p:txBody>
        </p:sp>
      </p:grpSp>
      <p:cxnSp>
        <p:nvCxnSpPr>
          <p:cNvPr id="32" name="Прямая со стрелкой 31"/>
          <p:cNvCxnSpPr/>
          <p:nvPr/>
        </p:nvCxnSpPr>
        <p:spPr>
          <a:xfrm>
            <a:off x="1643042" y="3357562"/>
            <a:ext cx="5286412" cy="1588"/>
          </a:xfrm>
          <a:prstGeom prst="straightConnector1">
            <a:avLst/>
          </a:prstGeom>
          <a:ln w="38100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5400000" flipH="1" flipV="1">
            <a:off x="1821637" y="3393281"/>
            <a:ext cx="4786346" cy="1588"/>
          </a:xfrm>
          <a:prstGeom prst="straightConnector1">
            <a:avLst/>
          </a:prstGeom>
          <a:ln w="38100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14810" y="278605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4214810" y="335756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ru-RU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4500562" y="300037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38" name="Дуга 37"/>
          <p:cNvSpPr/>
          <p:nvPr/>
        </p:nvSpPr>
        <p:spPr>
          <a:xfrm rot="11628146">
            <a:off x="3588238" y="460069"/>
            <a:ext cx="4298821" cy="3651894"/>
          </a:xfrm>
          <a:prstGeom prst="arc">
            <a:avLst>
              <a:gd name="adj1" fmla="val 16200000"/>
              <a:gd name="adj2" fmla="val 282137"/>
            </a:avLst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 rot="16200000" flipH="1">
            <a:off x="1857356" y="2000240"/>
            <a:ext cx="3857652" cy="2000264"/>
          </a:xfrm>
          <a:prstGeom prst="line">
            <a:avLst/>
          </a:prstGeom>
          <a:ln w="5715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Овал 41"/>
          <p:cNvSpPr/>
          <p:nvPr/>
        </p:nvSpPr>
        <p:spPr>
          <a:xfrm>
            <a:off x="3643306" y="2857496"/>
            <a:ext cx="214314" cy="214314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4143372" y="3714752"/>
            <a:ext cx="142876" cy="117157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3286116" y="2071678"/>
            <a:ext cx="142876" cy="117157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 rot="5400000">
            <a:off x="2534137" y="2945615"/>
            <a:ext cx="1625917" cy="20923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>
            <a:endCxn id="43" idx="2"/>
          </p:cNvCxnSpPr>
          <p:nvPr/>
        </p:nvCxnSpPr>
        <p:spPr>
          <a:xfrm flipV="1">
            <a:off x="3357554" y="3773331"/>
            <a:ext cx="785818" cy="12859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857488" y="278605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Левая фигурная скобка 52"/>
          <p:cNvSpPr/>
          <p:nvPr/>
        </p:nvSpPr>
        <p:spPr>
          <a:xfrm>
            <a:off x="3071802" y="2143116"/>
            <a:ext cx="214314" cy="1643074"/>
          </a:xfrm>
          <a:prstGeom prst="lef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Левая фигурная скобка 53"/>
          <p:cNvSpPr/>
          <p:nvPr/>
        </p:nvSpPr>
        <p:spPr>
          <a:xfrm rot="16200000">
            <a:off x="3679025" y="3679033"/>
            <a:ext cx="214314" cy="571504"/>
          </a:xfrm>
          <a:prstGeom prst="lef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TextBox 54"/>
          <p:cNvSpPr txBox="1"/>
          <p:nvPr/>
        </p:nvSpPr>
        <p:spPr>
          <a:xfrm>
            <a:off x="3643306" y="414338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Дуга 58"/>
          <p:cNvSpPr/>
          <p:nvPr/>
        </p:nvSpPr>
        <p:spPr>
          <a:xfrm rot="14748305">
            <a:off x="3998623" y="3505417"/>
            <a:ext cx="428628" cy="500066"/>
          </a:xfrm>
          <a:prstGeom prst="arc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Дуга 59"/>
          <p:cNvSpPr/>
          <p:nvPr/>
        </p:nvSpPr>
        <p:spPr>
          <a:xfrm rot="14746082">
            <a:off x="3816394" y="3048391"/>
            <a:ext cx="428628" cy="500066"/>
          </a:xfrm>
          <a:prstGeom prst="arc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1" name="Объект 60"/>
          <p:cNvGraphicFramePr>
            <a:graphicFrameLocks noChangeAspect="1"/>
          </p:cNvGraphicFramePr>
          <p:nvPr/>
        </p:nvGraphicFramePr>
        <p:xfrm>
          <a:off x="3428992" y="3071810"/>
          <a:ext cx="357190" cy="282576"/>
        </p:xfrm>
        <a:graphic>
          <a:graphicData uri="http://schemas.openxmlformats.org/presentationml/2006/ole">
            <p:oleObj spid="_x0000_s1028" name="Формула" r:id="rId3" imgW="152280" imgH="139680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3643306" y="3500438"/>
          <a:ext cx="357188" cy="282575"/>
        </p:xfrm>
        <a:graphic>
          <a:graphicData uri="http://schemas.openxmlformats.org/presentationml/2006/ole">
            <p:oleObj spid="_x0000_s1029" name="Формула" r:id="rId4" imgW="152280" imgH="139680" progId="Equation.3">
              <p:embed/>
            </p:oleObj>
          </a:graphicData>
        </a:graphic>
      </p:graphicFrame>
      <p:sp>
        <p:nvSpPr>
          <p:cNvPr id="62" name="TextBox 61"/>
          <p:cNvSpPr txBox="1"/>
          <p:nvPr/>
        </p:nvSpPr>
        <p:spPr>
          <a:xfrm>
            <a:off x="5429256" y="357166"/>
            <a:ext cx="3429024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рисунке изображён график функции </a:t>
            </a:r>
            <a:r>
              <a:rPr lang="en-US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 = f(x)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</a:p>
          <a:p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касательная  к этому графику, проведённая в точке с абсциссой -1. Найдите значение производной функции </a:t>
            </a:r>
            <a:r>
              <a:rPr lang="en-US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f(x)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точке </a:t>
            </a:r>
            <a:r>
              <a:rPr lang="ru-RU" sz="2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₀ = -1.</a:t>
            </a:r>
          </a:p>
          <a:p>
            <a:endParaRPr lang="ru-RU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487363" y="5857875"/>
          <a:ext cx="2454275" cy="693738"/>
        </p:xfrm>
        <a:graphic>
          <a:graphicData uri="http://schemas.openxmlformats.org/presentationml/2006/ole">
            <p:oleObj spid="_x0000_s1032" name="Формула" r:id="rId5" imgW="812520" imgH="228600" progId="Equation.3">
              <p:embed/>
            </p:oleObj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3786182" y="5643578"/>
          <a:ext cx="1609725" cy="1071546"/>
        </p:xfrm>
        <a:graphic>
          <a:graphicData uri="http://schemas.openxmlformats.org/presentationml/2006/ole">
            <p:oleObj spid="_x0000_s1033" name="Формула" r:id="rId6" imgW="533160" imgH="393480" progId="Equation.3">
              <p:embed/>
            </p:oleObj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6072198" y="5857892"/>
          <a:ext cx="2222500" cy="693738"/>
        </p:xfrm>
        <a:graphic>
          <a:graphicData uri="http://schemas.openxmlformats.org/presentationml/2006/ole">
            <p:oleObj spid="_x0000_s1034" name="Формула" r:id="rId7" imgW="736560" imgH="2286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5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4" grpId="0" animBg="1"/>
      <p:bldP spid="52" grpId="0"/>
      <p:bldP spid="53" grpId="0" animBg="1"/>
      <p:bldP spid="54" grpId="0" animBg="1"/>
      <p:bldP spid="55" grpId="0"/>
      <p:bldP spid="59" grpId="0" animBg="1"/>
      <p:bldP spid="60" grpId="0" animBg="1"/>
      <p:bldP spid="6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2031</TotalTime>
  <Words>485</Words>
  <Application>Microsoft Office PowerPoint</Application>
  <PresentationFormat>Экран (4:3)</PresentationFormat>
  <Paragraphs>89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Тема Office</vt:lpstr>
      <vt:lpstr>Формула</vt:lpstr>
      <vt:lpstr>Microsoft Equation 3.0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 Задание №1</vt:lpstr>
      <vt:lpstr>Слайд 15</vt:lpstr>
      <vt:lpstr>Слайд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217</cp:revision>
  <dcterms:created xsi:type="dcterms:W3CDTF">2010-02-22T13:18:29Z</dcterms:created>
  <dcterms:modified xsi:type="dcterms:W3CDTF">2012-03-10T10:06:38Z</dcterms:modified>
</cp:coreProperties>
</file>