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2F6FA789-2FA7-46F7-96F2-32BBD78E25D8}" type="datetimeFigureOut">
              <a:rPr lang="ru-RU"/>
              <a:pPr/>
              <a:t>30.01.2012</a:t>
            </a:fld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B1B6F4B4-C535-4C18-81C0-3074CDFC144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EFBF253C-4D34-4136-A31B-2ACC3ED860F4}" type="datetimeFigureOut">
              <a:rPr lang="ru-RU"/>
              <a:pPr/>
              <a:t>30.01.2012</a:t>
            </a:fld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54E7921D-6270-4406-85C3-97E23BDCCF0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Скругленный прямоугольник 10"/>
          <p:cNvGrpSpPr>
            <a:grpSpLocks/>
          </p:cNvGrpSpPr>
          <p:nvPr/>
        </p:nvGrpSpPr>
        <p:grpSpPr bwMode="auto">
          <a:xfrm>
            <a:off x="414338" y="427038"/>
            <a:ext cx="8315325" cy="3121025"/>
            <a:chOff x="261" y="269"/>
            <a:chExt cx="5238" cy="1966"/>
          </a:xfrm>
        </p:grpSpPr>
        <p:pic>
          <p:nvPicPr>
            <p:cNvPr id="7" name="Скругленный прямоугольник 10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269"/>
              <a:ext cx="5238" cy="1966"/>
            </a:xfrm>
            <a:prstGeom prst="rect">
              <a:avLst/>
            </a:prstGeom>
            <a:noFill/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90" y="300"/>
              <a:ext cx="5180" cy="1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49B020-8EFD-45B2-9DFE-3E4ABF271182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9F1028-98D8-4763-8E19-FB1CDE213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4B8A5-AD48-401C-AD4E-07F3F3C87BA5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7FBBF-6053-4645-9CDE-23FDFF442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90105-3CA5-4654-9DB5-7A60DD9B5436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9FF44-1A5D-4D63-9057-D3688A0B5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0AD07-11A5-490D-BA51-2A2B60EA392E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9854-ADA5-4BB6-8187-54E0AEFD0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Скругленный прямоугольник 10"/>
          <p:cNvGrpSpPr>
            <a:grpSpLocks/>
          </p:cNvGrpSpPr>
          <p:nvPr/>
        </p:nvGrpSpPr>
        <p:grpSpPr bwMode="auto">
          <a:xfrm>
            <a:off x="414338" y="427038"/>
            <a:ext cx="8315325" cy="4352925"/>
            <a:chOff x="261" y="269"/>
            <a:chExt cx="5238" cy="2742"/>
          </a:xfrm>
        </p:grpSpPr>
        <p:pic>
          <p:nvPicPr>
            <p:cNvPr id="6" name="Скругленный прямоугольник 10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269"/>
              <a:ext cx="5238" cy="2742"/>
            </a:xfrm>
            <a:prstGeom prst="rect">
              <a:avLst/>
            </a:prstGeom>
            <a:noFill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81" y="291"/>
              <a:ext cx="5198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807C88-DDFB-4E34-9CFC-2014FA48550F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E2C306-5499-46F6-AD22-F3CF43F92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264CA-D138-4734-949A-11D20CB0CE24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54E36-9063-4653-81EB-C516B8ED1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F9B8-40C0-4F77-9E70-A7977F720FCC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1A731-23B2-4D61-A09F-46F95A2D0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C137-3AF4-4BD1-A7BC-63351F58BE11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822DD-3C05-4C4E-8E38-11040B043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B450A-91DD-4A59-B522-1E65AD19778B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512CC2-8859-4FED-96D9-AC10F35F3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7A79-905A-437D-9E20-C5EE6F4A1355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45E9C-6F37-4B01-8951-E010F28CD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400F63-7E29-4C32-8256-6E593422BE95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47BE73-7BB0-4EEA-9A99-612E28B8B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Скругленный прямоугольник 8"/>
          <p:cNvGrpSpPr>
            <a:grpSpLocks/>
          </p:cNvGrpSpPr>
          <p:nvPr/>
        </p:nvGrpSpPr>
        <p:grpSpPr bwMode="auto">
          <a:xfrm>
            <a:off x="414338" y="427038"/>
            <a:ext cx="8315325" cy="5497512"/>
            <a:chOff x="261" y="269"/>
            <a:chExt cx="5238" cy="3463"/>
          </a:xfrm>
        </p:grpSpPr>
        <p:pic>
          <p:nvPicPr>
            <p:cNvPr id="1027" name="Скругленный прямоугольник 8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61" y="269"/>
              <a:ext cx="5238" cy="3463"/>
            </a:xfrm>
            <a:prstGeom prst="rect">
              <a:avLst/>
            </a:prstGeom>
            <a:noFill/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85" y="295"/>
              <a:ext cx="5190" cy="3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A3C68FF-9CC0-4737-8EA4-6F08A2F29A44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A6E3DC3-C19F-475E-A923-A1C69AE9F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8" r:id="rId2"/>
    <p:sldLayoutId id="2147483816" r:id="rId3"/>
    <p:sldLayoutId id="2147483809" r:id="rId4"/>
    <p:sldLayoutId id="2147483810" r:id="rId5"/>
    <p:sldLayoutId id="2147483811" r:id="rId6"/>
    <p:sldLayoutId id="2147483817" r:id="rId7"/>
    <p:sldLayoutId id="2147483812" r:id="rId8"/>
    <p:sldLayoutId id="2147483818" r:id="rId9"/>
    <p:sldLayoutId id="2147483813" r:id="rId10"/>
    <p:sldLayoutId id="21474838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642938"/>
            <a:ext cx="8143875" cy="4143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chemeClr val="accent1"/>
                </a:solidFill>
              </a:rPr>
              <a:t>Урок по алгебре и началам анализа 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11- а класс.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75" y="4786313"/>
            <a:ext cx="5929313" cy="8524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Учитель Исингалиева М.К.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74638"/>
            <a:ext cx="7715250" cy="3511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4400" u="sng" dirty="0" smtClean="0">
                <a:solidFill>
                  <a:schemeClr val="accent1"/>
                </a:solidFill>
              </a:rPr>
              <a:t>Тема</a:t>
            </a:r>
            <a:r>
              <a:rPr lang="ru-RU" sz="4400" dirty="0" smtClean="0">
                <a:solidFill>
                  <a:schemeClr val="accent1"/>
                </a:solidFill>
              </a:rPr>
              <a:t>: «Равносильность уравнений и неравенств системам.»</a:t>
            </a:r>
            <a:endParaRPr lang="ru-RU" sz="4400" dirty="0">
              <a:solidFill>
                <a:schemeClr val="accent1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642938" y="4500563"/>
            <a:ext cx="8043862" cy="16430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>
                <a:solidFill>
                  <a:schemeClr val="accent1"/>
                </a:solidFill>
              </a:rPr>
              <a:t>              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DCIM\100CASIO\CIMG023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57688" y="3095625"/>
            <a:ext cx="4357687" cy="29051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71500"/>
            <a:ext cx="8001000" cy="29289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solidFill>
                  <a:schemeClr val="accent1"/>
                </a:solidFill>
              </a:rPr>
              <a:t>Девиз</a:t>
            </a:r>
            <a:r>
              <a:rPr lang="ru-RU" dirty="0" smtClean="0">
                <a:solidFill>
                  <a:schemeClr val="accent1"/>
                </a:solidFill>
              </a:rPr>
              <a:t>: «Недостаточно лишь понять задачу, необходимо желание решить её. Где есть желание, найдется путь!»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       </a:t>
            </a:r>
            <a:r>
              <a:rPr lang="ru-RU" dirty="0" err="1" smtClean="0">
                <a:solidFill>
                  <a:schemeClr val="accent1"/>
                </a:solidFill>
              </a:rPr>
              <a:t>Пойя</a:t>
            </a:r>
            <a:r>
              <a:rPr lang="ru-RU" dirty="0" smtClean="0">
                <a:solidFill>
                  <a:schemeClr val="accent1"/>
                </a:solidFill>
              </a:rPr>
              <a:t> Д.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V="1">
            <a:off x="1000125" y="6035675"/>
            <a:ext cx="7686675" cy="3222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ru-RU" sz="32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79388" y="260350"/>
            <a:ext cx="8715375" cy="5715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              </a:t>
            </a:r>
            <a:r>
              <a:rPr lang="ru-RU" dirty="0" smtClean="0">
                <a:solidFill>
                  <a:schemeClr val="tx2"/>
                </a:solidFill>
              </a:rPr>
              <a:t>Самостоятельная работа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                          </a:t>
            </a:r>
            <a:r>
              <a:rPr lang="ru-RU" sz="2400" u="sng" dirty="0" smtClean="0">
                <a:solidFill>
                  <a:schemeClr val="tx2"/>
                </a:solidFill>
              </a:rPr>
              <a:t>1уровень-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          1 </a:t>
            </a:r>
            <a:r>
              <a:rPr lang="ru-RU" sz="2400" i="1" dirty="0" smtClean="0">
                <a:solidFill>
                  <a:schemeClr val="tx2"/>
                </a:solidFill>
              </a:rPr>
              <a:t>вариант                    2 вариант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                 Решите  неравенство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а)√3х-2</a:t>
            </a:r>
            <a:r>
              <a:rPr lang="en-US" sz="2400" dirty="0" smtClean="0">
                <a:solidFill>
                  <a:schemeClr val="tx2"/>
                </a:solidFill>
              </a:rPr>
              <a:t>&gt;2x-1                    a) √3x-2 &lt;x </a:t>
            </a:r>
            <a:endParaRPr lang="ru-RU" sz="2400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б)</a:t>
            </a:r>
            <a:r>
              <a:rPr lang="en-US" sz="2400" dirty="0" smtClean="0">
                <a:solidFill>
                  <a:schemeClr val="tx2"/>
                </a:solidFill>
              </a:rPr>
              <a:t>(x-4)log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(x</a:t>
            </a:r>
            <a:r>
              <a:rPr lang="en-US" sz="2400" baseline="30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-8x+16)&gt;0    </a:t>
            </a: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б) (х2-36)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log</a:t>
            </a:r>
            <a:r>
              <a:rPr lang="en-US" sz="2400" baseline="-25000" dirty="0" smtClean="0">
                <a:solidFill>
                  <a:schemeClr val="tx2"/>
                </a:solidFill>
                <a:latin typeface="Arial" charset="0"/>
              </a:rPr>
              <a:t>0,2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(x</a:t>
            </a:r>
            <a:r>
              <a:rPr lang="en-US" sz="2400" baseline="30000" dirty="0" smtClean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-12x+36)&lt;0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dirty="0" smtClean="0">
                <a:solidFill>
                  <a:schemeClr val="tx2"/>
                </a:solidFill>
              </a:rPr>
              <a:t>                         </a:t>
            </a:r>
            <a:r>
              <a:rPr lang="ru-RU" sz="2400" u="sng" dirty="0" smtClean="0">
                <a:solidFill>
                  <a:schemeClr val="tx2"/>
                </a:solidFill>
              </a:rPr>
              <a:t>2 уровень 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           1 </a:t>
            </a:r>
            <a:r>
              <a:rPr lang="ru-RU" sz="2400" i="1" dirty="0" smtClean="0">
                <a:solidFill>
                  <a:schemeClr val="tx2"/>
                </a:solidFill>
              </a:rPr>
              <a:t>вариант                    2 вариант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                  Решите неравенство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а)</a:t>
            </a:r>
            <a:r>
              <a:rPr lang="en-US" sz="2400" dirty="0" smtClean="0">
                <a:solidFill>
                  <a:schemeClr val="tx2"/>
                </a:solidFill>
              </a:rPr>
              <a:t>  (</a:t>
            </a:r>
            <a:r>
              <a:rPr lang="en-US" sz="2400" dirty="0" err="1" smtClean="0">
                <a:solidFill>
                  <a:schemeClr val="tx2"/>
                </a:solidFill>
              </a:rPr>
              <a:t>lgx</a:t>
            </a:r>
            <a:r>
              <a:rPr lang="en-US" sz="2400" dirty="0" smtClean="0">
                <a:solidFill>
                  <a:schemeClr val="tx2"/>
                </a:solidFill>
              </a:rPr>
              <a:t>)/(x</a:t>
            </a:r>
            <a:r>
              <a:rPr lang="en-US" sz="2400" baseline="30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-3x+2)&lt;0     a)  (</a:t>
            </a:r>
            <a:r>
              <a:rPr lang="en-US" sz="2400" dirty="0" err="1" smtClean="0">
                <a:solidFill>
                  <a:schemeClr val="tx2"/>
                </a:solidFill>
              </a:rPr>
              <a:t>lgx</a:t>
            </a:r>
            <a:r>
              <a:rPr lang="en-US" sz="2400" dirty="0" smtClean="0">
                <a:solidFill>
                  <a:schemeClr val="tx2"/>
                </a:solidFill>
              </a:rPr>
              <a:t>)/(x</a:t>
            </a:r>
            <a:r>
              <a:rPr lang="en-US" sz="2400" baseline="30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-2x)&gt;0 </a:t>
            </a:r>
          </a:p>
          <a:p>
            <a:pPr>
              <a:buFont typeface="Wingdings 2" pitchFamily="18" charset="2"/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б)</a:t>
            </a:r>
            <a:r>
              <a:rPr lang="en-US" sz="2400" dirty="0" smtClean="0">
                <a:solidFill>
                  <a:schemeClr val="tx2"/>
                </a:solidFill>
              </a:rPr>
              <a:t>  9.64(</a:t>
            </a:r>
            <a:r>
              <a:rPr lang="ru-RU" sz="2400" dirty="0" smtClean="0">
                <a:solidFill>
                  <a:schemeClr val="tx2"/>
                </a:solidFill>
              </a:rPr>
              <a:t>в)                     б) 9.64 (г</a:t>
            </a:r>
            <a:r>
              <a:rPr lang="ru-RU" sz="2400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 2" pitchFamily="18" charset="2"/>
              <a:buNone/>
            </a:pPr>
            <a:endParaRPr lang="ru-RU" sz="2400" dirty="0" smtClean="0">
              <a:solidFill>
                <a:schemeClr val="tx2"/>
              </a:solidFill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042988" y="1989138"/>
            <a:ext cx="7207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011863" y="1989138"/>
            <a:ext cx="6477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5929313"/>
            <a:ext cx="7543800" cy="106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40700" cy="45418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>
              <a:solidFill>
                <a:schemeClr val="tx2"/>
              </a:solidFill>
            </a:endParaRPr>
          </a:p>
          <a:p>
            <a:r>
              <a:rPr lang="ru-RU" b="1" u="sng" smtClean="0">
                <a:solidFill>
                  <a:schemeClr val="tx2"/>
                </a:solidFill>
              </a:rPr>
              <a:t>Домашнее задание:</a:t>
            </a:r>
          </a:p>
          <a:p>
            <a:pPr>
              <a:buFont typeface="Wingdings 2" pitchFamily="18" charset="2"/>
              <a:buNone/>
            </a:pPr>
            <a:endParaRPr lang="ru-RU" smtClean="0">
              <a:solidFill>
                <a:schemeClr val="tx2"/>
              </a:solidFill>
            </a:endParaRPr>
          </a:p>
          <a:p>
            <a:r>
              <a:rPr lang="ru-RU" u="sng" smtClean="0">
                <a:solidFill>
                  <a:schemeClr val="tx2"/>
                </a:solidFill>
              </a:rPr>
              <a:t>1 уровень </a:t>
            </a:r>
            <a:r>
              <a:rPr lang="ru-RU" smtClean="0">
                <a:solidFill>
                  <a:schemeClr val="tx2"/>
                </a:solidFill>
              </a:rPr>
              <a:t>– 176(а) ;  9.57(а); 9.58(а).</a:t>
            </a:r>
          </a:p>
          <a:p>
            <a:pPr>
              <a:buFont typeface="Wingdings 2" pitchFamily="18" charset="2"/>
              <a:buNone/>
            </a:pPr>
            <a:endParaRPr lang="ru-RU" smtClean="0">
              <a:solidFill>
                <a:schemeClr val="tx2"/>
              </a:solidFill>
            </a:endParaRPr>
          </a:p>
          <a:p>
            <a:r>
              <a:rPr lang="ru-RU" u="sng" smtClean="0">
                <a:solidFill>
                  <a:schemeClr val="tx2"/>
                </a:solidFill>
              </a:rPr>
              <a:t>2 уровень </a:t>
            </a:r>
            <a:r>
              <a:rPr lang="ru-RU" smtClean="0">
                <a:solidFill>
                  <a:schemeClr val="tx2"/>
                </a:solidFill>
              </a:rPr>
              <a:t>–    9.64(в);9.63(в); 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chemeClr val="tx2"/>
                </a:solidFill>
              </a:rPr>
              <a:t>        171(г)- (МФТУ); 126(а) –(МГУ)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136</Words>
  <Application>Microsoft Office PowerPoint</Application>
  <PresentationFormat>Экран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  Урок по алгебре и началам анализа  11- а класс.  </vt:lpstr>
      <vt:lpstr>  Тема: «Равносильность уравнений и неравенств системам.»</vt:lpstr>
      <vt:lpstr>Девиз: «Недостаточно лишь понять задачу, необходимо желание решить её. Где есть желание, найдется путь!»        Пойя Д.</vt:lpstr>
      <vt:lpstr> 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алгебре и началам анализа  11- а класс.  20.02.2009г</dc:title>
  <dc:creator>Рустем</dc:creator>
  <cp:lastModifiedBy>Рустем</cp:lastModifiedBy>
  <cp:revision>18</cp:revision>
  <dcterms:created xsi:type="dcterms:W3CDTF">2009-02-18T14:02:23Z</dcterms:created>
  <dcterms:modified xsi:type="dcterms:W3CDTF">2012-01-30T18:42:14Z</dcterms:modified>
</cp:coreProperties>
</file>