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0" r:id="rId3"/>
    <p:sldId id="266" r:id="rId4"/>
    <p:sldId id="261" r:id="rId5"/>
    <p:sldId id="267" r:id="rId6"/>
    <p:sldId id="260" r:id="rId7"/>
    <p:sldId id="259" r:id="rId8"/>
    <p:sldId id="271" r:id="rId9"/>
    <p:sldId id="268" r:id="rId10"/>
    <p:sldId id="27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buChar char="n"/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2" autoAdjust="0"/>
    <p:restoredTop sz="99835" autoAdjust="0"/>
  </p:normalViewPr>
  <p:slideViewPr>
    <p:cSldViewPr>
      <p:cViewPr varScale="1">
        <p:scale>
          <a:sx n="74" d="100"/>
          <a:sy n="74" d="100"/>
        </p:scale>
        <p:origin x="-40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</a:defRPr>
            </a:lvl1pPr>
          </a:lstStyle>
          <a:p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</a:defRPr>
            </a:lvl1pPr>
          </a:lstStyle>
          <a:p>
            <a:fld id="{C42A0671-0BA3-4072-A83D-E2292211CD97}" type="datetimeFigureOut">
              <a:rPr lang="ru-RU"/>
              <a:pPr/>
              <a:t>30.01.2012</a:t>
            </a:fld>
            <a:endParaRPr lang="ru-RU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</a:defRPr>
            </a:lvl1pPr>
          </a:lstStyle>
          <a:p>
            <a:endParaRPr lang="ru-RU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</a:defRPr>
            </a:lvl1pPr>
          </a:lstStyle>
          <a:p>
            <a:fld id="{F42853D6-8F12-45BF-8D4F-63D19886B74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</a:defRPr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</a:defRPr>
            </a:lvl1pPr>
          </a:lstStyle>
          <a:p>
            <a:fld id="{DF0C3CB1-D8C1-41FA-BA6D-BEAE661EE3AA}" type="datetimeFigureOut">
              <a:rPr lang="ru-RU"/>
              <a:pPr/>
              <a:t>30.01.2012</a:t>
            </a:fld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/>
              </a:defRPr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/>
              </a:defRPr>
            </a:lvl1pPr>
          </a:lstStyle>
          <a:p>
            <a:fld id="{6437A386-D2D9-4566-AE86-78D239067A48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16BEB6-028E-46DA-93CF-3A3BCD21934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6D2ED8-A512-4FBD-8EEE-A383CF3F35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F03BC8-072C-4480-A101-AD57AA8B0A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A0349-4DE8-4218-98B4-4444AE48DDF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F0CF87-C5E9-46E0-A5FB-3BB2AE5C1B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31F0F3-1835-48DA-A368-4C10EF3D5D9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57005F-88D1-412F-99D3-3C9F781EDDD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093EC4-EB72-4341-AC24-0E7E22ABA25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139FE8-8421-4C79-9033-A6594F23658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743D87-61B6-4CAB-8AF3-AC21BBAFB9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1075D8-C016-4F3D-92A0-7F41C6FFEB9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6DDD6A-712B-46D9-A00D-05AFAA79010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transition spd="slow">
    <p:pull dir="rd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716338"/>
            <a:ext cx="9144000" cy="31416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FF0066"/>
                </a:solidFill>
                <a:latin typeface="Comic Sans MS" pitchFamily="66" charset="0"/>
              </a:rPr>
              <a:t>Подготовили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FF0066"/>
                </a:solidFill>
                <a:latin typeface="Comic Sans MS" pitchFamily="66" charset="0"/>
              </a:rPr>
              <a:t>Ученицы 11 </a:t>
            </a:r>
            <a:r>
              <a:rPr lang="ru-RU" sz="2400" b="1" dirty="0" smtClean="0">
                <a:solidFill>
                  <a:srgbClr val="FF0066"/>
                </a:solidFill>
              </a:rPr>
              <a:t>«</a:t>
            </a:r>
            <a:r>
              <a:rPr lang="ru-RU" sz="2400" b="1" dirty="0" smtClean="0">
                <a:solidFill>
                  <a:srgbClr val="FF0066"/>
                </a:solidFill>
                <a:latin typeface="Comic Sans MS" pitchFamily="66" charset="0"/>
              </a:rPr>
              <a:t>а</a:t>
            </a:r>
            <a:r>
              <a:rPr lang="ru-RU" sz="2400" b="1" dirty="0" smtClean="0">
                <a:solidFill>
                  <a:srgbClr val="FF0066"/>
                </a:solidFill>
              </a:rPr>
              <a:t>»</a:t>
            </a:r>
            <a:r>
              <a:rPr lang="ru-RU" sz="2400" b="1" dirty="0" smtClean="0">
                <a:solidFill>
                  <a:srgbClr val="FF0066"/>
                </a:solidFill>
                <a:latin typeface="Comic Sans MS" pitchFamily="66" charset="0"/>
              </a:rPr>
              <a:t> класса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FF0066"/>
                </a:solidFill>
                <a:latin typeface="Comic Sans MS" pitchFamily="66" charset="0"/>
              </a:rPr>
              <a:t>МОУ-СОШ р.п. Пушкино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FF0066"/>
                </a:solidFill>
                <a:latin typeface="Comic Sans MS" pitchFamily="66" charset="0"/>
              </a:rPr>
              <a:t>Ряпина Ксения и </a:t>
            </a:r>
            <a:r>
              <a:rPr lang="ru-RU" sz="2400" b="1" dirty="0" smtClean="0">
                <a:solidFill>
                  <a:srgbClr val="FF0066"/>
                </a:solidFill>
                <a:latin typeface="Comic Sans MS" pitchFamily="66" charset="0"/>
              </a:rPr>
              <a:t>П</a:t>
            </a:r>
            <a:r>
              <a:rPr lang="ru-RU" sz="2400" b="1" dirty="0" smtClean="0">
                <a:solidFill>
                  <a:srgbClr val="FF0066"/>
                </a:solidFill>
                <a:latin typeface="Comic Sans MS" pitchFamily="66" charset="0"/>
              </a:rPr>
              <a:t>угаченко </a:t>
            </a:r>
            <a:r>
              <a:rPr lang="ru-RU" sz="2400" b="1" dirty="0" smtClean="0">
                <a:solidFill>
                  <a:srgbClr val="FF0066"/>
                </a:solidFill>
                <a:latin typeface="Comic Sans MS" pitchFamily="66" charset="0"/>
              </a:rPr>
              <a:t>Юлия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FF0066"/>
                </a:solidFill>
                <a:latin typeface="Comic Sans MS" pitchFamily="66" charset="0"/>
              </a:rPr>
              <a:t>Преподаватель: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rgbClr val="FF0066"/>
                </a:solidFill>
                <a:latin typeface="Comic Sans MS" pitchFamily="66" charset="0"/>
              </a:rPr>
              <a:t>Исингалиева М. К.</a:t>
            </a:r>
          </a:p>
          <a:p>
            <a:pPr eaLnBrk="1" hangingPunct="1">
              <a:lnSpc>
                <a:spcPct val="80000"/>
              </a:lnSpc>
            </a:pPr>
            <a:endParaRPr lang="ru-RU" sz="2400" b="1" dirty="0" smtClean="0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 rot="-343349">
            <a:off x="-1588" y="1982788"/>
            <a:ext cx="9144001" cy="14303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"Равносильность уравнений системам"</a:t>
            </a:r>
          </a:p>
        </p:txBody>
      </p:sp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 rot="21322238">
            <a:off x="1897262" y="443255"/>
            <a:ext cx="5075346" cy="90602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>
              <a:buNone/>
            </a:pP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Презентация на тему</a:t>
            </a:r>
            <a:r>
              <a:rPr lang="ru-RU" sz="3600" kern="10" dirty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FF0066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: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 tmFilter="0,0; .5, 1; 1, 1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 tmFilter="0,0; .5, 1; 1, 1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  <p:bldP spid="308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ru-RU" smtClean="0">
                <a:solidFill>
                  <a:srgbClr val="FF0066"/>
                </a:solidFill>
                <a:latin typeface="Comic Sans MS" pitchFamily="66" charset="0"/>
              </a:rPr>
              <a:t>Распадающееся уравнение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0" y="1412875"/>
            <a:ext cx="9144000" cy="5445125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b="1" smtClean="0">
                <a:latin typeface="Comic Sans MS" pitchFamily="66" charset="0"/>
              </a:rPr>
              <a:t>(sin x + cos x - √2) </a:t>
            </a:r>
            <a:r>
              <a:rPr lang="en-US" sz="2800" b="1" baseline="30000" smtClean="0">
                <a:latin typeface="Comic Sans MS" pitchFamily="66" charset="0"/>
              </a:rPr>
              <a:t>.</a:t>
            </a:r>
            <a:r>
              <a:rPr lang="en-US" sz="2800" b="1" smtClean="0">
                <a:latin typeface="Comic Sans MS" pitchFamily="66" charset="0"/>
              </a:rPr>
              <a:t> √- x</a:t>
            </a:r>
            <a:r>
              <a:rPr lang="en-US" sz="2800" b="1" baseline="30000" smtClean="0">
                <a:latin typeface="Comic Sans MS" pitchFamily="66" charset="0"/>
              </a:rPr>
              <a:t>2</a:t>
            </a:r>
            <a:r>
              <a:rPr lang="en-US" sz="2800" b="1" smtClean="0">
                <a:latin typeface="Comic Sans MS" pitchFamily="66" charset="0"/>
              </a:rPr>
              <a:t> – 11x – 30 = 0  </a:t>
            </a:r>
          </a:p>
          <a:p>
            <a:pPr>
              <a:buFont typeface="Wingdings" pitchFamily="2" charset="2"/>
              <a:buNone/>
            </a:pPr>
            <a:r>
              <a:rPr lang="en-US" sz="2800" b="1" smtClean="0">
                <a:latin typeface="Comic Sans MS" pitchFamily="66" charset="0"/>
              </a:rPr>
              <a:t>  sin x + cos x = √2     sin 2x = 1</a:t>
            </a:r>
          </a:p>
          <a:p>
            <a:pPr>
              <a:buFont typeface="Wingdings" pitchFamily="2" charset="2"/>
              <a:buNone/>
            </a:pPr>
            <a:r>
              <a:rPr lang="en-US" sz="2800" b="1" smtClean="0">
                <a:latin typeface="Comic Sans MS" pitchFamily="66" charset="0"/>
              </a:rPr>
              <a:t>  x</a:t>
            </a:r>
            <a:r>
              <a:rPr lang="en-US" sz="2800" b="1" baseline="30000" smtClean="0">
                <a:latin typeface="Comic Sans MS" pitchFamily="66" charset="0"/>
              </a:rPr>
              <a:t>2</a:t>
            </a:r>
            <a:r>
              <a:rPr lang="en-US" sz="2800" b="1" smtClean="0">
                <a:latin typeface="Comic Sans MS" pitchFamily="66" charset="0"/>
              </a:rPr>
              <a:t> + 11x + 30 ≥ 0     (x + 5)(x + 6) ≥ 0</a:t>
            </a:r>
          </a:p>
          <a:p>
            <a:pPr>
              <a:buFont typeface="Wingdings" pitchFamily="2" charset="2"/>
              <a:buNone/>
            </a:pPr>
            <a:r>
              <a:rPr lang="en-US" sz="2800" b="1" smtClean="0">
                <a:latin typeface="Comic Sans MS" pitchFamily="66" charset="0"/>
              </a:rPr>
              <a:t>  x</a:t>
            </a:r>
            <a:r>
              <a:rPr lang="en-US" sz="2800" b="1" baseline="30000" smtClean="0">
                <a:latin typeface="Comic Sans MS" pitchFamily="66" charset="0"/>
              </a:rPr>
              <a:t>2</a:t>
            </a:r>
            <a:r>
              <a:rPr lang="en-US" sz="2800" b="1" smtClean="0">
                <a:latin typeface="Comic Sans MS" pitchFamily="66" charset="0"/>
              </a:rPr>
              <a:t> + 11x + 30 = 0     x</a:t>
            </a:r>
            <a:r>
              <a:rPr lang="en-US" sz="2800" b="1" baseline="-25000" smtClean="0">
                <a:latin typeface="Comic Sans MS" pitchFamily="66" charset="0"/>
              </a:rPr>
              <a:t>1</a:t>
            </a:r>
            <a:r>
              <a:rPr lang="ru-RU" sz="2800" b="1" smtClean="0">
                <a:latin typeface="Comic Sans MS" pitchFamily="66" charset="0"/>
              </a:rPr>
              <a:t> = -5</a:t>
            </a:r>
            <a:endParaRPr lang="en-US" sz="2800" b="1" smtClean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b="1" smtClean="0">
                <a:latin typeface="Comic Sans MS" pitchFamily="66" charset="0"/>
              </a:rPr>
              <a:t>  x € R                    x</a:t>
            </a:r>
            <a:r>
              <a:rPr lang="en-US" sz="2800" b="1" baseline="-25000" smtClean="0">
                <a:latin typeface="Comic Sans MS" pitchFamily="66" charset="0"/>
              </a:rPr>
              <a:t>2</a:t>
            </a:r>
            <a:r>
              <a:rPr lang="en-US" sz="2800" b="1" smtClean="0">
                <a:latin typeface="Comic Sans MS" pitchFamily="66" charset="0"/>
              </a:rPr>
              <a:t> = - 6</a:t>
            </a:r>
          </a:p>
          <a:p>
            <a:pPr>
              <a:buFont typeface="Wingdings" pitchFamily="2" charset="2"/>
              <a:buNone/>
            </a:pPr>
            <a:r>
              <a:rPr lang="en-US" sz="2800" b="1" smtClean="0">
                <a:latin typeface="Comic Sans MS" pitchFamily="66" charset="0"/>
              </a:rPr>
              <a:t>                           x € R</a:t>
            </a:r>
          </a:p>
          <a:p>
            <a:pPr>
              <a:buFont typeface="Wingdings" pitchFamily="2" charset="2"/>
              <a:buNone/>
            </a:pPr>
            <a:r>
              <a:rPr lang="en-US" sz="2800" b="1" smtClean="0">
                <a:latin typeface="Comic Sans MS" pitchFamily="66" charset="0"/>
              </a:rPr>
              <a:t>  x</a:t>
            </a:r>
            <a:r>
              <a:rPr lang="en-US" sz="2800" b="1" baseline="-25000" smtClean="0">
                <a:latin typeface="Comic Sans MS" pitchFamily="66" charset="0"/>
              </a:rPr>
              <a:t>n</a:t>
            </a:r>
            <a:r>
              <a:rPr lang="en-US" sz="2800" b="1" smtClean="0">
                <a:latin typeface="Comic Sans MS" pitchFamily="66" charset="0"/>
              </a:rPr>
              <a:t> = </a:t>
            </a:r>
            <a:r>
              <a:rPr lang="el-GR" sz="2800" b="1" smtClean="0"/>
              <a:t></a:t>
            </a:r>
            <a:r>
              <a:rPr lang="en-US" sz="2800" b="1" smtClean="0">
                <a:latin typeface="Comic Sans MS" pitchFamily="66" charset="0"/>
              </a:rPr>
              <a:t>/4 + </a:t>
            </a:r>
            <a:r>
              <a:rPr lang="el-GR" sz="2800" b="1" smtClean="0"/>
              <a:t></a:t>
            </a:r>
            <a:r>
              <a:rPr lang="en-US" sz="2800" b="1" smtClean="0">
                <a:latin typeface="Comic Sans MS" pitchFamily="66" charset="0"/>
              </a:rPr>
              <a:t>n, n € Z</a:t>
            </a:r>
            <a:r>
              <a:rPr lang="ru-RU" sz="2800" b="1" smtClean="0">
                <a:latin typeface="Comic Sans MS" pitchFamily="66" charset="0"/>
              </a:rPr>
              <a:t>, при </a:t>
            </a:r>
            <a:r>
              <a:rPr lang="en-US" sz="2800" b="1" smtClean="0">
                <a:latin typeface="Comic Sans MS" pitchFamily="66" charset="0"/>
              </a:rPr>
              <a:t>n = -2</a:t>
            </a:r>
          </a:p>
          <a:p>
            <a:pPr>
              <a:buFont typeface="Wingdings" pitchFamily="2" charset="2"/>
              <a:buNone/>
            </a:pPr>
            <a:r>
              <a:rPr lang="en-US" sz="2800" b="1" smtClean="0">
                <a:latin typeface="Comic Sans MS" pitchFamily="66" charset="0"/>
              </a:rPr>
              <a:t>  x € [- 6; -5]            </a:t>
            </a:r>
            <a:r>
              <a:rPr lang="ru-RU" sz="2800" b="1" smtClean="0">
                <a:latin typeface="Comic Sans MS" pitchFamily="66" charset="0"/>
              </a:rPr>
              <a:t>Ответ: -6; - 7</a:t>
            </a:r>
            <a:r>
              <a:rPr lang="el-GR" sz="2800" b="1" smtClean="0"/>
              <a:t></a:t>
            </a:r>
            <a:r>
              <a:rPr lang="ru-RU" sz="2800" b="1" smtClean="0"/>
              <a:t>/4; - 5.</a:t>
            </a:r>
            <a:endParaRPr lang="en-US" sz="2800" b="1" smtClean="0"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b="1" smtClean="0">
                <a:latin typeface="Comic Sans MS" pitchFamily="66" charset="0"/>
              </a:rPr>
              <a:t>  x = - 5</a:t>
            </a:r>
          </a:p>
          <a:p>
            <a:pPr>
              <a:buFont typeface="Wingdings" pitchFamily="2" charset="2"/>
              <a:buNone/>
            </a:pPr>
            <a:r>
              <a:rPr lang="en-US" sz="2800" b="1" smtClean="0">
                <a:latin typeface="Comic Sans MS" pitchFamily="66" charset="0"/>
              </a:rPr>
              <a:t>  x = -6. </a:t>
            </a:r>
            <a:endParaRPr lang="el-GR" sz="2800" b="1" smtClean="0">
              <a:latin typeface="Comic Sans MS" pitchFamily="66" charset="0"/>
            </a:endParaRP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3203575" y="1484313"/>
            <a:ext cx="288925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4140200" y="1484313"/>
            <a:ext cx="2736850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>
            <a:off x="3348038" y="2060575"/>
            <a:ext cx="288925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3804" name="AutoShape 12"/>
          <p:cNvSpPr>
            <a:spLocks/>
          </p:cNvSpPr>
          <p:nvPr/>
        </p:nvSpPr>
        <p:spPr bwMode="auto">
          <a:xfrm>
            <a:off x="250825" y="2133600"/>
            <a:ext cx="107950" cy="719138"/>
          </a:xfrm>
          <a:prstGeom prst="leftBrace">
            <a:avLst>
              <a:gd name="adj1" fmla="val 55515"/>
              <a:gd name="adj2" fmla="val 50000"/>
            </a:avLst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5" name="AutoShape 13"/>
          <p:cNvSpPr>
            <a:spLocks/>
          </p:cNvSpPr>
          <p:nvPr/>
        </p:nvSpPr>
        <p:spPr bwMode="auto">
          <a:xfrm>
            <a:off x="250825" y="3141663"/>
            <a:ext cx="107950" cy="719137"/>
          </a:xfrm>
          <a:prstGeom prst="leftBrace">
            <a:avLst>
              <a:gd name="adj1" fmla="val 55515"/>
              <a:gd name="adj2" fmla="val 50000"/>
            </a:avLst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6" name="AutoShape 14"/>
          <p:cNvSpPr>
            <a:spLocks/>
          </p:cNvSpPr>
          <p:nvPr/>
        </p:nvSpPr>
        <p:spPr bwMode="auto">
          <a:xfrm>
            <a:off x="3995738" y="3141663"/>
            <a:ext cx="144462" cy="1295400"/>
          </a:xfrm>
          <a:prstGeom prst="leftBrace">
            <a:avLst>
              <a:gd name="adj1" fmla="val 74726"/>
              <a:gd name="adj2" fmla="val 50000"/>
            </a:avLst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7" name="AutoShape 15"/>
          <p:cNvSpPr>
            <a:spLocks/>
          </p:cNvSpPr>
          <p:nvPr/>
        </p:nvSpPr>
        <p:spPr bwMode="auto">
          <a:xfrm>
            <a:off x="3995738" y="2060575"/>
            <a:ext cx="144462" cy="863600"/>
          </a:xfrm>
          <a:prstGeom prst="leftBrace">
            <a:avLst>
              <a:gd name="adj1" fmla="val 49817"/>
              <a:gd name="adj2" fmla="val 50000"/>
            </a:avLst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8" name="AutoShape 16"/>
          <p:cNvSpPr>
            <a:spLocks/>
          </p:cNvSpPr>
          <p:nvPr/>
        </p:nvSpPr>
        <p:spPr bwMode="auto">
          <a:xfrm>
            <a:off x="4211638" y="3141663"/>
            <a:ext cx="73025" cy="719137"/>
          </a:xfrm>
          <a:prstGeom prst="leftBracket">
            <a:avLst>
              <a:gd name="adj" fmla="val 82065"/>
            </a:avLst>
          </a:prstGeom>
          <a:noFill/>
          <a:ln w="28575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09" name="AutoShape 17"/>
          <p:cNvSpPr>
            <a:spLocks/>
          </p:cNvSpPr>
          <p:nvPr/>
        </p:nvSpPr>
        <p:spPr bwMode="auto">
          <a:xfrm>
            <a:off x="3779838" y="1989138"/>
            <a:ext cx="215900" cy="2592387"/>
          </a:xfrm>
          <a:prstGeom prst="leftBracket">
            <a:avLst>
              <a:gd name="adj" fmla="val 100061"/>
            </a:avLst>
          </a:prstGeom>
          <a:noFill/>
          <a:ln w="28575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10" name="AutoShape 18"/>
          <p:cNvSpPr>
            <a:spLocks/>
          </p:cNvSpPr>
          <p:nvPr/>
        </p:nvSpPr>
        <p:spPr bwMode="auto">
          <a:xfrm>
            <a:off x="179388" y="2133600"/>
            <a:ext cx="179387" cy="1873250"/>
          </a:xfrm>
          <a:prstGeom prst="leftBracket">
            <a:avLst>
              <a:gd name="adj" fmla="val 87021"/>
            </a:avLst>
          </a:prstGeom>
          <a:noFill/>
          <a:ln w="28575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11" name="AutoShape 19"/>
          <p:cNvSpPr>
            <a:spLocks/>
          </p:cNvSpPr>
          <p:nvPr/>
        </p:nvSpPr>
        <p:spPr bwMode="auto">
          <a:xfrm>
            <a:off x="179388" y="4652963"/>
            <a:ext cx="179387" cy="1873250"/>
          </a:xfrm>
          <a:prstGeom prst="leftBracket">
            <a:avLst>
              <a:gd name="adj" fmla="val 87021"/>
            </a:avLst>
          </a:prstGeom>
          <a:noFill/>
          <a:ln w="28575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12" name="AutoShape 20"/>
          <p:cNvSpPr>
            <a:spLocks/>
          </p:cNvSpPr>
          <p:nvPr/>
        </p:nvSpPr>
        <p:spPr bwMode="auto">
          <a:xfrm>
            <a:off x="250825" y="4724400"/>
            <a:ext cx="107950" cy="719138"/>
          </a:xfrm>
          <a:prstGeom prst="leftBrace">
            <a:avLst>
              <a:gd name="adj1" fmla="val 55515"/>
              <a:gd name="adj2" fmla="val 50000"/>
            </a:avLst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3813" name="AutoShape 21"/>
          <p:cNvSpPr>
            <a:spLocks/>
          </p:cNvSpPr>
          <p:nvPr/>
        </p:nvSpPr>
        <p:spPr bwMode="auto">
          <a:xfrm>
            <a:off x="323850" y="5661025"/>
            <a:ext cx="73025" cy="719138"/>
          </a:xfrm>
          <a:prstGeom prst="leftBracket">
            <a:avLst>
              <a:gd name="adj" fmla="val 82065"/>
            </a:avLst>
          </a:prstGeom>
          <a:noFill/>
          <a:ln w="28575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sz="3200" i="1" smtClean="0">
                <a:solidFill>
                  <a:srgbClr val="FF0066"/>
                </a:solidFill>
                <a:latin typeface="Comic Sans MS" pitchFamily="66" charset="0"/>
              </a:rPr>
              <a:t>ЦИТАТА:</a:t>
            </a:r>
            <a:br>
              <a:rPr lang="ru-RU" sz="3200" i="1" smtClean="0">
                <a:solidFill>
                  <a:srgbClr val="FF0066"/>
                </a:solidFill>
                <a:latin typeface="Comic Sans MS" pitchFamily="66" charset="0"/>
              </a:rPr>
            </a:br>
            <a:r>
              <a:rPr lang="ru-RU" sz="3200" i="1" smtClean="0">
                <a:solidFill>
                  <a:srgbClr val="9900CC"/>
                </a:solidFill>
                <a:latin typeface="Comic Sans MS" pitchFamily="66" charset="0"/>
              </a:rPr>
              <a:t/>
            </a:r>
            <a:br>
              <a:rPr lang="ru-RU" sz="3200" i="1" smtClean="0">
                <a:solidFill>
                  <a:srgbClr val="9900CC"/>
                </a:solidFill>
                <a:latin typeface="Comic Sans MS" pitchFamily="66" charset="0"/>
              </a:rPr>
            </a:br>
            <a:r>
              <a:rPr lang="ru-RU" sz="3200" smtClean="0">
                <a:solidFill>
                  <a:srgbClr val="9900CC"/>
                </a:solidFill>
                <a:latin typeface="Comic Sans MS" pitchFamily="66" charset="0"/>
              </a:rPr>
              <a:t> </a:t>
            </a:r>
            <a:r>
              <a:rPr lang="ru-RU" sz="3200" smtClean="0">
                <a:solidFill>
                  <a:schemeClr val="tx1"/>
                </a:solidFill>
              </a:rPr>
              <a:t>«</a:t>
            </a:r>
            <a:r>
              <a:rPr lang="ru-RU" sz="320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3200" smtClean="0">
                <a:solidFill>
                  <a:schemeClr val="tx1"/>
                </a:solidFill>
              </a:rPr>
              <a:t>«</a:t>
            </a:r>
            <a:r>
              <a:rPr lang="ru-RU" sz="3200" smtClean="0">
                <a:solidFill>
                  <a:schemeClr val="tx1"/>
                </a:solidFill>
                <a:latin typeface="Comic Sans MS" pitchFamily="66" charset="0"/>
              </a:rPr>
              <a:t>Уравнения</a:t>
            </a:r>
            <a:r>
              <a:rPr lang="ru-RU" sz="3200" smtClean="0">
                <a:solidFill>
                  <a:schemeClr val="tx1"/>
                </a:solidFill>
              </a:rPr>
              <a:t>»</a:t>
            </a:r>
            <a:r>
              <a:rPr lang="ru-RU" sz="320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3200" smtClean="0">
                <a:solidFill>
                  <a:schemeClr val="tx1"/>
                </a:solidFill>
              </a:rPr>
              <a:t>«</a:t>
            </a:r>
            <a:r>
              <a:rPr lang="ru-RU" sz="3200" smtClean="0">
                <a:solidFill>
                  <a:schemeClr val="tx1"/>
                </a:solidFill>
                <a:latin typeface="Comic Sans MS" pitchFamily="66" charset="0"/>
              </a:rPr>
              <a:t>думают</a:t>
            </a:r>
            <a:r>
              <a:rPr lang="ru-RU" sz="3200" smtClean="0">
                <a:solidFill>
                  <a:schemeClr val="tx1"/>
                </a:solidFill>
              </a:rPr>
              <a:t>»</a:t>
            </a:r>
            <a:r>
              <a:rPr lang="ru-RU" sz="3200" smtClean="0">
                <a:solidFill>
                  <a:schemeClr val="tx1"/>
                </a:solidFill>
                <a:latin typeface="Comic Sans MS" pitchFamily="66" charset="0"/>
              </a:rPr>
              <a:t> за нас. Это не просто фигуральное выражение, в нем содержится глубокая и важная истина: математические символы и правила преобразований не только сокращают и упрощают записи - они берут на себя значительную часть умственной деятельности человека».   (М.М. Швец)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FF0066"/>
                </a:solidFill>
              </a:rPr>
              <a:t>Решение уравнений с помощью систем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2800" b="1" smtClean="0">
                <a:solidFill>
                  <a:srgbClr val="9900CC"/>
                </a:solidFill>
                <a:latin typeface="Comic Sans MS" pitchFamily="66" charset="0"/>
              </a:rPr>
              <a:t>1.  </a:t>
            </a:r>
            <a:r>
              <a:rPr lang="ru-RU" sz="2800" b="1" smtClean="0">
                <a:latin typeface="Comic Sans MS" pitchFamily="66" charset="0"/>
              </a:rPr>
              <a:t>Для любого четного числа 2</a:t>
            </a:r>
            <a:r>
              <a:rPr lang="en-US" sz="2800" b="1" smtClean="0">
                <a:latin typeface="Comic Sans MS" pitchFamily="66" charset="0"/>
              </a:rPr>
              <a:t>m </a:t>
            </a:r>
            <a:r>
              <a:rPr lang="ru-RU" sz="2800" b="1" smtClean="0">
                <a:latin typeface="Comic Sans MS" pitchFamily="66" charset="0"/>
              </a:rPr>
              <a:t>(</a:t>
            </a:r>
            <a:r>
              <a:rPr lang="en-US" sz="2800" b="1" smtClean="0">
                <a:latin typeface="Comic Sans MS" pitchFamily="66" charset="0"/>
              </a:rPr>
              <a:t>m </a:t>
            </a:r>
            <a:r>
              <a:rPr lang="en-US" sz="2800" b="1" smtClean="0"/>
              <a:t>€</a:t>
            </a:r>
            <a:r>
              <a:rPr lang="en-US" sz="2800" b="1" smtClean="0">
                <a:latin typeface="Comic Sans MS" pitchFamily="66" charset="0"/>
              </a:rPr>
              <a:t> Z</a:t>
            </a:r>
            <a:r>
              <a:rPr lang="ru-RU" sz="2800" b="1" smtClean="0">
                <a:latin typeface="Comic Sans MS" pitchFamily="66" charset="0"/>
              </a:rPr>
              <a:t>)</a:t>
            </a:r>
            <a:r>
              <a:rPr lang="en-US" sz="2800" b="1" smtClean="0">
                <a:latin typeface="Comic Sans MS" pitchFamily="66" charset="0"/>
              </a:rPr>
              <a:t> </a:t>
            </a:r>
            <a:r>
              <a:rPr lang="ru-RU" sz="2800" b="1" smtClean="0">
                <a:latin typeface="Comic Sans MS" pitchFamily="66" charset="0"/>
              </a:rPr>
              <a:t>уравнение </a:t>
            </a:r>
            <a:r>
              <a:rPr lang="en-US" sz="2400" b="1" baseline="50000" smtClean="0">
                <a:latin typeface="Comic Sans MS" pitchFamily="66" charset="0"/>
              </a:rPr>
              <a:t>2m</a:t>
            </a:r>
            <a:r>
              <a:rPr lang="ru-RU" sz="2800" b="1" smtClean="0">
                <a:latin typeface="Comic Sans MS" pitchFamily="66" charset="0"/>
              </a:rPr>
              <a:t>√ </a:t>
            </a:r>
            <a:r>
              <a:rPr lang="en-US" sz="2800" b="1" smtClean="0">
                <a:latin typeface="Comic Sans MS" pitchFamily="66" charset="0"/>
              </a:rPr>
              <a:t>f (x) =  g (x) </a:t>
            </a:r>
            <a:r>
              <a:rPr lang="ru-RU" sz="2800" b="1" smtClean="0">
                <a:latin typeface="Comic Sans MS" pitchFamily="66" charset="0"/>
              </a:rPr>
              <a:t>равносильно системе</a:t>
            </a:r>
          </a:p>
          <a:p>
            <a:pPr eaLnBrk="1" hangingPunct="1">
              <a:buFont typeface="Wingdings" pitchFamily="2" charset="2"/>
              <a:buNone/>
            </a:pPr>
            <a:endParaRPr lang="ru-RU" sz="2800" b="1" smtClean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latin typeface="Comic Sans MS" pitchFamily="66" charset="0"/>
              </a:rPr>
              <a:t>f (x) = (g (x))</a:t>
            </a:r>
            <a:r>
              <a:rPr lang="en-US" sz="2000" b="1" baseline="50000" smtClean="0">
                <a:latin typeface="Comic Sans MS" pitchFamily="66" charset="0"/>
              </a:rPr>
              <a:t>2m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latin typeface="Comic Sans MS" pitchFamily="66" charset="0"/>
              </a:rPr>
              <a:t>g (x) </a:t>
            </a:r>
            <a:r>
              <a:rPr lang="ru-RU" sz="2400" b="1" smtClean="0">
                <a:latin typeface="Comic Sans MS" pitchFamily="66" charset="0"/>
              </a:rPr>
              <a:t>≥</a:t>
            </a:r>
            <a:r>
              <a:rPr lang="en-US" sz="2400" b="1" smtClean="0">
                <a:latin typeface="Comic Sans MS" pitchFamily="66" charset="0"/>
              </a:rPr>
              <a:t> 0.</a:t>
            </a:r>
            <a:endParaRPr lang="ru-RU" sz="2400" b="1" smtClean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ru-RU" sz="2400" b="1" smtClean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ru-RU" sz="2400" b="1" smtClean="0">
                <a:latin typeface="Comic Sans MS" pitchFamily="66" charset="0"/>
              </a:rPr>
              <a:t>Пример: 10 – 14 </a:t>
            </a:r>
            <a:r>
              <a:rPr lang="en-US" sz="2400" b="1" smtClean="0">
                <a:latin typeface="Comic Sans MS" pitchFamily="66" charset="0"/>
              </a:rPr>
              <a:t>sin x</a:t>
            </a:r>
            <a:r>
              <a:rPr lang="ru-RU" sz="2400" b="1" smtClean="0">
                <a:latin typeface="Comic Sans MS" pitchFamily="66" charset="0"/>
              </a:rPr>
              <a:t> = 2 </a:t>
            </a:r>
            <a:r>
              <a:rPr lang="en-US" sz="2400" b="1" smtClean="0">
                <a:latin typeface="Comic Sans MS" pitchFamily="66" charset="0"/>
              </a:rPr>
              <a:t>cos x</a:t>
            </a:r>
            <a:endParaRPr lang="ru-RU" sz="2400" b="1" smtClean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ru-RU" sz="2400" b="1" smtClean="0">
                <a:latin typeface="Comic Sans MS" pitchFamily="66" charset="0"/>
              </a:rPr>
              <a:t>10 – 14 </a:t>
            </a:r>
            <a:r>
              <a:rPr lang="en-US" sz="2400" b="1" smtClean="0">
                <a:latin typeface="Comic Sans MS" pitchFamily="66" charset="0"/>
              </a:rPr>
              <a:t>sin x</a:t>
            </a:r>
            <a:r>
              <a:rPr lang="ru-RU" sz="2400" b="1" smtClean="0">
                <a:latin typeface="Comic Sans MS" pitchFamily="66" charset="0"/>
              </a:rPr>
              <a:t> = 4 </a:t>
            </a:r>
            <a:r>
              <a:rPr lang="en-US" sz="2400" b="1" smtClean="0">
                <a:latin typeface="Comic Sans MS" pitchFamily="66" charset="0"/>
              </a:rPr>
              <a:t>cos</a:t>
            </a:r>
            <a:r>
              <a:rPr lang="ru-RU" sz="2400" b="1" baseline="30000" smtClean="0">
                <a:latin typeface="Comic Sans MS" pitchFamily="66" charset="0"/>
              </a:rPr>
              <a:t>2</a:t>
            </a:r>
            <a:r>
              <a:rPr lang="en-US" sz="2400" b="1" smtClean="0">
                <a:latin typeface="Comic Sans MS" pitchFamily="66" charset="0"/>
              </a:rPr>
              <a:t> x</a:t>
            </a:r>
            <a:r>
              <a:rPr lang="ru-RU" sz="2400" b="1" smtClean="0">
                <a:latin typeface="Comic Sans MS" pitchFamily="66" charset="0"/>
              </a:rPr>
              <a:t>     </a:t>
            </a:r>
            <a:r>
              <a:rPr lang="en-US" sz="2400" b="1" smtClean="0">
                <a:latin typeface="Comic Sans MS" pitchFamily="66" charset="0"/>
              </a:rPr>
              <a:t> </a:t>
            </a:r>
            <a:r>
              <a:rPr lang="ru-RU" sz="2400" b="1" smtClean="0">
                <a:latin typeface="Comic Sans MS" pitchFamily="66" charset="0"/>
              </a:rPr>
              <a:t> </a:t>
            </a:r>
            <a:r>
              <a:rPr lang="en-US" sz="2400" b="1" smtClean="0">
                <a:latin typeface="Comic Sans MS" pitchFamily="66" charset="0"/>
              </a:rPr>
              <a:t>(sin x – 3)(sin x - ½) =</a:t>
            </a:r>
            <a:r>
              <a:rPr lang="ru-RU" sz="2400" b="1" smtClean="0">
                <a:latin typeface="Comic Sans MS" pitchFamily="66" charset="0"/>
              </a:rPr>
              <a:t> </a:t>
            </a:r>
            <a:r>
              <a:rPr lang="en-US" sz="2400" b="1" smtClean="0">
                <a:latin typeface="Comic Sans MS" pitchFamily="66" charset="0"/>
              </a:rPr>
              <a:t>0</a:t>
            </a:r>
            <a:endParaRPr lang="ru-RU" sz="2400" b="1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2800" b="1" smtClean="0">
                <a:latin typeface="Comic Sans MS" pitchFamily="66" charset="0"/>
              </a:rPr>
              <a:t>   </a:t>
            </a:r>
            <a:r>
              <a:rPr lang="en-US" sz="2800" b="1" smtClean="0">
                <a:latin typeface="Comic Sans MS" pitchFamily="66" charset="0"/>
              </a:rPr>
              <a:t>cos x</a:t>
            </a:r>
            <a:r>
              <a:rPr lang="ru-RU" sz="2800" b="1" smtClean="0">
                <a:latin typeface="Comic Sans MS" pitchFamily="66" charset="0"/>
              </a:rPr>
              <a:t> ≥ 0</a:t>
            </a:r>
            <a:r>
              <a:rPr lang="en-US" sz="2800" b="1" smtClean="0">
                <a:latin typeface="Comic Sans MS" pitchFamily="66" charset="0"/>
              </a:rPr>
              <a:t>                 </a:t>
            </a:r>
            <a:r>
              <a:rPr lang="ru-RU" sz="2800" b="1" smtClean="0">
                <a:latin typeface="Comic Sans MS" pitchFamily="66" charset="0"/>
              </a:rPr>
              <a:t>  </a:t>
            </a:r>
            <a:r>
              <a:rPr lang="en-US" sz="2800" b="1" smtClean="0">
                <a:latin typeface="Comic Sans MS" pitchFamily="66" charset="0"/>
              </a:rPr>
              <a:t>cos x </a:t>
            </a:r>
            <a:r>
              <a:rPr lang="ru-RU" sz="2800" b="1" smtClean="0">
                <a:latin typeface="Comic Sans MS" pitchFamily="66" charset="0"/>
              </a:rPr>
              <a:t>≥</a:t>
            </a:r>
            <a:r>
              <a:rPr lang="en-US" sz="2800" b="1" smtClean="0">
                <a:latin typeface="Comic Sans MS" pitchFamily="66" charset="0"/>
              </a:rPr>
              <a:t> 0</a:t>
            </a:r>
            <a:endParaRPr lang="ru-RU" sz="2800" b="1" smtClean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latin typeface="Comic Sans MS" pitchFamily="66" charset="0"/>
              </a:rPr>
              <a:t>sin x = ½                      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latin typeface="Comic Sans MS" pitchFamily="66" charset="0"/>
              </a:rPr>
              <a:t>cos x </a:t>
            </a:r>
            <a:r>
              <a:rPr lang="ru-RU" sz="2400" b="1" smtClean="0">
                <a:latin typeface="Comic Sans MS" pitchFamily="66" charset="0"/>
              </a:rPr>
              <a:t>≥</a:t>
            </a:r>
            <a:r>
              <a:rPr lang="en-US" sz="2400" b="1" smtClean="0">
                <a:latin typeface="Comic Sans MS" pitchFamily="66" charset="0"/>
              </a:rPr>
              <a:t> 0.                       x</a:t>
            </a:r>
            <a:r>
              <a:rPr lang="en-US" sz="2400" b="1" baseline="-25000" smtClean="0">
                <a:latin typeface="Comic Sans MS" pitchFamily="66" charset="0"/>
              </a:rPr>
              <a:t>n</a:t>
            </a:r>
            <a:r>
              <a:rPr lang="en-US" sz="2400" b="1" smtClean="0">
                <a:latin typeface="Comic Sans MS" pitchFamily="66" charset="0"/>
              </a:rPr>
              <a:t> = </a:t>
            </a:r>
            <a:r>
              <a:rPr lang="ru-RU" sz="2400" b="1" smtClean="0">
                <a:effectLst/>
              </a:rPr>
              <a:t></a:t>
            </a:r>
            <a:r>
              <a:rPr lang="en-US" sz="2400" b="1" smtClean="0">
                <a:latin typeface="Comic Sans MS" pitchFamily="66" charset="0"/>
              </a:rPr>
              <a:t>/6 + 2</a:t>
            </a:r>
            <a:r>
              <a:rPr lang="ru-RU" sz="2400" b="1" smtClean="0">
                <a:effectLst/>
              </a:rPr>
              <a:t></a:t>
            </a:r>
            <a:r>
              <a:rPr lang="en-US" sz="2400" b="1" smtClean="0">
                <a:latin typeface="Comic Sans MS" pitchFamily="66" charset="0"/>
              </a:rPr>
              <a:t>n, n € Z.</a:t>
            </a:r>
            <a:endParaRPr lang="ru-RU" sz="2400" b="1" smtClean="0">
              <a:latin typeface="Comic Sans MS" pitchFamily="66" charset="0"/>
            </a:endParaRP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2843213" y="1844675"/>
            <a:ext cx="1008062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3" name="AutoShape 5"/>
          <p:cNvSpPr>
            <a:spLocks/>
          </p:cNvSpPr>
          <p:nvPr/>
        </p:nvSpPr>
        <p:spPr bwMode="auto">
          <a:xfrm>
            <a:off x="323850" y="3141663"/>
            <a:ext cx="144463" cy="936625"/>
          </a:xfrm>
          <a:prstGeom prst="leftBrace">
            <a:avLst>
              <a:gd name="adj1" fmla="val 54029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" name="AutoShape 5"/>
          <p:cNvSpPr>
            <a:spLocks/>
          </p:cNvSpPr>
          <p:nvPr/>
        </p:nvSpPr>
        <p:spPr bwMode="auto">
          <a:xfrm>
            <a:off x="323850" y="5949950"/>
            <a:ext cx="144463" cy="747713"/>
          </a:xfrm>
          <a:prstGeom prst="leftBrace">
            <a:avLst>
              <a:gd name="adj1" fmla="val 43132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" name="AutoShape 5"/>
          <p:cNvSpPr>
            <a:spLocks/>
          </p:cNvSpPr>
          <p:nvPr/>
        </p:nvSpPr>
        <p:spPr bwMode="auto">
          <a:xfrm>
            <a:off x="323850" y="4941888"/>
            <a:ext cx="144463" cy="863600"/>
          </a:xfrm>
          <a:prstGeom prst="leftBrace">
            <a:avLst>
              <a:gd name="adj1" fmla="val 49817"/>
              <a:gd name="adj2" fmla="val 50000"/>
            </a:avLst>
          </a:prstGeom>
          <a:noFill/>
          <a:ln w="38100">
            <a:solidFill>
              <a:srgbClr val="9900C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" name="AutoShape 5"/>
          <p:cNvSpPr>
            <a:spLocks/>
          </p:cNvSpPr>
          <p:nvPr/>
        </p:nvSpPr>
        <p:spPr bwMode="auto">
          <a:xfrm>
            <a:off x="4859338" y="4941888"/>
            <a:ext cx="144462" cy="936625"/>
          </a:xfrm>
          <a:prstGeom prst="leftBrace">
            <a:avLst>
              <a:gd name="adj1" fmla="val 54029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Comic Sans MS" pitchFamily="66" charset="0"/>
              </a:rPr>
              <a:t>2. Для любого четного числа 2</a:t>
            </a:r>
            <a:r>
              <a:rPr lang="en-US" b="1" smtClean="0">
                <a:latin typeface="Comic Sans MS" pitchFamily="66" charset="0"/>
              </a:rPr>
              <a:t>n, n </a:t>
            </a:r>
            <a:r>
              <a:rPr lang="en-US" b="1" smtClean="0"/>
              <a:t>€</a:t>
            </a:r>
            <a:r>
              <a:rPr lang="ru-RU" b="1" smtClean="0">
                <a:latin typeface="Comic Sans MS" pitchFamily="66" charset="0"/>
              </a:rPr>
              <a:t> </a:t>
            </a:r>
            <a:r>
              <a:rPr lang="en-US" b="1" smtClean="0">
                <a:latin typeface="Comic Sans MS" pitchFamily="66" charset="0"/>
              </a:rPr>
              <a:t>Z</a:t>
            </a:r>
            <a:r>
              <a:rPr lang="ru-RU" b="1" smtClean="0">
                <a:latin typeface="Comic Sans MS" pitchFamily="66" charset="0"/>
              </a:rPr>
              <a:t>.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                                   </a:t>
            </a:r>
            <a:r>
              <a:rPr lang="ru-RU" b="1" smtClean="0">
                <a:latin typeface="Comic Sans MS" pitchFamily="66" charset="0"/>
              </a:rPr>
              <a:t> </a:t>
            </a:r>
            <a:r>
              <a:rPr lang="en-US" b="1" smtClean="0">
                <a:latin typeface="Comic Sans MS" pitchFamily="66" charset="0"/>
              </a:rPr>
              <a:t> f (x) ≥ 0,</a:t>
            </a:r>
            <a:endParaRPr lang="ru-RU" b="1" smtClean="0"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baseline="30000" smtClean="0">
                <a:latin typeface="Comic Sans MS" pitchFamily="66" charset="0"/>
              </a:rPr>
              <a:t>2n</a:t>
            </a:r>
            <a:r>
              <a:rPr lang="ru-RU" b="1" smtClean="0">
                <a:latin typeface="Comic Sans MS" pitchFamily="66" charset="0"/>
              </a:rPr>
              <a:t>√</a:t>
            </a:r>
            <a:r>
              <a:rPr lang="en-US" b="1" smtClean="0">
                <a:latin typeface="Comic Sans MS" pitchFamily="66" charset="0"/>
              </a:rPr>
              <a:t> f (x) = </a:t>
            </a:r>
            <a:r>
              <a:rPr lang="en-US" b="1" baseline="30000" smtClean="0">
                <a:latin typeface="Comic Sans MS" pitchFamily="66" charset="0"/>
              </a:rPr>
              <a:t>2n</a:t>
            </a:r>
            <a:r>
              <a:rPr lang="ru-RU" b="1" smtClean="0">
                <a:latin typeface="Comic Sans MS" pitchFamily="66" charset="0"/>
              </a:rPr>
              <a:t>√</a:t>
            </a:r>
            <a:r>
              <a:rPr lang="en-US" b="1" smtClean="0">
                <a:latin typeface="Comic Sans MS" pitchFamily="66" charset="0"/>
              </a:rPr>
              <a:t> g (x)               g (x) ≥ 0,</a:t>
            </a:r>
            <a:endParaRPr lang="ru-RU" b="1" smtClean="0">
              <a:latin typeface="Comic Sans MS" pitchFamily="66" charset="0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                                     f (x) = g (x).</a:t>
            </a:r>
            <a:endParaRPr lang="ru-RU" b="1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ru-RU" b="1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ru-RU" b="1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b="1" smtClean="0">
                <a:latin typeface="Comic Sans MS" pitchFamily="66" charset="0"/>
              </a:rPr>
              <a:t>Пример. (МИРЭА)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baseline="50000" smtClean="0">
                <a:latin typeface="Comic Sans MS" pitchFamily="66" charset="0"/>
              </a:rPr>
              <a:t>4</a:t>
            </a:r>
            <a:r>
              <a:rPr lang="ru-RU" b="1" smtClean="0">
                <a:latin typeface="Comic Sans MS" pitchFamily="66" charset="0"/>
              </a:rPr>
              <a:t>√</a:t>
            </a:r>
            <a:r>
              <a:rPr lang="en-US" b="1" smtClean="0">
                <a:latin typeface="Comic Sans MS" pitchFamily="66" charset="0"/>
              </a:rPr>
              <a:t>2x</a:t>
            </a:r>
            <a:r>
              <a:rPr lang="en-US" b="1" baseline="30000" smtClean="0">
                <a:latin typeface="Comic Sans MS" pitchFamily="66" charset="0"/>
              </a:rPr>
              <a:t>2</a:t>
            </a:r>
            <a:r>
              <a:rPr lang="en-US" b="1" smtClean="0">
                <a:latin typeface="Comic Sans MS" pitchFamily="66" charset="0"/>
              </a:rPr>
              <a:t> </a:t>
            </a:r>
            <a:r>
              <a:rPr lang="en-US" b="1" smtClean="0"/>
              <a:t>–</a:t>
            </a:r>
            <a:r>
              <a:rPr lang="en-US" b="1" smtClean="0">
                <a:latin typeface="Comic Sans MS" pitchFamily="66" charset="0"/>
              </a:rPr>
              <a:t> 1 </a:t>
            </a:r>
            <a:r>
              <a:rPr lang="ru-RU" b="1" smtClean="0">
                <a:latin typeface="Comic Sans MS" pitchFamily="66" charset="0"/>
              </a:rPr>
              <a:t>= </a:t>
            </a:r>
            <a:r>
              <a:rPr lang="en-US" b="1" baseline="50000" smtClean="0">
                <a:latin typeface="Comic Sans MS" pitchFamily="66" charset="0"/>
              </a:rPr>
              <a:t>4</a:t>
            </a:r>
            <a:r>
              <a:rPr lang="ru-RU" b="1" smtClean="0">
                <a:latin typeface="Comic Sans MS" pitchFamily="66" charset="0"/>
              </a:rPr>
              <a:t>√</a:t>
            </a:r>
            <a:r>
              <a:rPr lang="en-US" b="1" smtClean="0">
                <a:latin typeface="Comic Sans MS" pitchFamily="66" charset="0"/>
              </a:rPr>
              <a:t>6x </a:t>
            </a:r>
            <a:r>
              <a:rPr lang="en-US" b="1" smtClean="0"/>
              <a:t>–</a:t>
            </a:r>
            <a:r>
              <a:rPr lang="en-US" b="1" smtClean="0">
                <a:latin typeface="Comic Sans MS" pitchFamily="66" charset="0"/>
              </a:rPr>
              <a:t> 3.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  2x</a:t>
            </a:r>
            <a:r>
              <a:rPr lang="en-US" b="1" baseline="30000" smtClean="0">
                <a:latin typeface="Comic Sans MS" pitchFamily="66" charset="0"/>
              </a:rPr>
              <a:t>2</a:t>
            </a:r>
            <a:r>
              <a:rPr lang="en-US" b="1" smtClean="0">
                <a:latin typeface="Comic Sans MS" pitchFamily="66" charset="0"/>
              </a:rPr>
              <a:t> </a:t>
            </a:r>
            <a:r>
              <a:rPr lang="en-US" b="1" smtClean="0"/>
              <a:t>–</a:t>
            </a:r>
            <a:r>
              <a:rPr lang="en-US" b="1" smtClean="0">
                <a:latin typeface="Comic Sans MS" pitchFamily="66" charset="0"/>
              </a:rPr>
              <a:t> 1 </a:t>
            </a:r>
            <a:r>
              <a:rPr lang="ru-RU" b="1" smtClean="0">
                <a:latin typeface="Comic Sans MS" pitchFamily="66" charset="0"/>
              </a:rPr>
              <a:t>= </a:t>
            </a:r>
            <a:r>
              <a:rPr lang="en-US" b="1" smtClean="0">
                <a:latin typeface="Comic Sans MS" pitchFamily="66" charset="0"/>
              </a:rPr>
              <a:t>6x </a:t>
            </a:r>
            <a:r>
              <a:rPr lang="en-US" b="1" smtClean="0"/>
              <a:t>–</a:t>
            </a:r>
            <a:r>
              <a:rPr lang="en-US" b="1" smtClean="0">
                <a:latin typeface="Comic Sans MS" pitchFamily="66" charset="0"/>
              </a:rPr>
              <a:t> 3       x</a:t>
            </a:r>
            <a:r>
              <a:rPr lang="en-US" b="1" baseline="30000" smtClean="0">
                <a:latin typeface="Comic Sans MS" pitchFamily="66" charset="0"/>
              </a:rPr>
              <a:t>2</a:t>
            </a:r>
            <a:r>
              <a:rPr lang="en-US" b="1" smtClean="0">
                <a:latin typeface="Comic Sans MS" pitchFamily="66" charset="0"/>
              </a:rPr>
              <a:t> </a:t>
            </a:r>
            <a:r>
              <a:rPr lang="en-US" b="1" smtClean="0"/>
              <a:t>–</a:t>
            </a:r>
            <a:r>
              <a:rPr lang="en-US" b="1" smtClean="0">
                <a:latin typeface="Comic Sans MS" pitchFamily="66" charset="0"/>
              </a:rPr>
              <a:t> 3x + 1 = 0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  6x </a:t>
            </a:r>
            <a:r>
              <a:rPr lang="en-US" b="1" smtClean="0"/>
              <a:t>–</a:t>
            </a:r>
            <a:r>
              <a:rPr lang="en-US" b="1" smtClean="0">
                <a:latin typeface="Comic Sans MS" pitchFamily="66" charset="0"/>
              </a:rPr>
              <a:t> 3 </a:t>
            </a:r>
            <a:r>
              <a:rPr lang="ru-RU" b="1" smtClean="0">
                <a:latin typeface="Comic Sans MS" pitchFamily="66" charset="0"/>
              </a:rPr>
              <a:t>≥</a:t>
            </a:r>
            <a:r>
              <a:rPr lang="en-US" b="1" smtClean="0">
                <a:latin typeface="Comic Sans MS" pitchFamily="66" charset="0"/>
              </a:rPr>
              <a:t> 0              x </a:t>
            </a:r>
            <a:r>
              <a:rPr lang="ru-RU" b="1" smtClean="0">
                <a:latin typeface="Comic Sans MS" pitchFamily="66" charset="0"/>
              </a:rPr>
              <a:t>≥</a:t>
            </a:r>
            <a:r>
              <a:rPr lang="en-US" b="1" smtClean="0">
                <a:latin typeface="Comic Sans MS" pitchFamily="66" charset="0"/>
              </a:rPr>
              <a:t>  ½.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>
                <a:latin typeface="Comic Sans MS" pitchFamily="66" charset="0"/>
              </a:rPr>
              <a:t>Решением системы уравнений является число</a:t>
            </a:r>
            <a:r>
              <a:rPr lang="ru-RU" b="1" smtClean="0">
                <a:latin typeface="Comic Sans MS" pitchFamily="66" charset="0"/>
              </a:rPr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    3 + √ 5 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       2 </a:t>
            </a:r>
          </a:p>
        </p:txBody>
      </p:sp>
      <p:sp>
        <p:nvSpPr>
          <p:cNvPr id="63497" name="Line 9"/>
          <p:cNvSpPr>
            <a:spLocks noChangeShapeType="1"/>
          </p:cNvSpPr>
          <p:nvPr/>
        </p:nvSpPr>
        <p:spPr bwMode="auto">
          <a:xfrm>
            <a:off x="468313" y="3644900"/>
            <a:ext cx="1296987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498" name="Line 10"/>
          <p:cNvSpPr>
            <a:spLocks noChangeShapeType="1"/>
          </p:cNvSpPr>
          <p:nvPr/>
        </p:nvSpPr>
        <p:spPr bwMode="auto">
          <a:xfrm>
            <a:off x="2916238" y="3644900"/>
            <a:ext cx="11525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499" name="AutoShape 11"/>
          <p:cNvSpPr>
            <a:spLocks noChangeArrowheads="1"/>
          </p:cNvSpPr>
          <p:nvPr/>
        </p:nvSpPr>
        <p:spPr bwMode="auto">
          <a:xfrm>
            <a:off x="4643438" y="1125538"/>
            <a:ext cx="647700" cy="287337"/>
          </a:xfrm>
          <a:prstGeom prst="leftRightArrow">
            <a:avLst>
              <a:gd name="adj1" fmla="val 50000"/>
              <a:gd name="adj2" fmla="val 45083"/>
            </a:avLst>
          </a:prstGeom>
          <a:noFill/>
          <a:ln w="381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742950" lvl="1" indent="-285750">
              <a:buFont typeface="Wingdings" pitchFamily="2" charset="2"/>
              <a:buNone/>
            </a:pPr>
            <a:endParaRPr 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3500" name="AutoShape 12"/>
          <p:cNvSpPr>
            <a:spLocks/>
          </p:cNvSpPr>
          <p:nvPr/>
        </p:nvSpPr>
        <p:spPr bwMode="auto">
          <a:xfrm>
            <a:off x="5867400" y="549275"/>
            <a:ext cx="71438" cy="1296988"/>
          </a:xfrm>
          <a:prstGeom prst="leftBrace">
            <a:avLst>
              <a:gd name="adj1" fmla="val 151295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3501" name="Line 13"/>
          <p:cNvSpPr>
            <a:spLocks noChangeShapeType="1"/>
          </p:cNvSpPr>
          <p:nvPr/>
        </p:nvSpPr>
        <p:spPr bwMode="auto">
          <a:xfrm>
            <a:off x="971550" y="1052513"/>
            <a:ext cx="863600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3502" name="Line 14"/>
          <p:cNvSpPr>
            <a:spLocks noChangeShapeType="1"/>
          </p:cNvSpPr>
          <p:nvPr/>
        </p:nvSpPr>
        <p:spPr bwMode="auto">
          <a:xfrm>
            <a:off x="2987675" y="1052513"/>
            <a:ext cx="865188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13" name="AutoShape 5"/>
          <p:cNvSpPr>
            <a:spLocks/>
          </p:cNvSpPr>
          <p:nvPr/>
        </p:nvSpPr>
        <p:spPr bwMode="auto">
          <a:xfrm>
            <a:off x="179388" y="4076700"/>
            <a:ext cx="144462" cy="936625"/>
          </a:xfrm>
          <a:prstGeom prst="leftBrace">
            <a:avLst>
              <a:gd name="adj1" fmla="val 54029"/>
              <a:gd name="adj2" fmla="val 50000"/>
            </a:avLst>
          </a:prstGeom>
          <a:noFill/>
          <a:ln w="38100">
            <a:solidFill>
              <a:srgbClr val="9900C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" name="AutoShape 5"/>
          <p:cNvSpPr>
            <a:spLocks/>
          </p:cNvSpPr>
          <p:nvPr/>
        </p:nvSpPr>
        <p:spPr bwMode="auto">
          <a:xfrm>
            <a:off x="4572000" y="4149725"/>
            <a:ext cx="144463" cy="936625"/>
          </a:xfrm>
          <a:prstGeom prst="leftBrace">
            <a:avLst>
              <a:gd name="adj1" fmla="val 54029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>
            <a:off x="1908175" y="5805488"/>
            <a:ext cx="431800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827088" y="6165850"/>
            <a:ext cx="1512887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Comic Sans MS" pitchFamily="66" charset="0"/>
              </a:rPr>
              <a:t>3. Пусть число </a:t>
            </a:r>
            <a:r>
              <a:rPr lang="en-US" b="1" smtClean="0">
                <a:latin typeface="Comic Sans MS" pitchFamily="66" charset="0"/>
              </a:rPr>
              <a:t>a </a:t>
            </a:r>
            <a:r>
              <a:rPr lang="ru-RU" b="1" smtClean="0">
                <a:latin typeface="Comic Sans MS" pitchFamily="66" charset="0"/>
              </a:rPr>
              <a:t>таково, что </a:t>
            </a:r>
            <a:r>
              <a:rPr lang="en-US" b="1" smtClean="0">
                <a:latin typeface="Comic Sans MS" pitchFamily="66" charset="0"/>
              </a:rPr>
              <a:t>a &gt; 0</a:t>
            </a:r>
            <a:r>
              <a:rPr lang="ru-RU" b="1" smtClean="0">
                <a:latin typeface="Comic Sans MS" pitchFamily="66" charset="0"/>
              </a:rPr>
              <a:t>,</a:t>
            </a:r>
            <a:r>
              <a:rPr lang="en-US" b="1" smtClean="0">
                <a:latin typeface="Comic Sans MS" pitchFamily="66" charset="0"/>
              </a:rPr>
              <a:t> </a:t>
            </a:r>
            <a:endParaRPr lang="ru-RU" b="1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  </a:t>
            </a:r>
            <a:r>
              <a:rPr lang="en-US" b="1" smtClean="0">
                <a:latin typeface="Comic Sans MS" pitchFamily="66" charset="0"/>
              </a:rPr>
              <a:t>a ≠ 1.</a:t>
            </a:r>
            <a:r>
              <a:rPr lang="ru-RU" b="1" smtClean="0">
                <a:latin typeface="Comic Sans MS" pitchFamily="66" charset="0"/>
              </a:rPr>
              <a:t> Тогда уравнение </a:t>
            </a:r>
            <a:r>
              <a:rPr lang="en-US" b="1" smtClean="0">
                <a:latin typeface="Comic Sans MS" pitchFamily="66" charset="0"/>
              </a:rPr>
              <a:t>log</a:t>
            </a:r>
            <a:r>
              <a:rPr lang="en-US" b="1" baseline="-25000" smtClean="0">
                <a:latin typeface="Comic Sans MS" pitchFamily="66" charset="0"/>
              </a:rPr>
              <a:t>a</a:t>
            </a:r>
            <a:r>
              <a:rPr lang="en-US" b="1" smtClean="0">
                <a:latin typeface="Comic Sans MS" pitchFamily="66" charset="0"/>
              </a:rPr>
              <a:t> f (x) = log</a:t>
            </a:r>
            <a:r>
              <a:rPr lang="en-US" b="1" baseline="-25000" smtClean="0">
                <a:latin typeface="Comic Sans MS" pitchFamily="66" charset="0"/>
              </a:rPr>
              <a:t>a</a:t>
            </a:r>
            <a:r>
              <a:rPr lang="en-US" b="1" smtClean="0">
                <a:latin typeface="Comic Sans MS" pitchFamily="66" charset="0"/>
              </a:rPr>
              <a:t> g (x) </a:t>
            </a:r>
            <a:r>
              <a:rPr lang="ru-RU" b="1" smtClean="0">
                <a:latin typeface="Comic Sans MS" pitchFamily="66" charset="0"/>
              </a:rPr>
              <a:t>равносильно системе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   </a:t>
            </a:r>
            <a:r>
              <a:rPr lang="en-US" b="1" smtClean="0">
                <a:latin typeface="Comic Sans MS" pitchFamily="66" charset="0"/>
              </a:rPr>
              <a:t>f (x) = g (x)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f (x) &gt; 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g (x) &gt; 0</a:t>
            </a:r>
            <a:r>
              <a:rPr lang="ru-RU" b="1" smtClean="0">
                <a:latin typeface="Comic Sans MS" pitchFamily="66" charset="0"/>
              </a:rPr>
              <a:t>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Пример. </a:t>
            </a:r>
            <a:r>
              <a:rPr lang="en-US" b="1" smtClean="0">
                <a:latin typeface="Comic Sans MS" pitchFamily="66" charset="0"/>
              </a:rPr>
              <a:t>lg cos 2x = lg sin x.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cos 2x = sin x        (1 + sin x) (sin x - ½) = 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sin x &gt; 0              sin x &gt; 0.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sin x = ½,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x</a:t>
            </a:r>
            <a:r>
              <a:rPr lang="en-US" b="1" baseline="-25000" smtClean="0">
                <a:latin typeface="Comic Sans MS" pitchFamily="66" charset="0"/>
              </a:rPr>
              <a:t>n</a:t>
            </a:r>
            <a:r>
              <a:rPr lang="en-US" b="1" smtClean="0">
                <a:latin typeface="Comic Sans MS" pitchFamily="66" charset="0"/>
              </a:rPr>
              <a:t> =</a:t>
            </a:r>
            <a:r>
              <a:rPr lang="ru-RU" b="1" smtClean="0">
                <a:latin typeface="Comic Sans MS" pitchFamily="66" charset="0"/>
              </a:rPr>
              <a:t> </a:t>
            </a:r>
            <a:r>
              <a:rPr lang="ru-RU" b="1" smtClean="0">
                <a:effectLst/>
              </a:rPr>
              <a:t></a:t>
            </a:r>
            <a:r>
              <a:rPr lang="en-US" b="1" smtClean="0">
                <a:latin typeface="Comic Sans MS" pitchFamily="66" charset="0"/>
              </a:rPr>
              <a:t>/6 + 2</a:t>
            </a:r>
            <a:r>
              <a:rPr lang="ru-RU" b="1" smtClean="0">
                <a:effectLst/>
              </a:rPr>
              <a:t></a:t>
            </a:r>
            <a:r>
              <a:rPr lang="en-US" b="1" smtClean="0">
                <a:latin typeface="Comic Sans MS" pitchFamily="66" charset="0"/>
              </a:rPr>
              <a:t>n, n € Z,</a:t>
            </a:r>
            <a:endParaRPr lang="ru-RU" b="1" smtClean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x</a:t>
            </a:r>
            <a:r>
              <a:rPr lang="en-US" b="1" baseline="-25000" smtClean="0">
                <a:latin typeface="Comic Sans MS" pitchFamily="66" charset="0"/>
              </a:rPr>
              <a:t>m</a:t>
            </a:r>
            <a:r>
              <a:rPr lang="en-US" b="1" smtClean="0">
                <a:latin typeface="Comic Sans MS" pitchFamily="66" charset="0"/>
              </a:rPr>
              <a:t> = 5</a:t>
            </a:r>
            <a:r>
              <a:rPr lang="ru-RU" b="1" smtClean="0">
                <a:effectLst/>
              </a:rPr>
              <a:t></a:t>
            </a:r>
            <a:r>
              <a:rPr lang="en-US" b="1" smtClean="0">
                <a:latin typeface="Comic Sans MS" pitchFamily="66" charset="0"/>
              </a:rPr>
              <a:t>/6 + 2</a:t>
            </a:r>
            <a:r>
              <a:rPr lang="ru-RU" b="1" smtClean="0">
                <a:effectLst/>
              </a:rPr>
              <a:t></a:t>
            </a:r>
            <a:r>
              <a:rPr lang="en-US" b="1" smtClean="0">
                <a:latin typeface="Comic Sans MS" pitchFamily="66" charset="0"/>
              </a:rPr>
              <a:t>n, m € Z.</a:t>
            </a:r>
            <a:endParaRPr lang="ru-RU" b="1" smtClean="0">
              <a:latin typeface="Comic Sans MS" pitchFamily="66" charset="0"/>
            </a:endParaRPr>
          </a:p>
        </p:txBody>
      </p:sp>
      <p:sp>
        <p:nvSpPr>
          <p:cNvPr id="69637" name="AutoShape 5"/>
          <p:cNvSpPr>
            <a:spLocks/>
          </p:cNvSpPr>
          <p:nvPr/>
        </p:nvSpPr>
        <p:spPr bwMode="auto">
          <a:xfrm>
            <a:off x="611188" y="2492375"/>
            <a:ext cx="73025" cy="1441450"/>
          </a:xfrm>
          <a:prstGeom prst="leftBrace">
            <a:avLst>
              <a:gd name="adj1" fmla="val 164493"/>
              <a:gd name="adj2" fmla="val 50000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9638" name="AutoShape 6"/>
          <p:cNvSpPr>
            <a:spLocks/>
          </p:cNvSpPr>
          <p:nvPr/>
        </p:nvSpPr>
        <p:spPr bwMode="auto">
          <a:xfrm>
            <a:off x="323850" y="1989138"/>
            <a:ext cx="71438" cy="1512887"/>
          </a:xfrm>
          <a:prstGeom prst="leftBrace">
            <a:avLst>
              <a:gd name="adj1" fmla="val 17648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2295" name="AutoShape 7"/>
          <p:cNvSpPr>
            <a:spLocks/>
          </p:cNvSpPr>
          <p:nvPr/>
        </p:nvSpPr>
        <p:spPr bwMode="auto">
          <a:xfrm>
            <a:off x="323850" y="4221163"/>
            <a:ext cx="73025" cy="792162"/>
          </a:xfrm>
          <a:prstGeom prst="leftBrace">
            <a:avLst>
              <a:gd name="adj1" fmla="val 90398"/>
              <a:gd name="adj2" fmla="val 50000"/>
            </a:avLst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AutoShape 8"/>
          <p:cNvSpPr>
            <a:spLocks/>
          </p:cNvSpPr>
          <p:nvPr/>
        </p:nvSpPr>
        <p:spPr bwMode="auto">
          <a:xfrm>
            <a:off x="3995738" y="4149725"/>
            <a:ext cx="144462" cy="863600"/>
          </a:xfrm>
          <a:prstGeom prst="leftBrace">
            <a:avLst>
              <a:gd name="adj1" fmla="val 49817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88913"/>
            <a:ext cx="8642350" cy="6408737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Comic Sans MS" pitchFamily="66" charset="0"/>
              </a:rPr>
              <a:t>4. Уравнение </a:t>
            </a:r>
            <a:r>
              <a:rPr lang="en-US" b="1" smtClean="0">
                <a:latin typeface="Comic Sans MS" pitchFamily="66" charset="0"/>
              </a:rPr>
              <a:t>f (x) + g (x) </a:t>
            </a:r>
            <a:r>
              <a:rPr lang="en-US" b="1" smtClean="0"/>
              <a:t>–</a:t>
            </a:r>
            <a:r>
              <a:rPr lang="en-US" b="1" smtClean="0">
                <a:latin typeface="Comic Sans MS" pitchFamily="66" charset="0"/>
              </a:rPr>
              <a:t> g (x) = 0 </a:t>
            </a:r>
            <a:r>
              <a:rPr lang="ru-RU" b="1" smtClean="0">
                <a:latin typeface="Comic Sans MS" pitchFamily="66" charset="0"/>
              </a:rPr>
              <a:t>равносильно системе</a:t>
            </a:r>
          </a:p>
          <a:p>
            <a:pPr eaLnBrk="1" hangingPunct="1"/>
            <a:endParaRPr lang="ru-RU" b="1" smtClean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f (x) = 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x </a:t>
            </a:r>
            <a:r>
              <a:rPr lang="en-US" b="1" smtClean="0"/>
              <a:t>€</a:t>
            </a:r>
            <a:r>
              <a:rPr lang="ru-RU" b="1" smtClean="0">
                <a:latin typeface="Comic Sans MS" pitchFamily="66" charset="0"/>
              </a:rPr>
              <a:t> </a:t>
            </a:r>
            <a:r>
              <a:rPr lang="en-US" b="1" smtClean="0">
                <a:latin typeface="Comic Sans MS" pitchFamily="66" charset="0"/>
              </a:rPr>
              <a:t>D</a:t>
            </a:r>
            <a:r>
              <a:rPr lang="ru-RU" b="1" smtClean="0">
                <a:latin typeface="Comic Sans MS" pitchFamily="66" charset="0"/>
              </a:rPr>
              <a:t>.</a:t>
            </a:r>
          </a:p>
          <a:p>
            <a:pPr lvl="1" eaLnBrk="1" hangingPunct="1">
              <a:buFont typeface="Wingdings" pitchFamily="2" charset="2"/>
              <a:buNone/>
            </a:pPr>
            <a:endParaRPr lang="ru-RU" b="1" smtClean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Пример.</a:t>
            </a:r>
            <a:r>
              <a:rPr lang="en-US" b="1" smtClean="0">
                <a:latin typeface="Comic Sans MS" pitchFamily="66" charset="0"/>
              </a:rPr>
              <a:t> 4x</a:t>
            </a:r>
            <a:r>
              <a:rPr lang="en-US" b="1" baseline="30000" smtClean="0">
                <a:latin typeface="Comic Sans MS" pitchFamily="66" charset="0"/>
              </a:rPr>
              <a:t>2</a:t>
            </a:r>
            <a:r>
              <a:rPr lang="en-US" b="1" smtClean="0">
                <a:latin typeface="Comic Sans MS" pitchFamily="66" charset="0"/>
              </a:rPr>
              <a:t> </a:t>
            </a:r>
            <a:r>
              <a:rPr lang="en-US" b="1" smtClean="0"/>
              <a:t>–</a:t>
            </a:r>
            <a:r>
              <a:rPr lang="en-US" b="1" smtClean="0">
                <a:latin typeface="Comic Sans MS" pitchFamily="66" charset="0"/>
              </a:rPr>
              <a:t> 8x + lg sin x = 1 + lg sin x.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4x</a:t>
            </a:r>
            <a:r>
              <a:rPr lang="en-US" b="1" baseline="30000" smtClean="0">
                <a:latin typeface="Comic Sans MS" pitchFamily="66" charset="0"/>
              </a:rPr>
              <a:t>2</a:t>
            </a:r>
            <a:r>
              <a:rPr lang="en-US" b="1" smtClean="0">
                <a:latin typeface="Comic Sans MS" pitchFamily="66" charset="0"/>
              </a:rPr>
              <a:t> </a:t>
            </a:r>
            <a:r>
              <a:rPr lang="en-US" b="1" smtClean="0"/>
              <a:t>–</a:t>
            </a:r>
            <a:r>
              <a:rPr lang="en-US" b="1" smtClean="0">
                <a:latin typeface="Comic Sans MS" pitchFamily="66" charset="0"/>
              </a:rPr>
              <a:t> 8x - 1 =0     x</a:t>
            </a:r>
            <a:r>
              <a:rPr lang="en-US" b="1" baseline="-25000" smtClean="0">
                <a:latin typeface="Comic Sans MS" pitchFamily="66" charset="0"/>
              </a:rPr>
              <a:t>1</a:t>
            </a:r>
            <a:r>
              <a:rPr lang="en-US" b="1" smtClean="0">
                <a:latin typeface="Comic Sans MS" pitchFamily="66" charset="0"/>
              </a:rPr>
              <a:t> = 2 + </a:t>
            </a:r>
            <a:r>
              <a:rPr lang="ru-RU" b="1" smtClean="0">
                <a:latin typeface="Comic Sans MS" pitchFamily="66" charset="0"/>
              </a:rPr>
              <a:t>√5 </a:t>
            </a:r>
            <a:r>
              <a:rPr lang="en-US" b="1" smtClean="0">
                <a:latin typeface="Comic Sans MS" pitchFamily="66" charset="0"/>
              </a:rPr>
              <a:t>, x</a:t>
            </a:r>
            <a:r>
              <a:rPr lang="en-US" b="1" baseline="-25000" smtClean="0">
                <a:latin typeface="Comic Sans MS" pitchFamily="66" charset="0"/>
              </a:rPr>
              <a:t>2  </a:t>
            </a:r>
            <a:r>
              <a:rPr lang="en-US" b="1" smtClean="0">
                <a:latin typeface="Comic Sans MS" pitchFamily="66" charset="0"/>
              </a:rPr>
              <a:t>€ D</a:t>
            </a:r>
            <a:endParaRPr lang="en-US" b="1" baseline="-25000" smtClean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sin x &gt; 0                   </a:t>
            </a:r>
            <a:r>
              <a:rPr lang="ru-RU" b="1" smtClean="0">
                <a:latin typeface="Comic Sans MS" pitchFamily="66" charset="0"/>
              </a:rPr>
              <a:t>  2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                       </a:t>
            </a:r>
            <a:r>
              <a:rPr lang="en-US" b="1" smtClean="0">
                <a:latin typeface="Comic Sans MS" pitchFamily="66" charset="0"/>
              </a:rPr>
              <a:t>x € (2</a:t>
            </a:r>
            <a:r>
              <a:rPr lang="ru-RU" b="1" smtClean="0">
                <a:effectLst/>
              </a:rPr>
              <a:t></a:t>
            </a:r>
            <a:r>
              <a:rPr lang="en-US" b="1" smtClean="0">
                <a:latin typeface="Comic Sans MS" pitchFamily="66" charset="0"/>
              </a:rPr>
              <a:t>n; </a:t>
            </a:r>
            <a:r>
              <a:rPr lang="ru-RU" b="1" smtClean="0">
                <a:effectLst/>
              </a:rPr>
              <a:t></a:t>
            </a:r>
            <a:r>
              <a:rPr lang="en-US" b="1" smtClean="0">
                <a:latin typeface="Comic Sans MS" pitchFamily="66" charset="0"/>
              </a:rPr>
              <a:t>+2</a:t>
            </a:r>
            <a:r>
              <a:rPr lang="ru-RU" b="1" smtClean="0">
                <a:effectLst/>
              </a:rPr>
              <a:t></a:t>
            </a:r>
            <a:r>
              <a:rPr lang="en-US" b="1" smtClean="0">
                <a:latin typeface="Comic Sans MS" pitchFamily="66" charset="0"/>
              </a:rPr>
              <a:t>n),</a:t>
            </a:r>
            <a:r>
              <a:rPr lang="ru-RU" b="1" smtClean="0">
                <a:latin typeface="Comic Sans MS" pitchFamily="66" charset="0"/>
              </a:rPr>
              <a:t> </a:t>
            </a:r>
            <a:r>
              <a:rPr lang="en-US" b="1" smtClean="0">
                <a:latin typeface="Comic Sans MS" pitchFamily="66" charset="0"/>
              </a:rPr>
              <a:t>n € Z.</a:t>
            </a:r>
            <a:endParaRPr lang="ru-RU" b="1" smtClean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Ответ: </a:t>
            </a:r>
            <a:r>
              <a:rPr lang="en-US" b="1" smtClean="0">
                <a:latin typeface="Comic Sans MS" pitchFamily="66" charset="0"/>
              </a:rPr>
              <a:t>x = 2 + </a:t>
            </a:r>
            <a:r>
              <a:rPr lang="ru-RU" b="1" smtClean="0">
                <a:latin typeface="Comic Sans MS" pitchFamily="66" charset="0"/>
              </a:rPr>
              <a:t>√5 .</a:t>
            </a:r>
            <a:endParaRPr lang="en-US" b="1" baseline="-25000" smtClean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                2 </a:t>
            </a:r>
          </a:p>
        </p:txBody>
      </p:sp>
      <p:sp>
        <p:nvSpPr>
          <p:cNvPr id="61444" name="AutoShape 4"/>
          <p:cNvSpPr>
            <a:spLocks/>
          </p:cNvSpPr>
          <p:nvPr/>
        </p:nvSpPr>
        <p:spPr bwMode="auto">
          <a:xfrm>
            <a:off x="468313" y="1844675"/>
            <a:ext cx="152400" cy="914400"/>
          </a:xfrm>
          <a:prstGeom prst="leftBrace">
            <a:avLst>
              <a:gd name="adj1" fmla="val 50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3317" name="AutoShape 5"/>
          <p:cNvSpPr>
            <a:spLocks/>
          </p:cNvSpPr>
          <p:nvPr/>
        </p:nvSpPr>
        <p:spPr bwMode="auto">
          <a:xfrm>
            <a:off x="611188" y="4005263"/>
            <a:ext cx="144462" cy="792162"/>
          </a:xfrm>
          <a:prstGeom prst="leftBrace">
            <a:avLst>
              <a:gd name="adj1" fmla="val 45696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227763" y="4005263"/>
            <a:ext cx="287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H="1">
            <a:off x="7451725" y="3933825"/>
            <a:ext cx="288925" cy="431800"/>
          </a:xfrm>
          <a:prstGeom prst="line">
            <a:avLst/>
          </a:prstGeom>
          <a:noFill/>
          <a:ln w="444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5292725" y="4365625"/>
            <a:ext cx="1079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1" name="AutoShape 9"/>
          <p:cNvSpPr>
            <a:spLocks/>
          </p:cNvSpPr>
          <p:nvPr/>
        </p:nvSpPr>
        <p:spPr bwMode="auto">
          <a:xfrm>
            <a:off x="4211638" y="4076700"/>
            <a:ext cx="144462" cy="1223963"/>
          </a:xfrm>
          <a:prstGeom prst="leftBrace">
            <a:avLst>
              <a:gd name="adj1" fmla="val 70605"/>
              <a:gd name="adj2" fmla="val 50000"/>
            </a:avLst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3779838" y="5516563"/>
            <a:ext cx="3587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2843213" y="5876925"/>
            <a:ext cx="10795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ru-RU" b="1" smtClean="0">
                <a:latin typeface="Comic Sans MS" pitchFamily="66" charset="0"/>
              </a:rPr>
              <a:t>5. Каждое решение уравнения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  f</a:t>
            </a:r>
            <a:r>
              <a:rPr lang="ru-RU" b="1" smtClean="0"/>
              <a:t> </a:t>
            </a:r>
            <a:r>
              <a:rPr lang="ru-RU" b="1" smtClean="0">
                <a:latin typeface="Comic Sans MS" pitchFamily="66" charset="0"/>
              </a:rPr>
              <a:t>( x )</a:t>
            </a:r>
            <a:r>
              <a:rPr lang="ru-RU" b="1" smtClean="0"/>
              <a:t> · </a:t>
            </a:r>
            <a:r>
              <a:rPr lang="ru-RU" b="1" smtClean="0">
                <a:latin typeface="Comic Sans MS" pitchFamily="66" charset="0"/>
              </a:rPr>
              <a:t> g </a:t>
            </a:r>
            <a:r>
              <a:rPr lang="ru-RU" b="1" smtClean="0"/>
              <a:t> </a:t>
            </a:r>
            <a:r>
              <a:rPr lang="ru-RU" b="1" smtClean="0">
                <a:latin typeface="Comic Sans MS" pitchFamily="66" charset="0"/>
              </a:rPr>
              <a:t>( x )</a:t>
            </a:r>
            <a:r>
              <a:rPr lang="ru-RU" b="1" smtClean="0"/>
              <a:t> </a:t>
            </a:r>
            <a:r>
              <a:rPr lang="ru-RU" b="1" smtClean="0">
                <a:latin typeface="Comic Sans MS" pitchFamily="66" charset="0"/>
              </a:rPr>
              <a:t>=</a:t>
            </a:r>
            <a:r>
              <a:rPr lang="ru-RU" b="1" smtClean="0"/>
              <a:t> </a:t>
            </a:r>
            <a:r>
              <a:rPr lang="ru-RU" b="1" smtClean="0">
                <a:latin typeface="Comic Sans MS" pitchFamily="66" charset="0"/>
              </a:rPr>
              <a:t>0 является решением, по крайней мере, одного из уравнений: </a:t>
            </a:r>
            <a:br>
              <a:rPr lang="ru-RU" b="1" smtClean="0">
                <a:latin typeface="Comic Sans MS" pitchFamily="66" charset="0"/>
              </a:rPr>
            </a:br>
            <a:r>
              <a:rPr lang="ru-RU" b="1" smtClean="0">
                <a:latin typeface="Comic Sans MS" pitchFamily="66" charset="0"/>
              </a:rPr>
              <a:t>f </a:t>
            </a:r>
            <a:r>
              <a:rPr lang="ru-RU" b="1" smtClean="0"/>
              <a:t> </a:t>
            </a:r>
            <a:r>
              <a:rPr lang="ru-RU" b="1" smtClean="0">
                <a:latin typeface="Comic Sans MS" pitchFamily="66" charset="0"/>
              </a:rPr>
              <a:t>( x )</a:t>
            </a:r>
            <a:r>
              <a:rPr lang="ru-RU" b="1" smtClean="0"/>
              <a:t> </a:t>
            </a:r>
            <a:r>
              <a:rPr lang="ru-RU" b="1" smtClean="0">
                <a:latin typeface="Comic Sans MS" pitchFamily="66" charset="0"/>
              </a:rPr>
              <a:t>=</a:t>
            </a:r>
            <a:r>
              <a:rPr lang="ru-RU" b="1" smtClean="0"/>
              <a:t> </a:t>
            </a:r>
            <a:r>
              <a:rPr lang="ru-RU" b="1" smtClean="0">
                <a:latin typeface="Comic Sans MS" pitchFamily="66" charset="0"/>
              </a:rPr>
              <a:t>0</a:t>
            </a:r>
            <a:r>
              <a:rPr lang="ru-RU" b="1" smtClean="0"/>
              <a:t> </a:t>
            </a:r>
            <a:r>
              <a:rPr lang="ru-RU" b="1" smtClean="0">
                <a:latin typeface="Comic Sans MS" pitchFamily="66" charset="0"/>
              </a:rPr>
              <a:t>или</a:t>
            </a:r>
            <a:r>
              <a:rPr lang="ru-RU" b="1" smtClean="0"/>
              <a:t> </a:t>
            </a:r>
            <a:r>
              <a:rPr lang="ru-RU" b="1" smtClean="0">
                <a:latin typeface="Comic Sans MS" pitchFamily="66" charset="0"/>
              </a:rPr>
              <a:t> g </a:t>
            </a:r>
            <a:r>
              <a:rPr lang="ru-RU" b="1" smtClean="0"/>
              <a:t> </a:t>
            </a:r>
            <a:r>
              <a:rPr lang="ru-RU" b="1" smtClean="0">
                <a:latin typeface="Comic Sans MS" pitchFamily="66" charset="0"/>
              </a:rPr>
              <a:t>( x )</a:t>
            </a:r>
            <a:r>
              <a:rPr lang="ru-RU" b="1" smtClean="0"/>
              <a:t> </a:t>
            </a:r>
            <a:r>
              <a:rPr lang="ru-RU" b="1" smtClean="0">
                <a:latin typeface="Comic Sans MS" pitchFamily="66" charset="0"/>
              </a:rPr>
              <a:t>=</a:t>
            </a:r>
            <a:r>
              <a:rPr lang="ru-RU" b="1" smtClean="0"/>
              <a:t> </a:t>
            </a:r>
            <a:r>
              <a:rPr lang="ru-RU" b="1" smtClean="0">
                <a:latin typeface="Comic Sans MS" pitchFamily="66" charset="0"/>
              </a:rPr>
              <a:t>0. </a:t>
            </a:r>
            <a:r>
              <a:rPr lang="ru-RU" sz="2800" b="1" smtClean="0">
                <a:latin typeface="Comic Sans MS" pitchFamily="66" charset="0"/>
              </a:rPr>
              <a:t>Распадающееся уравнение.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f</a:t>
            </a:r>
            <a:r>
              <a:rPr lang="en-US" b="1" baseline="-25000" smtClean="0">
                <a:latin typeface="Comic Sans MS" pitchFamily="66" charset="0"/>
              </a:rPr>
              <a:t>1</a:t>
            </a:r>
            <a:r>
              <a:rPr lang="en-US" b="1" smtClean="0">
                <a:latin typeface="Comic Sans MS" pitchFamily="66" charset="0"/>
              </a:rPr>
              <a:t> (x) = 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x </a:t>
            </a:r>
            <a:r>
              <a:rPr lang="en-US" b="1" smtClean="0"/>
              <a:t>€</a:t>
            </a:r>
            <a:r>
              <a:rPr lang="en-US" b="1" smtClean="0">
                <a:latin typeface="Comic Sans MS" pitchFamily="66" charset="0"/>
              </a:rPr>
              <a:t> D (f</a:t>
            </a:r>
            <a:r>
              <a:rPr lang="en-US" b="1" baseline="-25000" smtClean="0">
                <a:latin typeface="Comic Sans MS" pitchFamily="66" charset="0"/>
              </a:rPr>
              <a:t>2</a:t>
            </a:r>
            <a:r>
              <a:rPr lang="en-US" b="1" smtClean="0">
                <a:latin typeface="Comic Sans MS" pitchFamily="66" charset="0"/>
              </a:rPr>
              <a:t>)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f</a:t>
            </a:r>
            <a:r>
              <a:rPr lang="en-US" b="1" baseline="-25000" smtClean="0">
                <a:latin typeface="Comic Sans MS" pitchFamily="66" charset="0"/>
              </a:rPr>
              <a:t>2</a:t>
            </a:r>
            <a:r>
              <a:rPr lang="en-US" b="1" smtClean="0">
                <a:latin typeface="Comic Sans MS" pitchFamily="66" charset="0"/>
              </a:rPr>
              <a:t> (x) = 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x </a:t>
            </a:r>
            <a:r>
              <a:rPr lang="en-US" b="1" smtClean="0"/>
              <a:t>€</a:t>
            </a:r>
            <a:r>
              <a:rPr lang="en-US" b="1" smtClean="0">
                <a:latin typeface="Comic Sans MS" pitchFamily="66" charset="0"/>
              </a:rPr>
              <a:t> D (f</a:t>
            </a:r>
            <a:r>
              <a:rPr lang="en-US" b="1" baseline="-25000" smtClean="0">
                <a:latin typeface="Comic Sans MS" pitchFamily="66" charset="0"/>
              </a:rPr>
              <a:t>1</a:t>
            </a:r>
            <a:r>
              <a:rPr lang="en-US" b="1" smtClean="0">
                <a:latin typeface="Comic Sans MS" pitchFamily="66" charset="0"/>
              </a:rPr>
              <a:t>)</a:t>
            </a:r>
            <a:r>
              <a:rPr lang="ru-RU" b="1" smtClean="0">
                <a:latin typeface="Comic Sans MS" pitchFamily="66" charset="0"/>
              </a:rPr>
              <a:t>,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Где </a:t>
            </a:r>
            <a:r>
              <a:rPr lang="en-US" b="1" smtClean="0">
                <a:latin typeface="Comic Sans MS" pitchFamily="66" charset="0"/>
              </a:rPr>
              <a:t>D (f</a:t>
            </a:r>
            <a:r>
              <a:rPr lang="en-US" b="1" baseline="-25000" smtClean="0">
                <a:latin typeface="Comic Sans MS" pitchFamily="66" charset="0"/>
              </a:rPr>
              <a:t>1</a:t>
            </a:r>
            <a:r>
              <a:rPr lang="en-US" b="1" smtClean="0">
                <a:latin typeface="Comic Sans MS" pitchFamily="66" charset="0"/>
              </a:rPr>
              <a:t>)</a:t>
            </a:r>
            <a:r>
              <a:rPr lang="ru-RU" b="1" smtClean="0">
                <a:latin typeface="Comic Sans MS" pitchFamily="66" charset="0"/>
              </a:rPr>
              <a:t> </a:t>
            </a:r>
            <a:r>
              <a:rPr lang="ru-RU" b="1" smtClean="0"/>
              <a:t>–</a:t>
            </a:r>
            <a:r>
              <a:rPr lang="ru-RU" b="1" smtClean="0">
                <a:latin typeface="Comic Sans MS" pitchFamily="66" charset="0"/>
              </a:rPr>
              <a:t> область существования функции </a:t>
            </a:r>
            <a:r>
              <a:rPr lang="en-US" b="1" smtClean="0">
                <a:latin typeface="Comic Sans MS" pitchFamily="66" charset="0"/>
              </a:rPr>
              <a:t>f</a:t>
            </a:r>
            <a:r>
              <a:rPr lang="en-US" b="1" baseline="-25000" smtClean="0">
                <a:latin typeface="Comic Sans MS" pitchFamily="66" charset="0"/>
              </a:rPr>
              <a:t>1</a:t>
            </a:r>
            <a:r>
              <a:rPr lang="en-US" b="1" smtClean="0">
                <a:latin typeface="Comic Sans MS" pitchFamily="66" charset="0"/>
              </a:rPr>
              <a:t> (x)</a:t>
            </a:r>
            <a:r>
              <a:rPr lang="ru-RU" b="1" smtClean="0">
                <a:latin typeface="Comic Sans MS" pitchFamily="66" charset="0"/>
              </a:rPr>
              <a:t>,    а  </a:t>
            </a:r>
            <a:r>
              <a:rPr lang="en-US" b="1" smtClean="0">
                <a:latin typeface="Comic Sans MS" pitchFamily="66" charset="0"/>
              </a:rPr>
              <a:t>D (f</a:t>
            </a:r>
            <a:r>
              <a:rPr lang="en-US" b="1" baseline="-25000" smtClean="0">
                <a:latin typeface="Comic Sans MS" pitchFamily="66" charset="0"/>
              </a:rPr>
              <a:t>2</a:t>
            </a:r>
            <a:r>
              <a:rPr lang="en-US" b="1" smtClean="0">
                <a:latin typeface="Comic Sans MS" pitchFamily="66" charset="0"/>
              </a:rPr>
              <a:t>)</a:t>
            </a:r>
            <a:r>
              <a:rPr lang="ru-RU" b="1" smtClean="0">
                <a:latin typeface="Comic Sans MS" pitchFamily="66" charset="0"/>
              </a:rPr>
              <a:t> </a:t>
            </a:r>
            <a:r>
              <a:rPr lang="ru-RU" b="1" smtClean="0"/>
              <a:t>–</a:t>
            </a:r>
            <a:r>
              <a:rPr lang="ru-RU" b="1" smtClean="0">
                <a:latin typeface="Comic Sans MS" pitchFamily="66" charset="0"/>
              </a:rPr>
              <a:t> область существования функции </a:t>
            </a:r>
            <a:r>
              <a:rPr lang="en-US" b="1" smtClean="0">
                <a:latin typeface="Comic Sans MS" pitchFamily="66" charset="0"/>
              </a:rPr>
              <a:t>f</a:t>
            </a:r>
            <a:r>
              <a:rPr lang="en-US" b="1" baseline="-25000" smtClean="0">
                <a:latin typeface="Comic Sans MS" pitchFamily="66" charset="0"/>
              </a:rPr>
              <a:t>2</a:t>
            </a:r>
            <a:r>
              <a:rPr lang="en-US" b="1" smtClean="0">
                <a:latin typeface="Comic Sans MS" pitchFamily="66" charset="0"/>
              </a:rPr>
              <a:t> (x)</a:t>
            </a:r>
            <a:r>
              <a:rPr lang="ru-RU" b="1" smtClean="0">
                <a:latin typeface="Comic Sans MS" pitchFamily="66" charset="0"/>
              </a:rPr>
              <a:t>.</a:t>
            </a:r>
          </a:p>
        </p:txBody>
      </p:sp>
      <p:sp>
        <p:nvSpPr>
          <p:cNvPr id="60434" name="AutoShape 18"/>
          <p:cNvSpPr>
            <a:spLocks/>
          </p:cNvSpPr>
          <p:nvPr/>
        </p:nvSpPr>
        <p:spPr bwMode="auto">
          <a:xfrm>
            <a:off x="468313" y="2636838"/>
            <a:ext cx="71437" cy="792162"/>
          </a:xfrm>
          <a:prstGeom prst="leftBrace">
            <a:avLst>
              <a:gd name="adj1" fmla="val 9240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0435" name="AutoShape 19"/>
          <p:cNvSpPr>
            <a:spLocks/>
          </p:cNvSpPr>
          <p:nvPr/>
        </p:nvSpPr>
        <p:spPr bwMode="auto">
          <a:xfrm>
            <a:off x="468313" y="3644900"/>
            <a:ext cx="73025" cy="792163"/>
          </a:xfrm>
          <a:prstGeom prst="leftBrace">
            <a:avLst>
              <a:gd name="adj1" fmla="val 90399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0436" name="AutoShape 20"/>
          <p:cNvSpPr>
            <a:spLocks/>
          </p:cNvSpPr>
          <p:nvPr/>
        </p:nvSpPr>
        <p:spPr bwMode="auto">
          <a:xfrm>
            <a:off x="323850" y="2565400"/>
            <a:ext cx="71438" cy="1944688"/>
          </a:xfrm>
          <a:prstGeom prst="leftBracket">
            <a:avLst>
              <a:gd name="adj" fmla="val 22685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>
            <a:off x="3851275" y="5373688"/>
            <a:ext cx="288925" cy="0"/>
          </a:xfrm>
          <a:prstGeom prst="line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dirty="0" smtClean="0">
                <a:effectLst/>
                <a:latin typeface="Comic Sans MS" pitchFamily="66" charset="0"/>
              </a:rPr>
              <a:t>Пример.</a:t>
            </a:r>
          </a:p>
          <a:p>
            <a:endParaRPr lang="ru-RU" b="1" dirty="0" smtClean="0">
              <a:effectLst/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 smtClean="0">
                <a:effectLst/>
                <a:latin typeface="Comic Sans MS" pitchFamily="66" charset="0"/>
              </a:rPr>
              <a:t>    </a:t>
            </a:r>
            <a:r>
              <a:rPr lang="en-US" b="1" dirty="0" err="1" smtClean="0">
                <a:effectLst/>
                <a:latin typeface="Comic Sans MS" pitchFamily="66" charset="0"/>
              </a:rPr>
              <a:t>lg</a:t>
            </a:r>
            <a:r>
              <a:rPr lang="en-US" b="1" dirty="0" smtClean="0">
                <a:effectLst/>
                <a:latin typeface="Comic Sans MS" pitchFamily="66" charset="0"/>
              </a:rPr>
              <a:t> x </a:t>
            </a:r>
            <a:r>
              <a:rPr lang="en-US" b="1" baseline="22000" dirty="0" smtClean="0">
                <a:effectLst/>
                <a:latin typeface="Comic Sans MS" pitchFamily="66" charset="0"/>
              </a:rPr>
              <a:t>.</a:t>
            </a:r>
            <a:r>
              <a:rPr lang="en-US" b="1" dirty="0" smtClean="0">
                <a:effectLst/>
                <a:latin typeface="Comic Sans MS" pitchFamily="66" charset="0"/>
              </a:rPr>
              <a:t> </a:t>
            </a:r>
            <a:r>
              <a:rPr lang="ru-RU" b="1" dirty="0" err="1" smtClean="0">
                <a:latin typeface="Comic Sans MS" pitchFamily="66" charset="0"/>
              </a:rPr>
              <a:t>√</a:t>
            </a:r>
            <a:r>
              <a:rPr lang="en-US" b="1" dirty="0" smtClean="0">
                <a:effectLst/>
                <a:latin typeface="Comic Sans MS" pitchFamily="66" charset="0"/>
              </a:rPr>
              <a:t> sin x = 0.</a:t>
            </a:r>
            <a:endParaRPr lang="ru-RU" b="1" dirty="0" smtClean="0">
              <a:effectLst/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 smtClean="0">
                <a:effectLst/>
                <a:latin typeface="Comic Sans MS" pitchFamily="66" charset="0"/>
              </a:rPr>
              <a:t>  </a:t>
            </a:r>
            <a:r>
              <a:rPr lang="en-US" b="1" dirty="0" err="1" smtClean="0">
                <a:effectLst/>
                <a:latin typeface="Comic Sans MS" pitchFamily="66" charset="0"/>
              </a:rPr>
              <a:t>lg</a:t>
            </a:r>
            <a:r>
              <a:rPr lang="en-US" b="1" dirty="0" smtClean="0">
                <a:effectLst/>
                <a:latin typeface="Comic Sans MS" pitchFamily="66" charset="0"/>
              </a:rPr>
              <a:t> x</a:t>
            </a:r>
            <a:r>
              <a:rPr lang="ru-RU" b="1" dirty="0" smtClean="0">
                <a:effectLst/>
                <a:latin typeface="Comic Sans MS" pitchFamily="66" charset="0"/>
              </a:rPr>
              <a:t> = 0        </a:t>
            </a:r>
            <a:r>
              <a:rPr lang="en-US" b="1" dirty="0" smtClean="0">
                <a:effectLst/>
                <a:latin typeface="Comic Sans MS" pitchFamily="66" charset="0"/>
              </a:rPr>
              <a:t>x = 1</a:t>
            </a:r>
            <a:endParaRPr lang="ru-RU" b="1" dirty="0" smtClean="0">
              <a:effectLst/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 smtClean="0">
                <a:effectLst/>
                <a:latin typeface="Comic Sans MS" pitchFamily="66" charset="0"/>
              </a:rPr>
              <a:t>  </a:t>
            </a:r>
            <a:r>
              <a:rPr lang="en-US" b="1" dirty="0" smtClean="0">
                <a:effectLst/>
                <a:latin typeface="Comic Sans MS" pitchFamily="66" charset="0"/>
              </a:rPr>
              <a:t>sin x </a:t>
            </a:r>
            <a:r>
              <a:rPr lang="ru-RU" b="1" dirty="0" smtClean="0">
                <a:latin typeface="Comic Sans MS" pitchFamily="66" charset="0"/>
              </a:rPr>
              <a:t>≥</a:t>
            </a:r>
            <a:r>
              <a:rPr lang="en-US" b="1" dirty="0" smtClean="0">
                <a:effectLst/>
                <a:latin typeface="Comic Sans MS" pitchFamily="66" charset="0"/>
              </a:rPr>
              <a:t> 0       </a:t>
            </a:r>
            <a:r>
              <a:rPr lang="en-US" b="1" dirty="0" smtClean="0">
                <a:latin typeface="Comic Sans MS" pitchFamily="66" charset="0"/>
              </a:rPr>
              <a:t>x € (2</a:t>
            </a:r>
            <a:r>
              <a:rPr lang="ru-RU" b="1" dirty="0" smtClean="0">
                <a:effectLst/>
              </a:rPr>
              <a:t></a:t>
            </a:r>
            <a:r>
              <a:rPr lang="en-US" b="1" dirty="0" smtClean="0">
                <a:latin typeface="Comic Sans MS" pitchFamily="66" charset="0"/>
              </a:rPr>
              <a:t>n;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ru-RU" b="1" dirty="0" smtClean="0">
                <a:effectLst/>
              </a:rPr>
              <a:t></a:t>
            </a:r>
            <a:r>
              <a:rPr lang="en-US" b="1" dirty="0" smtClean="0">
                <a:latin typeface="Comic Sans MS" pitchFamily="66" charset="0"/>
              </a:rPr>
              <a:t>+2 </a:t>
            </a:r>
            <a:r>
              <a:rPr lang="ru-RU" b="1" dirty="0" smtClean="0">
                <a:effectLst/>
              </a:rPr>
              <a:t></a:t>
            </a:r>
            <a:r>
              <a:rPr lang="en-US" b="1" dirty="0" smtClean="0">
                <a:latin typeface="Comic Sans MS" pitchFamily="66" charset="0"/>
              </a:rPr>
              <a:t> n),</a:t>
            </a:r>
            <a:r>
              <a:rPr lang="ru-RU" b="1" dirty="0" smtClean="0"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n € Z.</a:t>
            </a:r>
            <a:endParaRPr lang="ru-RU" b="1" dirty="0" smtClean="0">
              <a:effectLst/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 smtClean="0">
                <a:effectLst/>
                <a:latin typeface="Comic Sans MS" pitchFamily="66" charset="0"/>
              </a:rPr>
              <a:t>  </a:t>
            </a:r>
            <a:r>
              <a:rPr lang="en-US" b="1" dirty="0" smtClean="0">
                <a:effectLst/>
                <a:latin typeface="Comic Sans MS" pitchFamily="66" charset="0"/>
              </a:rPr>
              <a:t>sin x </a:t>
            </a:r>
            <a:r>
              <a:rPr lang="ru-RU" b="1" dirty="0" smtClean="0">
                <a:effectLst/>
                <a:latin typeface="Comic Sans MS" pitchFamily="66" charset="0"/>
              </a:rPr>
              <a:t>=</a:t>
            </a:r>
            <a:r>
              <a:rPr lang="en-US" b="1" dirty="0" smtClean="0">
                <a:effectLst/>
                <a:latin typeface="Comic Sans MS" pitchFamily="66" charset="0"/>
              </a:rPr>
              <a:t> 0       </a:t>
            </a:r>
            <a:r>
              <a:rPr lang="en-US" b="1" dirty="0" err="1" smtClean="0">
                <a:effectLst/>
                <a:latin typeface="Comic Sans MS" pitchFamily="66" charset="0"/>
              </a:rPr>
              <a:t>x</a:t>
            </a:r>
            <a:r>
              <a:rPr lang="en-US" b="1" baseline="-25000" dirty="0" err="1" smtClean="0">
                <a:effectLst/>
                <a:latin typeface="Comic Sans MS" pitchFamily="66" charset="0"/>
              </a:rPr>
              <a:t>m</a:t>
            </a:r>
            <a:r>
              <a:rPr lang="en-US" b="1" dirty="0" smtClean="0">
                <a:effectLst/>
                <a:latin typeface="Comic Sans MS" pitchFamily="66" charset="0"/>
              </a:rPr>
              <a:t> = </a:t>
            </a:r>
            <a:r>
              <a:rPr lang="ru-RU" b="1" dirty="0" smtClean="0">
                <a:effectLst/>
              </a:rPr>
              <a:t></a:t>
            </a:r>
            <a:r>
              <a:rPr lang="en-US" b="1" dirty="0" smtClean="0">
                <a:latin typeface="Comic Sans MS" pitchFamily="66" charset="0"/>
              </a:rPr>
              <a:t>m, m € N</a:t>
            </a:r>
            <a:endParaRPr lang="ru-RU" b="1" dirty="0" smtClean="0">
              <a:effectLst/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 smtClean="0">
                <a:effectLst/>
                <a:latin typeface="Comic Sans MS" pitchFamily="66" charset="0"/>
              </a:rPr>
              <a:t>  </a:t>
            </a:r>
            <a:r>
              <a:rPr lang="en-US" b="1" dirty="0" smtClean="0">
                <a:effectLst/>
                <a:latin typeface="Comic Sans MS" pitchFamily="66" charset="0"/>
              </a:rPr>
              <a:t>x</a:t>
            </a:r>
            <a:r>
              <a:rPr lang="ru-RU" b="1" dirty="0" smtClean="0">
                <a:effectLst/>
                <a:latin typeface="Comic Sans MS" pitchFamily="66" charset="0"/>
              </a:rPr>
              <a:t> </a:t>
            </a:r>
            <a:r>
              <a:rPr lang="en-US" b="1" dirty="0" smtClean="0">
                <a:effectLst/>
                <a:latin typeface="Comic Sans MS" pitchFamily="66" charset="0"/>
              </a:rPr>
              <a:t>&gt;</a:t>
            </a:r>
            <a:r>
              <a:rPr lang="ru-RU" b="1" dirty="0" smtClean="0">
                <a:effectLst/>
                <a:latin typeface="Comic Sans MS" pitchFamily="66" charset="0"/>
              </a:rPr>
              <a:t> 0</a:t>
            </a:r>
            <a:r>
              <a:rPr lang="en-US" b="1" dirty="0" smtClean="0">
                <a:effectLst/>
                <a:latin typeface="Comic Sans MS" pitchFamily="66" charset="0"/>
              </a:rPr>
              <a:t>           x &gt; 0.</a:t>
            </a:r>
          </a:p>
          <a:p>
            <a:pPr>
              <a:buFont typeface="Wingdings" pitchFamily="2" charset="2"/>
              <a:buNone/>
            </a:pPr>
            <a:endParaRPr lang="en-US" b="1" dirty="0" smtClean="0">
              <a:effectLst/>
              <a:latin typeface="Comic Sans MS" pitchFamily="66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 smtClean="0">
                <a:effectLst/>
                <a:latin typeface="Comic Sans MS" pitchFamily="66" charset="0"/>
              </a:rPr>
              <a:t>Ответ: 1;</a:t>
            </a:r>
            <a:r>
              <a:rPr lang="ru-RU" b="1" dirty="0" smtClean="0">
                <a:effectLst/>
              </a:rPr>
              <a:t></a:t>
            </a:r>
            <a:r>
              <a:rPr lang="en-US" b="1" dirty="0" smtClean="0">
                <a:latin typeface="Comic Sans MS" pitchFamily="66" charset="0"/>
              </a:rPr>
              <a:t>m, m € N</a:t>
            </a:r>
            <a:r>
              <a:rPr lang="ru-RU" b="1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2268538" y="1268413"/>
            <a:ext cx="1223962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1" name="AutoShape 5"/>
          <p:cNvSpPr>
            <a:spLocks/>
          </p:cNvSpPr>
          <p:nvPr/>
        </p:nvSpPr>
        <p:spPr bwMode="auto">
          <a:xfrm>
            <a:off x="107950" y="1916113"/>
            <a:ext cx="250825" cy="936625"/>
          </a:xfrm>
          <a:prstGeom prst="leftBrace">
            <a:avLst>
              <a:gd name="adj1" fmla="val 31118"/>
              <a:gd name="adj2" fmla="val 50000"/>
            </a:avLst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2" name="AutoShape 6"/>
          <p:cNvSpPr>
            <a:spLocks/>
          </p:cNvSpPr>
          <p:nvPr/>
        </p:nvSpPr>
        <p:spPr bwMode="auto">
          <a:xfrm>
            <a:off x="179388" y="3068638"/>
            <a:ext cx="71437" cy="865187"/>
          </a:xfrm>
          <a:prstGeom prst="leftBrace">
            <a:avLst>
              <a:gd name="adj1" fmla="val 100927"/>
              <a:gd name="adj2" fmla="val 50000"/>
            </a:avLst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3" name="AutoShape 7"/>
          <p:cNvSpPr>
            <a:spLocks/>
          </p:cNvSpPr>
          <p:nvPr/>
        </p:nvSpPr>
        <p:spPr bwMode="auto">
          <a:xfrm>
            <a:off x="3276600" y="3141663"/>
            <a:ext cx="142875" cy="863600"/>
          </a:xfrm>
          <a:prstGeom prst="leftBrace">
            <a:avLst>
              <a:gd name="adj1" fmla="val 50370"/>
              <a:gd name="adj2" fmla="val 50000"/>
            </a:avLst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4" name="AutoShape 8"/>
          <p:cNvSpPr>
            <a:spLocks/>
          </p:cNvSpPr>
          <p:nvPr/>
        </p:nvSpPr>
        <p:spPr bwMode="auto">
          <a:xfrm>
            <a:off x="3203575" y="1916113"/>
            <a:ext cx="144463" cy="1008062"/>
          </a:xfrm>
          <a:prstGeom prst="leftBrace">
            <a:avLst>
              <a:gd name="adj1" fmla="val 58150"/>
              <a:gd name="adj2" fmla="val 50000"/>
            </a:avLst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eaLnBrk="1" hangingPunct="1"/>
            <a:r>
              <a:rPr lang="ru-RU" sz="2400" b="1" smtClean="0">
                <a:latin typeface="Comic Sans MS" pitchFamily="66" charset="0"/>
              </a:rPr>
              <a:t>6. Уравнение   </a:t>
            </a:r>
            <a:r>
              <a:rPr lang="en-US" sz="2800" b="1" smtClean="0">
                <a:latin typeface="Comic Sans MS" pitchFamily="66" charset="0"/>
              </a:rPr>
              <a:t>f</a:t>
            </a:r>
            <a:r>
              <a:rPr lang="ru-RU" sz="2800" b="1" smtClean="0">
                <a:latin typeface="Comic Sans MS" pitchFamily="66" charset="0"/>
              </a:rPr>
              <a:t> </a:t>
            </a:r>
            <a:r>
              <a:rPr lang="en-US" sz="2800" b="1" smtClean="0">
                <a:latin typeface="Comic Sans MS" pitchFamily="66" charset="0"/>
              </a:rPr>
              <a:t>(x)</a:t>
            </a:r>
            <a:r>
              <a:rPr lang="en-US" sz="2400" b="1" smtClean="0">
                <a:latin typeface="Comic Sans MS" pitchFamily="66" charset="0"/>
              </a:rPr>
              <a:t> </a:t>
            </a:r>
            <a:r>
              <a:rPr lang="ru-RU" sz="2400" b="1" smtClean="0">
                <a:latin typeface="Comic Sans MS" pitchFamily="66" charset="0"/>
              </a:rPr>
              <a:t> </a:t>
            </a:r>
            <a:r>
              <a:rPr lang="en-US" b="1" baseline="-50000" smtClean="0">
                <a:latin typeface="Comic Sans MS" pitchFamily="66" charset="0"/>
              </a:rPr>
              <a:t>= 0</a:t>
            </a:r>
            <a:r>
              <a:rPr lang="ru-RU" sz="2400" b="1" baseline="-50000" smtClean="0">
                <a:latin typeface="Comic Sans MS" pitchFamily="66" charset="0"/>
              </a:rPr>
              <a:t> </a:t>
            </a:r>
            <a:r>
              <a:rPr lang="ru-RU" sz="2400" b="1" smtClean="0">
                <a:latin typeface="Comic Sans MS" pitchFamily="66" charset="0"/>
              </a:rPr>
              <a:t>  равносильно системе</a:t>
            </a:r>
            <a:endParaRPr lang="en-US" sz="2400" b="1" smtClean="0">
              <a:latin typeface="Comic Sans MS" pitchFamily="66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latin typeface="Comic Sans MS" pitchFamily="66" charset="0"/>
              </a:rPr>
              <a:t>                 </a:t>
            </a:r>
            <a:r>
              <a:rPr lang="ru-RU" sz="2800" b="1" smtClean="0">
                <a:latin typeface="Comic Sans MS" pitchFamily="66" charset="0"/>
              </a:rPr>
              <a:t> </a:t>
            </a:r>
            <a:r>
              <a:rPr lang="en-US" sz="2800" b="1" smtClean="0">
                <a:latin typeface="Comic Sans MS" pitchFamily="66" charset="0"/>
              </a:rPr>
              <a:t>g (x)</a:t>
            </a:r>
            <a:r>
              <a:rPr lang="ru-RU" sz="2800" b="1" smtClean="0">
                <a:latin typeface="Comic Sans MS" pitchFamily="66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   </a:t>
            </a:r>
            <a:r>
              <a:rPr lang="en-US" b="1" smtClean="0">
                <a:latin typeface="Comic Sans MS" pitchFamily="66" charset="0"/>
              </a:rPr>
              <a:t>f</a:t>
            </a:r>
            <a:r>
              <a:rPr lang="ru-RU" b="1" smtClean="0">
                <a:latin typeface="Comic Sans MS" pitchFamily="66" charset="0"/>
              </a:rPr>
              <a:t> </a:t>
            </a:r>
            <a:r>
              <a:rPr lang="en-US" b="1" smtClean="0">
                <a:latin typeface="Comic Sans MS" pitchFamily="66" charset="0"/>
              </a:rPr>
              <a:t>(x)</a:t>
            </a:r>
            <a:r>
              <a:rPr lang="ru-RU" b="1" smtClean="0">
                <a:latin typeface="Comic Sans MS" pitchFamily="66" charset="0"/>
              </a:rPr>
              <a:t> = 0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latin typeface="Comic Sans MS" pitchFamily="66" charset="0"/>
              </a:rPr>
              <a:t>g (x)</a:t>
            </a:r>
            <a:r>
              <a:rPr lang="ru-RU" b="1" smtClean="0">
                <a:latin typeface="Comic Sans MS" pitchFamily="66" charset="0"/>
              </a:rPr>
              <a:t> ≠ 0.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Пример: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х</a:t>
            </a:r>
            <a:r>
              <a:rPr lang="ru-RU" b="1" baseline="30000" smtClean="0">
                <a:latin typeface="Comic Sans MS" pitchFamily="66" charset="0"/>
              </a:rPr>
              <a:t>2</a:t>
            </a:r>
            <a:r>
              <a:rPr lang="ru-RU" b="1" smtClean="0">
                <a:latin typeface="Comic Sans MS" pitchFamily="66" charset="0"/>
              </a:rPr>
              <a:t> - 4х + 3  </a:t>
            </a:r>
            <a:r>
              <a:rPr lang="ru-RU" sz="4400" b="1" baseline="-50000" smtClean="0">
                <a:latin typeface="Comic Sans MS" pitchFamily="66" charset="0"/>
              </a:rPr>
              <a:t>= 0.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 √ х – 2</a:t>
            </a:r>
          </a:p>
          <a:p>
            <a:pPr lvl="1" eaLnBrk="1" hangingPunct="1">
              <a:buFont typeface="Wingdings" pitchFamily="2" charset="2"/>
              <a:buNone/>
            </a:pPr>
            <a:endParaRPr lang="ru-RU" b="1" smtClean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(х - 1) (х - 3) = 0   х</a:t>
            </a:r>
            <a:r>
              <a:rPr lang="ru-RU" b="1" baseline="-25000" smtClean="0">
                <a:latin typeface="Comic Sans MS" pitchFamily="66" charset="0"/>
              </a:rPr>
              <a:t>1</a:t>
            </a:r>
            <a:r>
              <a:rPr lang="ru-RU" b="1" smtClean="0">
                <a:latin typeface="Comic Sans MS" pitchFamily="66" charset="0"/>
              </a:rPr>
              <a:t> = 1, € </a:t>
            </a:r>
            <a:r>
              <a:rPr lang="en-US" b="1" smtClean="0">
                <a:latin typeface="Comic Sans MS" pitchFamily="66" charset="0"/>
              </a:rPr>
              <a:t>D</a:t>
            </a:r>
            <a:endParaRPr lang="ru-RU" b="1" smtClean="0">
              <a:latin typeface="Comic Sans MS" pitchFamily="66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х – 2 </a:t>
            </a:r>
            <a:r>
              <a:rPr lang="en-US" b="1" smtClean="0">
                <a:latin typeface="Comic Sans MS" pitchFamily="66" charset="0"/>
              </a:rPr>
              <a:t>&gt;</a:t>
            </a:r>
            <a:r>
              <a:rPr lang="ru-RU" b="1" smtClean="0">
                <a:latin typeface="Comic Sans MS" pitchFamily="66" charset="0"/>
              </a:rPr>
              <a:t> 0              х</a:t>
            </a:r>
            <a:r>
              <a:rPr lang="ru-RU" b="1" baseline="-25000" smtClean="0">
                <a:latin typeface="Comic Sans MS" pitchFamily="66" charset="0"/>
              </a:rPr>
              <a:t>2</a:t>
            </a:r>
            <a:r>
              <a:rPr lang="ru-RU" b="1" smtClean="0">
                <a:latin typeface="Comic Sans MS" pitchFamily="66" charset="0"/>
              </a:rPr>
              <a:t> = 3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                         х </a:t>
            </a:r>
            <a:r>
              <a:rPr lang="en-US" b="1" smtClean="0">
                <a:latin typeface="Comic Sans MS" pitchFamily="66" charset="0"/>
              </a:rPr>
              <a:t>&gt;</a:t>
            </a:r>
            <a:r>
              <a:rPr lang="ru-RU" b="1" smtClean="0">
                <a:latin typeface="Comic Sans MS" pitchFamily="66" charset="0"/>
              </a:rPr>
              <a:t> 2.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ru-RU" b="1" smtClean="0">
                <a:latin typeface="Comic Sans MS" pitchFamily="66" charset="0"/>
              </a:rPr>
              <a:t>Ответ: 3.</a:t>
            </a:r>
          </a:p>
        </p:txBody>
      </p:sp>
      <p:sp>
        <p:nvSpPr>
          <p:cNvPr id="70660" name="Line 4"/>
          <p:cNvSpPr>
            <a:spLocks noChangeShapeType="1"/>
          </p:cNvSpPr>
          <p:nvPr/>
        </p:nvSpPr>
        <p:spPr bwMode="auto">
          <a:xfrm>
            <a:off x="2987675" y="692150"/>
            <a:ext cx="792163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61" name="AutoShape 5"/>
          <p:cNvSpPr>
            <a:spLocks/>
          </p:cNvSpPr>
          <p:nvPr/>
        </p:nvSpPr>
        <p:spPr bwMode="auto">
          <a:xfrm>
            <a:off x="611188" y="1341438"/>
            <a:ext cx="73025" cy="935037"/>
          </a:xfrm>
          <a:prstGeom prst="leftBrace">
            <a:avLst>
              <a:gd name="adj1" fmla="val 106703"/>
              <a:gd name="adj2" fmla="val 50000"/>
            </a:avLst>
          </a:prstGeom>
          <a:noFill/>
          <a:ln w="34925">
            <a:solidFill>
              <a:srgbClr val="9900CC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0662" name="Line 6"/>
          <p:cNvSpPr>
            <a:spLocks noChangeShapeType="1"/>
          </p:cNvSpPr>
          <p:nvPr/>
        </p:nvSpPr>
        <p:spPr bwMode="auto">
          <a:xfrm>
            <a:off x="1116013" y="3429000"/>
            <a:ext cx="1152525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755650" y="3357563"/>
            <a:ext cx="2016125" cy="0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68" name="AutoShape 8"/>
          <p:cNvSpPr>
            <a:spLocks/>
          </p:cNvSpPr>
          <p:nvPr/>
        </p:nvSpPr>
        <p:spPr bwMode="auto">
          <a:xfrm>
            <a:off x="468313" y="4508500"/>
            <a:ext cx="71437" cy="720725"/>
          </a:xfrm>
          <a:prstGeom prst="leftBrace">
            <a:avLst>
              <a:gd name="adj1" fmla="val 84075"/>
              <a:gd name="adj2" fmla="val 50000"/>
            </a:avLst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5940425" y="4437063"/>
            <a:ext cx="287338" cy="360362"/>
          </a:xfrm>
          <a:prstGeom prst="line">
            <a:avLst/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70" name="AutoShape 10"/>
          <p:cNvSpPr>
            <a:spLocks/>
          </p:cNvSpPr>
          <p:nvPr/>
        </p:nvSpPr>
        <p:spPr bwMode="auto">
          <a:xfrm>
            <a:off x="4211638" y="4581525"/>
            <a:ext cx="73025" cy="1223963"/>
          </a:xfrm>
          <a:prstGeom prst="leftBrace">
            <a:avLst>
              <a:gd name="adj1" fmla="val 139674"/>
              <a:gd name="adj2" fmla="val 50000"/>
            </a:avLst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71" name="AutoShape 11"/>
          <p:cNvSpPr>
            <a:spLocks/>
          </p:cNvSpPr>
          <p:nvPr/>
        </p:nvSpPr>
        <p:spPr bwMode="auto">
          <a:xfrm>
            <a:off x="4427538" y="4581525"/>
            <a:ext cx="73025" cy="719138"/>
          </a:xfrm>
          <a:prstGeom prst="leftBracket">
            <a:avLst>
              <a:gd name="adj" fmla="val 82065"/>
            </a:avLst>
          </a:prstGeom>
          <a:noFill/>
          <a:ln w="38100">
            <a:solidFill>
              <a:srgbClr val="9900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716</TotalTime>
  <Words>769</Words>
  <Application>Microsoft Office PowerPoint</Application>
  <PresentationFormat>Экран (4:3)</PresentationFormat>
  <Paragraphs>94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ЦИТАТА:   « «Уравнения» «думают» за нас. Это не просто фигуральное выражение, в нем содержится глубокая и важная истина: математические символы и правила преобразований не только сокращают и упрощают записи - они берут на себя значительную часть умственной деятельности человека».   (М.М. Швец)</vt:lpstr>
      <vt:lpstr>Решение уравнений с помощью систем</vt:lpstr>
      <vt:lpstr>Слайд 4</vt:lpstr>
      <vt:lpstr>Слайд 5</vt:lpstr>
      <vt:lpstr>Слайд 6</vt:lpstr>
      <vt:lpstr>Слайд 7</vt:lpstr>
      <vt:lpstr>Слайд 8</vt:lpstr>
      <vt:lpstr>Слайд 9</vt:lpstr>
      <vt:lpstr>Распадающееся уравнение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Рустем</cp:lastModifiedBy>
  <cp:revision>14</cp:revision>
  <dcterms:created xsi:type="dcterms:W3CDTF">2009-02-15T10:18:44Z</dcterms:created>
  <dcterms:modified xsi:type="dcterms:W3CDTF">2012-01-30T18:52:09Z</dcterms:modified>
</cp:coreProperties>
</file>