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  <p:sldMasterId id="2147483852" r:id="rId2"/>
    <p:sldMasterId id="2147483864" r:id="rId3"/>
    <p:sldMasterId id="2147483876" r:id="rId4"/>
    <p:sldMasterId id="214748388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72" r:id="rId13"/>
    <p:sldId id="263" r:id="rId14"/>
    <p:sldId id="264" r:id="rId15"/>
    <p:sldId id="265" r:id="rId16"/>
    <p:sldId id="266" r:id="rId17"/>
    <p:sldId id="267" r:id="rId18"/>
    <p:sldId id="273" r:id="rId19"/>
    <p:sldId id="274" r:id="rId20"/>
    <p:sldId id="268" r:id="rId21"/>
    <p:sldId id="269" r:id="rId22"/>
    <p:sldId id="270" r:id="rId23"/>
    <p:sldId id="271" r:id="rId24"/>
    <p:sldId id="275" r:id="rId25"/>
    <p:sldId id="276" r:id="rId26"/>
    <p:sldId id="27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5" autoAdjust="0"/>
    <p:restoredTop sz="94660"/>
  </p:normalViewPr>
  <p:slideViewPr>
    <p:cSldViewPr>
      <p:cViewPr varScale="1">
        <p:scale>
          <a:sx n="69" d="100"/>
          <a:sy n="69" d="100"/>
        </p:scale>
        <p:origin x="-126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6AE8-7F78-473F-8FD5-6FB31B752DE9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2029-4859-4645-A904-8A73A3AA99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6AE8-7F78-473F-8FD5-6FB31B752DE9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2029-4859-4645-A904-8A73A3AA99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6AE8-7F78-473F-8FD5-6FB31B752DE9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2029-4859-4645-A904-8A73A3AA994B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6AE8-7F78-473F-8FD5-6FB31B752DE9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1352029-4859-4645-A904-8A73A3AA994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6AE8-7F78-473F-8FD5-6FB31B752DE9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2029-4859-4645-A904-8A73A3AA99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6AE8-7F78-473F-8FD5-6FB31B752DE9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2029-4859-4645-A904-8A73A3AA994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6AE8-7F78-473F-8FD5-6FB31B752DE9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2029-4859-4645-A904-8A73A3AA99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6AE8-7F78-473F-8FD5-6FB31B752DE9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2029-4859-4645-A904-8A73A3AA99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6AE8-7F78-473F-8FD5-6FB31B752DE9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2029-4859-4645-A904-8A73A3AA99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6AE8-7F78-473F-8FD5-6FB31B752DE9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2029-4859-4645-A904-8A73A3AA99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6AE8-7F78-473F-8FD5-6FB31B752DE9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2029-4859-4645-A904-8A73A3AA994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6AE8-7F78-473F-8FD5-6FB31B752DE9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2029-4859-4645-A904-8A73A3AA994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6AE8-7F78-473F-8FD5-6FB31B752DE9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2029-4859-4645-A904-8A73A3AA994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6AE8-7F78-473F-8FD5-6FB31B752DE9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2029-4859-4645-A904-8A73A3AA99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6AE8-7F78-473F-8FD5-6FB31B752DE9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2029-4859-4645-A904-8A73A3AA99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6AE8-7F78-473F-8FD5-6FB31B752DE9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2029-4859-4645-A904-8A73A3AA994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6AE8-7F78-473F-8FD5-6FB31B752DE9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2029-4859-4645-A904-8A73A3AA994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6AE8-7F78-473F-8FD5-6FB31B752DE9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2029-4859-4645-A904-8A73A3AA99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6AE8-7F78-473F-8FD5-6FB31B752DE9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2029-4859-4645-A904-8A73A3AA994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6AE8-7F78-473F-8FD5-6FB31B752DE9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2029-4859-4645-A904-8A73A3AA994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6AE8-7F78-473F-8FD5-6FB31B752DE9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2029-4859-4645-A904-8A73A3AA99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6AE8-7F78-473F-8FD5-6FB31B752DE9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2029-4859-4645-A904-8A73A3AA99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6AE8-7F78-473F-8FD5-6FB31B752DE9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2029-4859-4645-A904-8A73A3AA99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6AE8-7F78-473F-8FD5-6FB31B752DE9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2029-4859-4645-A904-8A73A3AA99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6AE8-7F78-473F-8FD5-6FB31B752DE9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2029-4859-4645-A904-8A73A3AA994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6AE8-7F78-473F-8FD5-6FB31B752DE9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2029-4859-4645-A904-8A73A3AA99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6AE8-7F78-473F-8FD5-6FB31B752DE9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2029-4859-4645-A904-8A73A3AA99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9A6AE8-7F78-473F-8FD5-6FB31B752DE9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352029-4859-4645-A904-8A73A3AA99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9A6AE8-7F78-473F-8FD5-6FB31B752DE9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352029-4859-4645-A904-8A73A3AA99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9A6AE8-7F78-473F-8FD5-6FB31B752DE9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352029-4859-4645-A904-8A73A3AA99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9A6AE8-7F78-473F-8FD5-6FB31B752DE9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352029-4859-4645-A904-8A73A3AA99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9A6AE8-7F78-473F-8FD5-6FB31B752DE9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352029-4859-4645-A904-8A73A3AA99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9A6AE8-7F78-473F-8FD5-6FB31B752DE9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352029-4859-4645-A904-8A73A3AA99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6AE8-7F78-473F-8FD5-6FB31B752DE9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2029-4859-4645-A904-8A73A3AA994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9A6AE8-7F78-473F-8FD5-6FB31B752DE9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352029-4859-4645-A904-8A73A3AA99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9A6AE8-7F78-473F-8FD5-6FB31B752DE9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352029-4859-4645-A904-8A73A3AA99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9A6AE8-7F78-473F-8FD5-6FB31B752DE9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352029-4859-4645-A904-8A73A3AA994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9A6AE8-7F78-473F-8FD5-6FB31B752DE9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352029-4859-4645-A904-8A73A3AA99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9A6AE8-7F78-473F-8FD5-6FB31B752DE9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352029-4859-4645-A904-8A73A3AA99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6AE8-7F78-473F-8FD5-6FB31B752DE9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52029-4859-4645-A904-8A73A3AA994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6AE8-7F78-473F-8FD5-6FB31B752DE9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2029-4859-4645-A904-8A73A3AA99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6AE8-7F78-473F-8FD5-6FB31B752DE9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2029-4859-4645-A904-8A73A3AA994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6AE8-7F78-473F-8FD5-6FB31B752DE9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2029-4859-4645-A904-8A73A3AA994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6AE8-7F78-473F-8FD5-6FB31B752DE9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2029-4859-4645-A904-8A73A3AA994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6AE8-7F78-473F-8FD5-6FB31B752DE9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2029-4859-4645-A904-8A73A3AA99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6AE8-7F78-473F-8FD5-6FB31B752DE9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2029-4859-4645-A904-8A73A3AA99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6AE8-7F78-473F-8FD5-6FB31B752DE9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2029-4859-4645-A904-8A73A3AA99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6AE8-7F78-473F-8FD5-6FB31B752DE9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2029-4859-4645-A904-8A73A3AA99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6AE8-7F78-473F-8FD5-6FB31B752DE9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2029-4859-4645-A904-8A73A3AA99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6AE8-7F78-473F-8FD5-6FB31B752DE9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2029-4859-4645-A904-8A73A3AA99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6AE8-7F78-473F-8FD5-6FB31B752DE9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2029-4859-4645-A904-8A73A3AA99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6AE8-7F78-473F-8FD5-6FB31B752DE9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2029-4859-4645-A904-8A73A3AA99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6AE8-7F78-473F-8FD5-6FB31B752DE9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2029-4859-4645-A904-8A73A3AA99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6AE8-7F78-473F-8FD5-6FB31B752DE9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2029-4859-4645-A904-8A73A3AA994B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6AE8-7F78-473F-8FD5-6FB31B752DE9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2029-4859-4645-A904-8A73A3AA994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29A6AE8-7F78-473F-8FD5-6FB31B752DE9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1352029-4859-4645-A904-8A73A3AA994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29A6AE8-7F78-473F-8FD5-6FB31B752DE9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1352029-4859-4645-A904-8A73A3AA994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29A6AE8-7F78-473F-8FD5-6FB31B752DE9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1352029-4859-4645-A904-8A73A3AA99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29A6AE8-7F78-473F-8FD5-6FB31B752DE9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1352029-4859-4645-A904-8A73A3AA99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29A6AE8-7F78-473F-8FD5-6FB31B752DE9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1352029-4859-4645-A904-8A73A3AA994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548680"/>
            <a:ext cx="8784976" cy="5400600"/>
          </a:xfrm>
        </p:spPr>
        <p:txBody>
          <a:bodyPr>
            <a:noAutofit/>
          </a:bodyPr>
          <a:lstStyle/>
          <a:p>
            <a:r>
              <a:rPr lang="ru-RU" b="1" dirty="0"/>
              <a:t>Применение элементов технологии </a:t>
            </a:r>
            <a:r>
              <a:rPr lang="ru-RU" b="1" dirty="0" err="1"/>
              <a:t>разноуровневой</a:t>
            </a:r>
            <a:r>
              <a:rPr lang="ru-RU" b="1" dirty="0"/>
              <a:t> дифференциации для актуализации знаний учащихся при подготовке к итоговой аттестации по алгебре в 9-м классе</a:t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612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Тренажеры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Тренажер Т-3 В-1</a:t>
            </a:r>
          </a:p>
          <a:p>
            <a:pPr marL="0" indent="0" algn="ctr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/>
              <a:t>1) Известно, что число а &lt; 0. Расположить на координатной прямой а; 0,5а; -а</a:t>
            </a:r>
          </a:p>
          <a:p>
            <a:pPr lvl="0"/>
            <a:endParaRPr lang="ru-RU" dirty="0"/>
          </a:p>
          <a:p>
            <a:pPr marL="0" lvl="0" indent="0">
              <a:buNone/>
            </a:pPr>
            <a:r>
              <a:rPr lang="ru-RU" dirty="0"/>
              <a:t>2) Известно, что число 0&lt;а&lt;1 расположить на координатной прямой   а; 2а;- 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337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Тренажеры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69884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/>
              <a:t>Тренажер Т-5    </a:t>
            </a:r>
            <a:r>
              <a:rPr lang="ru-RU" dirty="0" smtClean="0"/>
              <a:t>В-4</a:t>
            </a:r>
          </a:p>
          <a:p>
            <a:pPr marL="0" indent="0" algn="ctr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1)Какое число получится, если 170 увеличить на 30% </a:t>
            </a:r>
            <a:r>
              <a:rPr lang="ru-RU" dirty="0" smtClean="0"/>
              <a:t>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2) Цена товара была понижена три раза: первый раз на </a:t>
            </a:r>
            <a:r>
              <a:rPr lang="ru-RU" dirty="0" smtClean="0"/>
              <a:t>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10%, второй раз на 10%, третий раз на 20%. Какова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новая цена товара, если до увеличения он стоил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1000р.?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 algn="ctr">
              <a:buNone/>
            </a:pPr>
            <a:r>
              <a:rPr lang="ru-RU" dirty="0" smtClean="0"/>
              <a:t>Тренажер </a:t>
            </a:r>
            <a:r>
              <a:rPr lang="en-US" dirty="0"/>
              <a:t>B-I </a:t>
            </a:r>
            <a:r>
              <a:rPr lang="ru-RU" dirty="0"/>
              <a:t>1  </a:t>
            </a:r>
            <a:r>
              <a:rPr lang="ru-RU" dirty="0" smtClean="0"/>
              <a:t>Т-5</a:t>
            </a:r>
          </a:p>
          <a:p>
            <a:pPr marL="0" indent="0" algn="ctr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 smtClean="0"/>
              <a:t>1) Найдите </a:t>
            </a:r>
            <a:r>
              <a:rPr lang="ru-RU" dirty="0"/>
              <a:t>15% от числа 58</a:t>
            </a:r>
            <a:r>
              <a:rPr lang="ru-RU" dirty="0" smtClean="0"/>
              <a:t>.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 smtClean="0"/>
              <a:t>2) Цена </a:t>
            </a:r>
            <a:r>
              <a:rPr lang="ru-RU" dirty="0"/>
              <a:t>товара была понижена два раза: первый раз на </a:t>
            </a:r>
            <a:endParaRPr lang="ru-RU" dirty="0" smtClean="0"/>
          </a:p>
          <a:p>
            <a:pPr marL="0" lvl="0" indent="0">
              <a:buNone/>
            </a:pPr>
            <a:r>
              <a:rPr lang="ru-RU" dirty="0"/>
              <a:t> </a:t>
            </a:r>
            <a:r>
              <a:rPr lang="ru-RU" dirty="0" smtClean="0"/>
              <a:t>   5</a:t>
            </a:r>
            <a:r>
              <a:rPr lang="ru-RU" dirty="0"/>
              <a:t>% </a:t>
            </a:r>
            <a:r>
              <a:rPr lang="ru-RU" dirty="0" smtClean="0"/>
              <a:t>, второй </a:t>
            </a:r>
            <a:r>
              <a:rPr lang="ru-RU" dirty="0"/>
              <a:t>раз на 20%. Какова новая цена товара, </a:t>
            </a:r>
            <a:endParaRPr lang="ru-RU" dirty="0" smtClean="0"/>
          </a:p>
          <a:p>
            <a:pPr marL="0" lvl="0" indent="0">
              <a:buNone/>
            </a:pPr>
            <a:r>
              <a:rPr lang="ru-RU" dirty="0"/>
              <a:t> </a:t>
            </a:r>
            <a:r>
              <a:rPr lang="ru-RU" dirty="0" smtClean="0"/>
              <a:t>   если </a:t>
            </a:r>
            <a:r>
              <a:rPr lang="ru-RU" dirty="0"/>
              <a:t>до уценки он стоил 800р.?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162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Тренажеры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Тренажер </a:t>
            </a:r>
            <a:r>
              <a:rPr lang="en-US" dirty="0"/>
              <a:t>B</a:t>
            </a:r>
            <a:r>
              <a:rPr lang="ru-RU" dirty="0"/>
              <a:t>-</a:t>
            </a:r>
            <a:r>
              <a:rPr lang="en-US" dirty="0"/>
              <a:t>I   </a:t>
            </a:r>
            <a:r>
              <a:rPr lang="ru-RU" dirty="0" smtClean="0"/>
              <a:t>Т-6</a:t>
            </a:r>
          </a:p>
          <a:p>
            <a:pPr marL="0" indent="0" algn="ctr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1)Выполнить умножение: (3а + в)( с – </a:t>
            </a:r>
            <a:r>
              <a:rPr lang="en-US" dirty="0"/>
              <a:t>d</a:t>
            </a:r>
            <a:r>
              <a:rPr lang="ru-RU" dirty="0"/>
              <a:t>)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2) Упростить выражение </a:t>
            </a:r>
            <a:r>
              <a:rPr lang="ru-RU" dirty="0" smtClean="0"/>
              <a:t>(2х</a:t>
            </a:r>
            <a:r>
              <a:rPr lang="ru-RU" baseline="30000" dirty="0" smtClean="0"/>
              <a:t>2</a:t>
            </a:r>
            <a:r>
              <a:rPr lang="ru-RU" dirty="0" smtClean="0"/>
              <a:t> </a:t>
            </a:r>
            <a:r>
              <a:rPr lang="ru-RU" dirty="0"/>
              <a:t>– 3х +1)( 4х + 6) – 8х</a:t>
            </a:r>
            <a:r>
              <a:rPr lang="ru-RU" baseline="30000" dirty="0"/>
              <a:t>3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 algn="ctr">
              <a:buNone/>
            </a:pPr>
            <a:r>
              <a:rPr lang="ru-RU" dirty="0"/>
              <a:t>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 Тренажер </a:t>
            </a:r>
            <a:r>
              <a:rPr lang="en-US" dirty="0"/>
              <a:t>B</a:t>
            </a:r>
            <a:r>
              <a:rPr lang="ru-RU" dirty="0"/>
              <a:t>-</a:t>
            </a:r>
            <a:r>
              <a:rPr lang="en-US" dirty="0"/>
              <a:t>I </a:t>
            </a:r>
            <a:r>
              <a:rPr lang="ru-RU" dirty="0"/>
              <a:t>1  </a:t>
            </a:r>
            <a:r>
              <a:rPr lang="ru-RU" dirty="0" smtClean="0"/>
              <a:t>Т-6</a:t>
            </a:r>
          </a:p>
          <a:p>
            <a:pPr marL="0" indent="0" algn="ctr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1</a:t>
            </a:r>
            <a:r>
              <a:rPr lang="ru-RU" dirty="0" smtClean="0"/>
              <a:t>) Выполнить </a:t>
            </a:r>
            <a:r>
              <a:rPr lang="ru-RU" dirty="0"/>
              <a:t>умножение:  ( 3х</a:t>
            </a:r>
            <a:r>
              <a:rPr lang="ru-RU" baseline="30000" dirty="0"/>
              <a:t>2</a:t>
            </a:r>
            <a:r>
              <a:rPr lang="ru-RU" dirty="0"/>
              <a:t> – у)( 2х – 5у</a:t>
            </a:r>
            <a:r>
              <a:rPr lang="ru-RU" baseline="30000" dirty="0"/>
              <a:t>2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2) Решить </a:t>
            </a:r>
            <a:r>
              <a:rPr lang="ru-RU" dirty="0"/>
              <a:t>уравнение </a:t>
            </a:r>
            <a:r>
              <a:rPr lang="ru-RU" dirty="0" smtClean="0"/>
              <a:t>(3у-2)(5у+3)–(2у+1</a:t>
            </a:r>
            <a:r>
              <a:rPr lang="ru-RU" dirty="0"/>
              <a:t>)(</a:t>
            </a:r>
            <a:r>
              <a:rPr lang="ru-RU" dirty="0" smtClean="0"/>
              <a:t>7У–2)=-4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943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83568" y="678334"/>
            <a:ext cx="662473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6271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T-l. Представить число в виде  				квадрата или куба.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5270214"/>
              </p:ext>
            </p:extLst>
          </p:nvPr>
        </p:nvGraphicFramePr>
        <p:xfrm>
          <a:off x="1556226" y="2060848"/>
          <a:ext cx="6077585" cy="18923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38475"/>
                <a:gridCol w="3039110"/>
              </a:tblGrid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980"/>
                        </a:lnSpc>
                        <a:spcBef>
                          <a:spcPts val="1835"/>
                        </a:spcBef>
                        <a:spcAft>
                          <a:spcPts val="0"/>
                        </a:spcAft>
                        <a:buFont typeface="Times New Roman"/>
                        <a:buAutoNum type="arabicParenR"/>
                        <a:tabLst>
                          <a:tab pos="224155" algn="l"/>
                        </a:tabLst>
                      </a:pPr>
                      <a:r>
                        <a:rPr lang="ru-RU" sz="1400" spc="-20" dirty="0">
                          <a:effectLst/>
                        </a:rPr>
                        <a:t>-0,09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ts val="1980"/>
                        </a:lnSpc>
                        <a:spcAft>
                          <a:spcPts val="0"/>
                        </a:spcAft>
                        <a:buFont typeface="Times New Roman"/>
                        <a:buAutoNum type="arabicParenR"/>
                        <a:tabLst>
                          <a:tab pos="224155" algn="l"/>
                        </a:tabLst>
                      </a:pPr>
                      <a:r>
                        <a:rPr lang="ru-RU" sz="1400" spc="-20" dirty="0">
                          <a:effectLst/>
                        </a:rPr>
                        <a:t>-0,009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ts val="198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Font typeface="Times New Roman"/>
                        <a:buAutoNum type="arabicParenR"/>
                        <a:tabLst>
                          <a:tab pos="224155" algn="l"/>
                        </a:tabLst>
                      </a:pPr>
                      <a:r>
                        <a:rPr lang="ru-RU" sz="1400" spc="-20" dirty="0">
                          <a:effectLst/>
                        </a:rPr>
                        <a:t>-0,0009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ts val="198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Font typeface="Times New Roman"/>
                        <a:buAutoNum type="arabicParenR"/>
                        <a:tabLst>
                          <a:tab pos="224155" algn="l"/>
                        </a:tabLst>
                      </a:pPr>
                      <a:r>
                        <a:rPr lang="ru-RU" sz="1400" spc="-20" dirty="0">
                          <a:effectLst/>
                        </a:rPr>
                        <a:t>0,09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ts val="1980"/>
                        </a:lnSpc>
                        <a:spcAft>
                          <a:spcPts val="0"/>
                        </a:spcAft>
                        <a:buFont typeface="Times New Roman"/>
                        <a:buAutoNum type="arabicParenR"/>
                        <a:tabLst>
                          <a:tab pos="224155" algn="l"/>
                        </a:tabLst>
                      </a:pPr>
                      <a:r>
                        <a:rPr lang="ru-RU" sz="1400" spc="-20" dirty="0">
                          <a:effectLst/>
                        </a:rPr>
                        <a:t>0,9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ts val="1980"/>
                        </a:lnSpc>
                        <a:spcAft>
                          <a:spcPts val="0"/>
                        </a:spcAft>
                        <a:buFont typeface="Times New Roman"/>
                        <a:buAutoNum type="arabicParenR"/>
                        <a:tabLst>
                          <a:tab pos="224155" algn="l"/>
                        </a:tabLst>
                      </a:pPr>
                      <a:r>
                        <a:rPr lang="ru-RU" sz="1400" spc="-20" dirty="0">
                          <a:effectLst/>
                        </a:rPr>
                        <a:t>0,0009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ts val="2915"/>
                        </a:lnSpc>
                        <a:spcAft>
                          <a:spcPts val="0"/>
                        </a:spcAft>
                      </a:pPr>
                      <a:r>
                        <a:rPr lang="ru-RU" sz="1400" spc="-2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8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ru-RU" sz="1400" spc="-20" dirty="0" smtClean="0">
                          <a:effectLst/>
                        </a:rPr>
                        <a:t>7)-0,25</a:t>
                      </a:r>
                      <a:endParaRPr lang="ru-RU" sz="1100" dirty="0">
                        <a:effectLst/>
                      </a:endParaRPr>
                    </a:p>
                    <a:p>
                      <a:pPr marL="0" lvl="0" indent="0">
                        <a:lnSpc>
                          <a:spcPts val="1980"/>
                        </a:lnSpc>
                        <a:spcAft>
                          <a:spcPts val="0"/>
                        </a:spcAft>
                        <a:buFont typeface="Times New Roman"/>
                        <a:buNone/>
                        <a:tabLst>
                          <a:tab pos="224155" algn="l"/>
                        </a:tabLst>
                      </a:pPr>
                      <a:r>
                        <a:rPr lang="ru-RU" sz="1400" spc="-20" dirty="0" smtClean="0">
                          <a:effectLst/>
                        </a:rPr>
                        <a:t>8)0,125</a:t>
                      </a:r>
                      <a:endParaRPr lang="ru-RU" sz="1100" dirty="0">
                        <a:effectLst/>
                      </a:endParaRPr>
                    </a:p>
                    <a:p>
                      <a:pPr marL="0" lvl="0" indent="0">
                        <a:lnSpc>
                          <a:spcPts val="1980"/>
                        </a:lnSpc>
                        <a:spcAft>
                          <a:spcPts val="0"/>
                        </a:spcAft>
                        <a:buFont typeface="Times New Roman"/>
                        <a:buNone/>
                        <a:tabLst>
                          <a:tab pos="224155" algn="l"/>
                        </a:tabLst>
                      </a:pPr>
                      <a:r>
                        <a:rPr lang="ru-RU" sz="1400" spc="-20" dirty="0" smtClean="0">
                          <a:effectLst/>
                        </a:rPr>
                        <a:t>9)0,0125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ts val="1980"/>
                        </a:lnSpc>
                        <a:spcAft>
                          <a:spcPts val="0"/>
                        </a:spcAft>
                        <a:buFont typeface="Times New Roman"/>
                        <a:buAutoNum type="arabicParenR" startAt="10"/>
                        <a:tabLst>
                          <a:tab pos="457200" algn="l"/>
                        </a:tabLst>
                      </a:pPr>
                      <a:r>
                        <a:rPr lang="ru-RU" sz="1400" spc="-20" dirty="0">
                          <a:effectLst/>
                        </a:rPr>
                        <a:t>-0,0125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ts val="198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Font typeface="Times New Roman"/>
                        <a:buAutoNum type="arabicParenR" startAt="10"/>
                        <a:tabLst>
                          <a:tab pos="457200" algn="l"/>
                        </a:tabLst>
                      </a:pPr>
                      <a:r>
                        <a:rPr lang="ru-RU" sz="1400" spc="-20" dirty="0">
                          <a:effectLst/>
                        </a:rPr>
                        <a:t>6,25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ts val="1980"/>
                        </a:lnSpc>
                        <a:spcAft>
                          <a:spcPts val="0"/>
                        </a:spcAft>
                        <a:buFont typeface="Times New Roman"/>
                        <a:buAutoNum type="arabicParenR" startAt="10"/>
                        <a:tabLst>
                          <a:tab pos="457200" algn="l"/>
                        </a:tabLst>
                      </a:pPr>
                      <a:r>
                        <a:rPr lang="ru-RU" sz="1400" spc="-20" dirty="0">
                          <a:effectLst/>
                        </a:rPr>
                        <a:t>-6,25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ts val="2915"/>
                        </a:lnSpc>
                        <a:spcAft>
                          <a:spcPts val="0"/>
                        </a:spcAft>
                      </a:pPr>
                      <a:r>
                        <a:rPr lang="ru-RU" sz="1400" spc="-2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38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Второй этап подготовки-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Это комплексное решение заданий первой части экзаменационной работы. Каждый ученик получает индивидуальный тест, содержащий задания первой части.</a:t>
            </a:r>
          </a:p>
          <a:p>
            <a:r>
              <a:rPr lang="ru-RU" dirty="0" smtClean="0"/>
              <a:t>Начиная с третьей четверти, приступаем к работе по сборникам заданий для подготовки к ГИА ( Издательство  «Просвещение»  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19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Третий этап-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Завершающий этап подготовки. К нему подходим к концу третьей четверти. К этому времени  сформирована база для более сложных заданий  второй части экзаменационной работы. </a:t>
            </a:r>
          </a:p>
          <a:p>
            <a:r>
              <a:rPr lang="ru-RU" dirty="0" smtClean="0"/>
              <a:t>При выполнении второй части работы учащиеся должны продемонстрировать умение математически грамотно записывать решение , приводя при этом необходимые пояснения </a:t>
            </a:r>
            <a:r>
              <a:rPr lang="ru-RU" smtClean="0"/>
              <a:t>и обоснования.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91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388843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b="1" dirty="0">
                <a:effectLst/>
              </a:rPr>
              <a:t>Программа элективного курса по математике для учащихся 9-го класса "Технология работы с контрольно-измерительными материалами ГИА"</a:t>
            </a:r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4499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09081"/>
          </a:xfrm>
        </p:spPr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352928" cy="4608512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800" i="1" dirty="0"/>
              <a:t>Повторить и обобщить знания по алгебре за курс основной общеобразовательной школы; </a:t>
            </a:r>
            <a:endParaRPr lang="ru-RU" sz="2800" i="1" dirty="0" smtClean="0"/>
          </a:p>
          <a:p>
            <a:pPr lvl="0"/>
            <a:endParaRPr lang="ru-RU" sz="2800" i="1" dirty="0"/>
          </a:p>
          <a:p>
            <a:pPr lvl="0"/>
            <a:r>
              <a:rPr lang="ru-RU" sz="2800" i="1" dirty="0"/>
              <a:t>Расширить знания  по отдельным темам курса алгебра 5-9 классы; </a:t>
            </a:r>
            <a:endParaRPr lang="ru-RU" sz="2800" i="1" dirty="0" smtClean="0"/>
          </a:p>
          <a:p>
            <a:pPr lvl="0"/>
            <a:endParaRPr lang="ru-RU" sz="2800" i="1" dirty="0"/>
          </a:p>
          <a:p>
            <a:pPr lvl="0"/>
            <a:r>
              <a:rPr lang="ru-RU" sz="2800" i="1" dirty="0"/>
              <a:t>Выработать умение пользоваться контрольно-измерительными материалами. </a:t>
            </a:r>
          </a:p>
          <a:p>
            <a:pPr lvl="0"/>
            <a:endParaRPr lang="ru-RU" sz="2800" i="1" dirty="0"/>
          </a:p>
          <a:p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424219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080120"/>
          </a:xfrm>
        </p:spPr>
        <p:txBody>
          <a:bodyPr/>
          <a:lstStyle/>
          <a:p>
            <a:r>
              <a:rPr lang="ru-RU" b="1" dirty="0" smtClean="0">
                <a:effectLst/>
              </a:rPr>
              <a:t>Структура курса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Курс 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рассчитан на 34 занятия. Включенный в программу материал предполагает повторение и углубление следующих разделов алгебры: </a:t>
            </a:r>
            <a:endParaRPr lang="ru-RU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ru-RU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Выражения и их преобразования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 </a:t>
            </a:r>
            <a:endParaRPr lang="ru-RU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Уравнения и системы уравнений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 </a:t>
            </a:r>
            <a:endParaRPr lang="ru-RU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Неравенства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  <a:endParaRPr lang="ru-RU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Координаты и графики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  <a:endParaRPr lang="ru-RU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Функции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  <a:endParaRPr lang="ru-RU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Арифметическая и геометрическая прогрессии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  <a:endParaRPr lang="ru-RU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Текстовые задачи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  <a:endParaRPr lang="ru-RU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5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68152"/>
          </a:xfrm>
        </p:spPr>
        <p:txBody>
          <a:bodyPr/>
          <a:lstStyle/>
          <a:p>
            <a:r>
              <a:rPr lang="ru-RU" sz="4000" b="1" dirty="0">
                <a:effectLst/>
              </a:rPr>
              <a:t>Формы организации учебных занятий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63711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Формы </a:t>
            </a:r>
            <a:r>
              <a:rPr lang="ru-RU" dirty="0"/>
              <a:t>проведения занятий включают в себя лекции, практические работы, тренинги по использованию методов поиска решений. </a:t>
            </a:r>
            <a:br>
              <a:rPr lang="ru-RU" dirty="0"/>
            </a:br>
            <a:r>
              <a:rPr lang="ru-RU" dirty="0"/>
              <a:t> 	Основной тип занятий  комбинированный урок. Каждая тема курса начинается с постановки задачи. Теоретический материал излагается в форме мини лекции. После изучения теоретического материала выполняются практические задания для его закрепления.</a:t>
            </a:r>
            <a:br>
              <a:rPr lang="ru-RU" dirty="0"/>
            </a:br>
            <a:r>
              <a:rPr lang="ru-RU" dirty="0"/>
              <a:t> 	Занятия строятся с учётом индивидуальных особенностей обучающихся, их темпа восприятия и уровня усвоения материала.</a:t>
            </a:r>
          </a:p>
        </p:txBody>
      </p:sp>
    </p:spTree>
    <p:extLst>
      <p:ext uri="{BB962C8B-B14F-4D97-AF65-F5344CB8AC3E}">
        <p14:creationId xmlns:p14="http://schemas.microsoft.com/office/powerpoint/2010/main" val="380568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60672" cy="86038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Особенности такого экзамена: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состоит </a:t>
            </a:r>
            <a:r>
              <a:rPr lang="ru-RU" sz="2800" dirty="0"/>
              <a:t>из двух частей;</a:t>
            </a:r>
          </a:p>
          <a:p>
            <a:r>
              <a:rPr lang="ru-RU" sz="2800" dirty="0" smtClean="0"/>
              <a:t>на </a:t>
            </a:r>
            <a:r>
              <a:rPr lang="ru-RU" sz="2800" dirty="0"/>
              <a:t>выполнение каждой части дается ограниченное количество времени;</a:t>
            </a:r>
          </a:p>
          <a:p>
            <a:r>
              <a:rPr lang="ru-RU" sz="2800" dirty="0" smtClean="0"/>
              <a:t>первая </a:t>
            </a:r>
            <a:r>
              <a:rPr lang="ru-RU" sz="2800" dirty="0"/>
              <a:t>часть работы содержит задания в тестовой форме;</a:t>
            </a:r>
          </a:p>
          <a:p>
            <a:r>
              <a:rPr lang="ru-RU" sz="2800" dirty="0" smtClean="0"/>
              <a:t>вторая </a:t>
            </a:r>
            <a:r>
              <a:rPr lang="ru-RU" sz="2800" dirty="0"/>
              <a:t>часть в традиционной форме;</a:t>
            </a:r>
          </a:p>
          <a:p>
            <a:r>
              <a:rPr lang="ru-RU" sz="2800" dirty="0" smtClean="0"/>
              <a:t>оценивание </a:t>
            </a:r>
            <a:r>
              <a:rPr lang="ru-RU" sz="2800" dirty="0"/>
              <a:t>работы осуществляется отметкой и рейтингом.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03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204864"/>
            <a:ext cx="5829815" cy="4525963"/>
          </a:xfrm>
        </p:spPr>
      </p:pic>
    </p:spTree>
    <p:extLst>
      <p:ext uri="{BB962C8B-B14F-4D97-AF65-F5344CB8AC3E}">
        <p14:creationId xmlns:p14="http://schemas.microsoft.com/office/powerpoint/2010/main" val="221327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132856"/>
            <a:ext cx="5848575" cy="4525963"/>
          </a:xfrm>
        </p:spPr>
      </p:pic>
    </p:spTree>
    <p:extLst>
      <p:ext uri="{BB962C8B-B14F-4D97-AF65-F5344CB8AC3E}">
        <p14:creationId xmlns:p14="http://schemas.microsoft.com/office/powerpoint/2010/main" val="251028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132856"/>
            <a:ext cx="6017630" cy="4525963"/>
          </a:xfrm>
        </p:spPr>
      </p:pic>
    </p:spTree>
    <p:extLst>
      <p:ext uri="{BB962C8B-B14F-4D97-AF65-F5344CB8AC3E}">
        <p14:creationId xmlns:p14="http://schemas.microsoft.com/office/powerpoint/2010/main" val="283473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Особенности работы с заданиями первой части: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72744"/>
          </a:xfrm>
        </p:spPr>
        <p:txBody>
          <a:bodyPr>
            <a:noAutofit/>
          </a:bodyPr>
          <a:lstStyle/>
          <a:p>
            <a:r>
              <a:rPr lang="ru-RU" sz="2600" dirty="0" smtClean="0"/>
              <a:t> </a:t>
            </a:r>
            <a:r>
              <a:rPr lang="ru-RU" sz="2600" dirty="0"/>
              <a:t>Первая часть обеспечивает получение тройки.</a:t>
            </a:r>
          </a:p>
          <a:p>
            <a:r>
              <a:rPr lang="ru-RU" sz="2600" dirty="0" smtClean="0"/>
              <a:t> </a:t>
            </a:r>
            <a:r>
              <a:rPr lang="ru-RU" sz="2600" dirty="0"/>
              <a:t>Задания даны в краткой форме (выбор из четырех предложенных вариантов,  установление соответствия или краткий ответ).</a:t>
            </a:r>
          </a:p>
          <a:p>
            <a:r>
              <a:rPr lang="ru-RU" sz="2600" dirty="0" smtClean="0"/>
              <a:t>Непривычные </a:t>
            </a:r>
            <a:r>
              <a:rPr lang="ru-RU" sz="2600" dirty="0"/>
              <a:t>формулировки ряда задач (с дополнительными логическими вопросами или непривычно сложные формулировки).</a:t>
            </a:r>
          </a:p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52930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188640"/>
            <a:ext cx="8260672" cy="201622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 Типичные ошибки при выполнении заданий первой части: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2600" dirty="0" smtClean="0"/>
              <a:t> Невнимательное </a:t>
            </a:r>
            <a:r>
              <a:rPr lang="ru-RU" sz="2600" dirty="0"/>
              <a:t>чтение условия (путаем наибольшее и наименьшее, что вынести в ответ и т.п.)</a:t>
            </a:r>
          </a:p>
          <a:p>
            <a:r>
              <a:rPr lang="ru-RU" sz="2600" dirty="0"/>
              <a:t> </a:t>
            </a:r>
            <a:r>
              <a:rPr lang="ru-RU" sz="2600" dirty="0" smtClean="0"/>
              <a:t>Арифметические </a:t>
            </a:r>
            <a:r>
              <a:rPr lang="ru-RU" sz="2600" dirty="0"/>
              <a:t>ошибки (в первую очередь работа с отрицательными числами и дробями).</a:t>
            </a:r>
          </a:p>
          <a:p>
            <a:r>
              <a:rPr lang="ru-RU" sz="2600" dirty="0" smtClean="0"/>
              <a:t> </a:t>
            </a:r>
            <a:r>
              <a:rPr lang="ru-RU" sz="2600" dirty="0"/>
              <a:t>Элементарная невнимательность при переносе ответа в бланк.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6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416824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/>
              <a:t>Основные темы заданий первой части: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916832"/>
            <a:ext cx="8229600" cy="4772744"/>
          </a:xfrm>
        </p:spPr>
        <p:txBody>
          <a:bodyPr>
            <a:normAutofit fontScale="92500" lnSpcReduction="20000"/>
          </a:bodyPr>
          <a:lstStyle/>
          <a:p>
            <a:pPr marL="114300" lvl="0" indent="0">
              <a:buNone/>
            </a:pPr>
            <a:r>
              <a:rPr lang="ru-RU" b="1" dirty="0" smtClean="0"/>
              <a:t>1. </a:t>
            </a:r>
            <a:r>
              <a:rPr lang="ru-RU" dirty="0" smtClean="0"/>
              <a:t>Числа </a:t>
            </a:r>
            <a:r>
              <a:rPr lang="ru-RU" dirty="0"/>
              <a:t>и выражения. Делимость чисел. Нахождение значений числовых выражений.</a:t>
            </a:r>
          </a:p>
          <a:p>
            <a:pPr marL="114300" lvl="0" indent="0">
              <a:buNone/>
            </a:pPr>
            <a:r>
              <a:rPr lang="ru-RU" b="1" dirty="0" smtClean="0"/>
              <a:t>2. </a:t>
            </a:r>
            <a:r>
              <a:rPr lang="ru-RU" dirty="0" smtClean="0"/>
              <a:t>Степень </a:t>
            </a:r>
            <a:r>
              <a:rPr lang="ru-RU" dirty="0"/>
              <a:t>с целым показателем.</a:t>
            </a:r>
          </a:p>
          <a:p>
            <a:pPr marL="114300" lvl="0" indent="0">
              <a:buNone/>
            </a:pPr>
            <a:r>
              <a:rPr lang="ru-RU" b="1" dirty="0" smtClean="0"/>
              <a:t>3. </a:t>
            </a:r>
            <a:r>
              <a:rPr lang="ru-RU" dirty="0" smtClean="0"/>
              <a:t>Стандартный </a:t>
            </a:r>
            <a:r>
              <a:rPr lang="ru-RU" dirty="0"/>
              <a:t>вид числа.</a:t>
            </a:r>
          </a:p>
          <a:p>
            <a:pPr marL="114300" lvl="0" indent="0">
              <a:buNone/>
            </a:pPr>
            <a:r>
              <a:rPr lang="ru-RU" b="1" dirty="0" smtClean="0"/>
              <a:t>4. </a:t>
            </a:r>
            <a:r>
              <a:rPr lang="ru-RU" dirty="0" smtClean="0"/>
              <a:t>Квадратный </a:t>
            </a:r>
            <a:r>
              <a:rPr lang="ru-RU" dirty="0"/>
              <a:t>корень. Преобразование выражений, содержащих квадратные корни.</a:t>
            </a:r>
          </a:p>
          <a:p>
            <a:pPr marL="114300" lvl="0" indent="0">
              <a:buNone/>
            </a:pPr>
            <a:r>
              <a:rPr lang="ru-RU" b="1" dirty="0" smtClean="0"/>
              <a:t>5. </a:t>
            </a:r>
            <a:r>
              <a:rPr lang="ru-RU" dirty="0" smtClean="0"/>
              <a:t>Решение </a:t>
            </a:r>
            <a:r>
              <a:rPr lang="ru-RU" dirty="0"/>
              <a:t>задач на проценты.</a:t>
            </a:r>
          </a:p>
          <a:p>
            <a:pPr marL="114300" lvl="0" indent="0">
              <a:buNone/>
            </a:pPr>
            <a:r>
              <a:rPr lang="ru-RU" b="1" dirty="0" smtClean="0"/>
              <a:t>6. </a:t>
            </a:r>
            <a:r>
              <a:rPr lang="ru-RU" dirty="0"/>
              <a:t>Преобразование целых выражений. Применение формул сокращенного умножения. Различные способы разложения на множители.</a:t>
            </a:r>
          </a:p>
          <a:p>
            <a:pPr marL="114300" lvl="0" indent="0">
              <a:buNone/>
            </a:pPr>
            <a:r>
              <a:rPr lang="ru-RU" b="1" dirty="0" smtClean="0"/>
              <a:t>7. </a:t>
            </a:r>
            <a:r>
              <a:rPr lang="ru-RU" dirty="0" smtClean="0"/>
              <a:t>Действия </a:t>
            </a:r>
            <a:r>
              <a:rPr lang="ru-RU" dirty="0"/>
              <a:t>с рациональными дробями. Преобразование рациональных выражений. Определение допустимых значений переменных.</a:t>
            </a:r>
          </a:p>
          <a:p>
            <a:pPr marL="114300" lvl="0" indent="0">
              <a:buNone/>
            </a:pPr>
            <a:r>
              <a:rPr lang="ru-RU" b="1" dirty="0" smtClean="0"/>
              <a:t>8. </a:t>
            </a:r>
            <a:r>
              <a:rPr lang="ru-RU" dirty="0" smtClean="0"/>
              <a:t>Решение </a:t>
            </a:r>
            <a:r>
              <a:rPr lang="ru-RU" dirty="0"/>
              <a:t>различных видов уравнений.</a:t>
            </a:r>
          </a:p>
          <a:p>
            <a:pPr marL="114300" lvl="0" indent="0">
              <a:buNone/>
            </a:pPr>
            <a:r>
              <a:rPr lang="ru-RU" b="1" dirty="0" smtClean="0"/>
              <a:t>9. </a:t>
            </a:r>
            <a:r>
              <a:rPr lang="ru-RU" dirty="0" smtClean="0"/>
              <a:t>Решение </a:t>
            </a:r>
            <a:r>
              <a:rPr lang="ru-RU" dirty="0"/>
              <a:t>квадратных уравнений.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9971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7920880" cy="5433784"/>
          </a:xfrm>
        </p:spPr>
        <p:txBody>
          <a:bodyPr>
            <a:normAutofit/>
          </a:bodyPr>
          <a:lstStyle/>
          <a:p>
            <a:pPr marL="114300" lvl="0" indent="0">
              <a:buNone/>
            </a:pPr>
            <a:r>
              <a:rPr lang="ru-RU" b="1" dirty="0" smtClean="0"/>
              <a:t>10. </a:t>
            </a:r>
            <a:r>
              <a:rPr lang="ru-RU" dirty="0" smtClean="0"/>
              <a:t>Числовые </a:t>
            </a:r>
            <a:r>
              <a:rPr lang="ru-RU" dirty="0"/>
              <a:t>неравенства и их свойства.</a:t>
            </a:r>
          </a:p>
          <a:p>
            <a:pPr marL="114300" lvl="0" indent="0">
              <a:buNone/>
            </a:pPr>
            <a:r>
              <a:rPr lang="ru-RU" b="1" dirty="0" smtClean="0"/>
              <a:t>11. </a:t>
            </a:r>
            <a:r>
              <a:rPr lang="ru-RU" dirty="0" smtClean="0"/>
              <a:t>Свойства </a:t>
            </a:r>
            <a:r>
              <a:rPr lang="ru-RU" dirty="0"/>
              <a:t>графиков линейных функций. Уравнение параболы и гиперболы.</a:t>
            </a:r>
          </a:p>
          <a:p>
            <a:pPr marL="114300" lvl="0" indent="0">
              <a:buNone/>
            </a:pPr>
            <a:r>
              <a:rPr lang="ru-RU" b="1" dirty="0" smtClean="0"/>
              <a:t>12. </a:t>
            </a:r>
            <a:r>
              <a:rPr lang="ru-RU" dirty="0" smtClean="0"/>
              <a:t>Решение </a:t>
            </a:r>
            <a:r>
              <a:rPr lang="ru-RU" dirty="0"/>
              <a:t>систем уравнений.</a:t>
            </a:r>
          </a:p>
          <a:p>
            <a:pPr marL="114300" lvl="0" indent="0">
              <a:buNone/>
            </a:pPr>
            <a:r>
              <a:rPr lang="ru-RU" b="1" dirty="0" smtClean="0"/>
              <a:t>13. </a:t>
            </a:r>
            <a:r>
              <a:rPr lang="ru-RU" dirty="0" smtClean="0"/>
              <a:t>Решение </a:t>
            </a:r>
            <a:r>
              <a:rPr lang="ru-RU" dirty="0"/>
              <a:t>систем неравенств.</a:t>
            </a:r>
          </a:p>
          <a:p>
            <a:pPr marL="114300" lvl="0" indent="0">
              <a:buNone/>
            </a:pPr>
            <a:r>
              <a:rPr lang="ru-RU" b="1" dirty="0" smtClean="0"/>
              <a:t>14. </a:t>
            </a:r>
            <a:r>
              <a:rPr lang="ru-RU" dirty="0" smtClean="0"/>
              <a:t>Решение </a:t>
            </a:r>
            <a:r>
              <a:rPr lang="ru-RU" dirty="0"/>
              <a:t>квадратных неравенств.</a:t>
            </a:r>
          </a:p>
          <a:p>
            <a:pPr marL="114300" lvl="0" indent="0">
              <a:buNone/>
            </a:pPr>
            <a:r>
              <a:rPr lang="ru-RU" b="1" dirty="0" smtClean="0"/>
              <a:t>15. </a:t>
            </a:r>
            <a:r>
              <a:rPr lang="ru-RU" dirty="0" smtClean="0"/>
              <a:t>Нахождение </a:t>
            </a:r>
            <a:r>
              <a:rPr lang="ru-RU" dirty="0"/>
              <a:t>координат точек пересечения параболы и прямой с помощью решения системы  двух уравнений с двумя переменными.</a:t>
            </a:r>
          </a:p>
          <a:p>
            <a:pPr marL="114300" lvl="0" indent="0">
              <a:buNone/>
            </a:pPr>
            <a:r>
              <a:rPr lang="ru-RU" b="1" dirty="0" smtClean="0"/>
              <a:t>16. </a:t>
            </a:r>
            <a:r>
              <a:rPr lang="ru-RU" dirty="0" smtClean="0"/>
              <a:t>Составление </a:t>
            </a:r>
            <a:r>
              <a:rPr lang="ru-RU" dirty="0"/>
              <a:t>уравнения по условию задачи.</a:t>
            </a:r>
          </a:p>
          <a:p>
            <a:pPr marL="114300" lvl="0" indent="0">
              <a:buNone/>
            </a:pPr>
            <a:r>
              <a:rPr lang="ru-RU" b="1" dirty="0" smtClean="0"/>
              <a:t>17. </a:t>
            </a:r>
            <a:r>
              <a:rPr lang="ru-RU" dirty="0" smtClean="0"/>
              <a:t>Интерпретация </a:t>
            </a:r>
            <a:r>
              <a:rPr lang="ru-RU" dirty="0"/>
              <a:t>графика реальной зависимости.</a:t>
            </a:r>
          </a:p>
          <a:p>
            <a:pPr marL="114300" indent="0">
              <a:buNone/>
            </a:pPr>
            <a:r>
              <a:rPr lang="ru-RU" b="1" dirty="0" smtClean="0"/>
              <a:t>18.</a:t>
            </a:r>
            <a:r>
              <a:rPr lang="ru-RU" dirty="0" smtClean="0"/>
              <a:t> Понятие </a:t>
            </a:r>
            <a:r>
              <a:rPr lang="ru-RU" dirty="0"/>
              <a:t>арифметической и геометрической прогрессии.</a:t>
            </a:r>
          </a:p>
        </p:txBody>
      </p:sp>
    </p:spTree>
    <p:extLst>
      <p:ext uri="{BB962C8B-B14F-4D97-AF65-F5344CB8AC3E}">
        <p14:creationId xmlns:p14="http://schemas.microsoft.com/office/powerpoint/2010/main" val="7673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416824" cy="158417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Основные темы заданий </a:t>
            </a:r>
            <a:r>
              <a:rPr lang="ru-RU" dirty="0" smtClean="0"/>
              <a:t>второй части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2132855"/>
            <a:ext cx="7776864" cy="419340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/>
              <a:t>а) выражения и их преобразования;</a:t>
            </a:r>
            <a:br>
              <a:rPr lang="ru-RU" sz="2800" dirty="0"/>
            </a:br>
            <a:r>
              <a:rPr lang="ru-RU" sz="2800" dirty="0"/>
              <a:t>б) уравнения и системы уравнений;</a:t>
            </a:r>
            <a:br>
              <a:rPr lang="ru-RU" sz="2800" dirty="0"/>
            </a:br>
            <a:r>
              <a:rPr lang="ru-RU" sz="2800" dirty="0"/>
              <a:t>в) неравенства;</a:t>
            </a:r>
            <a:br>
              <a:rPr lang="ru-RU" sz="2800" dirty="0"/>
            </a:br>
            <a:r>
              <a:rPr lang="ru-RU" sz="2800" dirty="0"/>
              <a:t>г) функции;</a:t>
            </a:r>
            <a:br>
              <a:rPr lang="ru-RU" sz="2800" dirty="0"/>
            </a:br>
            <a:r>
              <a:rPr lang="ru-RU" sz="2800" dirty="0"/>
              <a:t>д) координаты и графики;</a:t>
            </a:r>
            <a:br>
              <a:rPr lang="ru-RU" sz="2800" dirty="0"/>
            </a:br>
            <a:r>
              <a:rPr lang="ru-RU" sz="2800" dirty="0"/>
              <a:t>е) арифметическая и геометрическая прогрессии;</a:t>
            </a:r>
            <a:br>
              <a:rPr lang="ru-RU" sz="2800" dirty="0"/>
            </a:br>
            <a:r>
              <a:rPr lang="ru-RU" sz="2800" dirty="0"/>
              <a:t>ж) текстовые задачи.</a:t>
            </a:r>
          </a:p>
          <a:p>
            <a:pPr marL="4572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057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Первый этап-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91264" cy="3777283"/>
          </a:xfrm>
        </p:spPr>
        <p:txBody>
          <a:bodyPr/>
          <a:lstStyle/>
          <a:p>
            <a:r>
              <a:rPr lang="ru-RU" dirty="0" smtClean="0"/>
              <a:t>Ликвидация пробелов в знаниях за предыдущие годы и подготовка базы для решения заданий первой части экзаменационной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989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Тренажеры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33880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/>
              <a:t>Тренажер В-1 Т-5</a:t>
            </a:r>
          </a:p>
          <a:p>
            <a:pPr lvl="0"/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1)Купили </a:t>
            </a:r>
            <a:r>
              <a:rPr lang="ru-RU" dirty="0"/>
              <a:t>22 кг конфет и 66 кг печенья для д/с. Сколько </a:t>
            </a:r>
            <a:r>
              <a:rPr lang="ru-RU" dirty="0" smtClean="0"/>
              <a:t> </a:t>
            </a:r>
          </a:p>
          <a:p>
            <a:pPr marL="0" lvl="0" indent="0">
              <a:buNone/>
            </a:pPr>
            <a:r>
              <a:rPr lang="ru-RU" dirty="0"/>
              <a:t> </a:t>
            </a:r>
            <a:r>
              <a:rPr lang="ru-RU" dirty="0" smtClean="0"/>
              <a:t> % </a:t>
            </a:r>
            <a:r>
              <a:rPr lang="ru-RU" dirty="0"/>
              <a:t>составляют конфеты от общего веса?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) Израсходовали 70% муки и еще, осталось 105 кг.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Сколько </a:t>
            </a:r>
            <a:r>
              <a:rPr lang="ru-RU" dirty="0"/>
              <a:t>муки было завезено</a:t>
            </a:r>
            <a:r>
              <a:rPr lang="ru-RU" dirty="0" smtClean="0"/>
              <a:t>?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Тренажер </a:t>
            </a:r>
            <a:r>
              <a:rPr lang="en-US" dirty="0"/>
              <a:t>B-I </a:t>
            </a:r>
            <a:r>
              <a:rPr lang="ru-RU" dirty="0" smtClean="0"/>
              <a:t>Т-5</a:t>
            </a:r>
          </a:p>
          <a:p>
            <a:pPr marL="0" indent="0" algn="ctr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 smtClean="0"/>
              <a:t>1) Из </a:t>
            </a:r>
            <a:r>
              <a:rPr lang="ru-RU" dirty="0"/>
              <a:t>256 рисунков гуашью нарисовано 64, а остальные </a:t>
            </a: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  красками</a:t>
            </a:r>
            <a:r>
              <a:rPr lang="ru-RU" dirty="0"/>
              <a:t>. Сколько % нарисовано красками</a:t>
            </a:r>
            <a:r>
              <a:rPr lang="ru-RU" dirty="0" smtClean="0"/>
              <a:t>?</a:t>
            </a:r>
          </a:p>
          <a:p>
            <a:pPr marL="514350" lvl="0" indent="-514350">
              <a:buAutoNum type="arabicParenR"/>
            </a:pPr>
            <a:endParaRPr lang="ru-RU" dirty="0"/>
          </a:p>
          <a:p>
            <a:pPr marL="0" lvl="0" indent="0">
              <a:buNone/>
            </a:pPr>
            <a:r>
              <a:rPr lang="ru-RU" dirty="0" smtClean="0"/>
              <a:t>2) Уменьшаемое </a:t>
            </a:r>
            <a:r>
              <a:rPr lang="ru-RU" dirty="0"/>
              <a:t>равно 450,а вычитаемое составляет 16% </a:t>
            </a:r>
            <a:r>
              <a:rPr lang="ru-RU" dirty="0" smtClean="0"/>
              <a:t>  </a:t>
            </a:r>
          </a:p>
          <a:p>
            <a:pPr marL="0" lvl="0" indent="0">
              <a:buNone/>
            </a:pPr>
            <a:r>
              <a:rPr lang="ru-RU" dirty="0"/>
              <a:t> </a:t>
            </a:r>
            <a:r>
              <a:rPr lang="ru-RU" dirty="0" smtClean="0"/>
              <a:t> от </a:t>
            </a:r>
            <a:r>
              <a:rPr lang="ru-RU" dirty="0"/>
              <a:t>уменьшаемого. Найдите разность.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434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Исполнитель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92</TotalTime>
  <Words>734</Words>
  <Application>Microsoft Office PowerPoint</Application>
  <PresentationFormat>Экран (4:3)</PresentationFormat>
  <Paragraphs>134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Волна</vt:lpstr>
      <vt:lpstr>Аптека</vt:lpstr>
      <vt:lpstr>Воздушный поток</vt:lpstr>
      <vt:lpstr>Аспект</vt:lpstr>
      <vt:lpstr>Исполнительная</vt:lpstr>
      <vt:lpstr>Применение элементов технологии разноуровневой дифференциации для актуализации знаний учащихся при подготовке к итоговой аттестации по алгебре в 9-м классе </vt:lpstr>
      <vt:lpstr>Особенности такого экзамена: </vt:lpstr>
      <vt:lpstr>Особенности работы с заданиями первой части: </vt:lpstr>
      <vt:lpstr> Типичные ошибки при выполнении заданий первой части: </vt:lpstr>
      <vt:lpstr>Основные темы заданий первой части:</vt:lpstr>
      <vt:lpstr>Презентация PowerPoint</vt:lpstr>
      <vt:lpstr>Основные темы заданий второй части:</vt:lpstr>
      <vt:lpstr>Первый этап-</vt:lpstr>
      <vt:lpstr>Тренажеры</vt:lpstr>
      <vt:lpstr>Тренажеры</vt:lpstr>
      <vt:lpstr>Тренажеры</vt:lpstr>
      <vt:lpstr>Тренажеры</vt:lpstr>
      <vt:lpstr>Презентация PowerPoint</vt:lpstr>
      <vt:lpstr>Второй этап подготовки-</vt:lpstr>
      <vt:lpstr>Третий этап-</vt:lpstr>
      <vt:lpstr>Программа элективного курса по математике для учащихся 9-го класса "Технология работы с контрольно-измерительными материалами ГИА" </vt:lpstr>
      <vt:lpstr>Задачи:</vt:lpstr>
      <vt:lpstr>Структура курса</vt:lpstr>
      <vt:lpstr>Формы организации учебных занятий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элементов технологии разноуровневой дифференциации для актуализации знаний учащихся при подготовке к итоговой аттестации по алгебре в 9-м классе</dc:title>
  <dc:creator>Лука</dc:creator>
  <cp:lastModifiedBy>Виктор</cp:lastModifiedBy>
  <cp:revision>12</cp:revision>
  <dcterms:created xsi:type="dcterms:W3CDTF">2012-04-17T20:48:55Z</dcterms:created>
  <dcterms:modified xsi:type="dcterms:W3CDTF">2012-05-15T20:17:30Z</dcterms:modified>
</cp:coreProperties>
</file>