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95DA3D9-01D4-456F-BE26-B3462A59BEAC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1381E79-4A83-4E09-9ADC-BF3F574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Часть А3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Грамматические (морфологические) нормы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401080" cy="57150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Формы родительного падежа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множественного </a:t>
            </a:r>
            <a:r>
              <a:rPr lang="ru-RU" sz="2800" b="1" dirty="0" smtClean="0"/>
              <a:t>числа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229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5451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</a:t>
                      </a:r>
                      <a:r>
                        <a:rPr lang="ru-RU" sz="3200" dirty="0" smtClean="0"/>
                        <a:t>слова мужского рода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634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Несколько ампер, аршин, башкир, болгар, бурят, ботинок, валенок, вольт, гранат, грузин, киловатт, манжет, маслин, микрон, осетин, погон, рентген, румын, солдат, татар, туркмен, чулок, цыган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Несколько абрикосов, ананасов, апельсинов, баклажанов, бананов, гектаров, граммов, гуцулов, кадетов, казаков, килограммов, киргизов,</a:t>
                      </a:r>
                      <a:r>
                        <a:rPr lang="ru-RU" sz="2400" baseline="0" dirty="0" smtClean="0"/>
                        <a:t> кулуаров, курдов, лимонов, мандаринов, монголов, метров, носков, помидоров, пожитков, рекрутов, сапёров, таджиков, томатов, узбеков, якутов, эскимосов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857232"/>
          <a:ext cx="821537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473139"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Слова женского и среднего рода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65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Басен, блюдец, вафель, войск, волокон, домен, дупел, захолустий, зернышек, корневищ, кочерёг, кровель, крылец, монахинь, нянь, оглобель, одеялец, окошек, полотен, полотенец, пустынь, свадеб, святынь, селений, сплетен, ставен, туфель, усадеб, ущелий, хранилищ, цапель, яблок, яблонь, ядер, песен (от песня)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Бредней, западней, ноздрей, кеглей, песней (от песнь), платьев, подмастерьев, распрей, саклей, ступней, устьев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788336"/>
          <a:ext cx="8215370" cy="566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926152"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Родительный падеж слов, употребляемых только во множественном числе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91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Брызг, брюк, бус, денег, каникул, макарон, нападок, носилок, панталон, потёмок, рейтуз, салазок, сумерек, шаровар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Будней, дровней, заморозков, клипсов, лохмотьев, мемуаров, отрепьев, отрубей, плоскогубцев, счётов, яслей</a:t>
                      </a:r>
                      <a:endParaRPr lang="ru-RU" sz="2400" dirty="0"/>
                    </a:p>
                  </a:txBody>
                  <a:tcPr/>
                </a:tc>
              </a:tr>
              <a:tr h="532130"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Варианты форм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11993"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Авар – аваров, барж – баржей, бог – богов, верховий – верховьев, грабель –</a:t>
                      </a:r>
                      <a:r>
                        <a:rPr lang="ru-RU" sz="2400" baseline="0" dirty="0" smtClean="0"/>
                        <a:t> граблей, колен -  коленей, микрон – микронов, низовий – низовьев, </a:t>
                      </a:r>
                      <a:r>
                        <a:rPr lang="ru-RU" sz="2400" baseline="0" dirty="0" err="1" smtClean="0"/>
                        <a:t>ом</a:t>
                      </a:r>
                      <a:r>
                        <a:rPr lang="ru-RU" sz="2400" baseline="0" dirty="0" smtClean="0"/>
                        <a:t> – </a:t>
                      </a:r>
                      <a:r>
                        <a:rPr lang="ru-RU" sz="2400" baseline="0" dirty="0" err="1" smtClean="0"/>
                        <a:t>омов</a:t>
                      </a:r>
                      <a:r>
                        <a:rPr lang="ru-RU" sz="2400" baseline="0" dirty="0" smtClean="0"/>
                        <a:t>, простынь – простыней, рельс – рельсов, русл – русел, сот – сотов, </a:t>
                      </a:r>
                      <a:r>
                        <a:rPr lang="ru-RU" sz="2400" baseline="0" dirty="0" err="1" smtClean="0"/>
                        <a:t>ходуль</a:t>
                      </a:r>
                      <a:r>
                        <a:rPr lang="ru-RU" sz="2400" baseline="0" dirty="0" smtClean="0"/>
                        <a:t> - ходулей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96908"/>
          </a:xfrm>
        </p:spPr>
        <p:txBody>
          <a:bodyPr/>
          <a:lstStyle/>
          <a:p>
            <a:r>
              <a:rPr lang="ru-RU" b="1" dirty="0" smtClean="0"/>
              <a:t>Склонение числительных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97493"/>
          </a:xfrm>
        </p:spPr>
        <p:txBody>
          <a:bodyPr>
            <a:normAutofit fontScale="62500" lnSpcReduction="20000"/>
          </a:bodyPr>
          <a:lstStyle/>
          <a:p>
            <a:r>
              <a:rPr lang="ru-RU" sz="3200" b="1" dirty="0" smtClean="0"/>
              <a:t>При склонении составных порядковых числительных изменяется только последнее слово. Например: </a:t>
            </a:r>
            <a:r>
              <a:rPr lang="ru-RU" sz="3200" b="1" i="1" dirty="0" smtClean="0"/>
              <a:t>двадцать шестой, две тысячи восьмой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При склонении сложных и составных количественных числительных изменяется каждая составная часть. Например:</a:t>
            </a:r>
          </a:p>
          <a:p>
            <a:r>
              <a:rPr lang="ru-RU" sz="3200" b="1" i="1" dirty="0" smtClean="0"/>
              <a:t>И.п. четыреста семьдесят шесть рублей</a:t>
            </a:r>
          </a:p>
          <a:p>
            <a:r>
              <a:rPr lang="ru-RU" sz="3200" b="1" i="1" dirty="0" smtClean="0"/>
              <a:t>Р.п. четырехсот семидесяти шести рублей</a:t>
            </a:r>
          </a:p>
          <a:p>
            <a:r>
              <a:rPr lang="ru-RU" sz="3200" b="1" i="1" dirty="0" smtClean="0"/>
              <a:t>Д.п. четыремстам семидесяти шести рублям</a:t>
            </a:r>
          </a:p>
          <a:p>
            <a:r>
              <a:rPr lang="ru-RU" sz="3200" b="1" i="1" dirty="0" smtClean="0"/>
              <a:t>В.п. четыреста семьдесят шесть рублей</a:t>
            </a:r>
          </a:p>
          <a:p>
            <a:r>
              <a:rPr lang="ru-RU" sz="3200" b="1" i="1" dirty="0" smtClean="0"/>
              <a:t>Т.в. четырьмястами семьюдесятью шестью рублями</a:t>
            </a:r>
          </a:p>
          <a:p>
            <a:r>
              <a:rPr lang="ru-RU" sz="3200" b="1" i="1" dirty="0" smtClean="0"/>
              <a:t>П.п. о четырехстах семидесяти шести рублях</a:t>
            </a:r>
          </a:p>
          <a:p>
            <a:r>
              <a:rPr lang="ru-RU" sz="3200" b="1" i="1" dirty="0" smtClean="0"/>
              <a:t>Числительные полтора, полтораста, сорок, девяносто, сто </a:t>
            </a:r>
            <a:r>
              <a:rPr lang="ru-RU" sz="3200" b="1" dirty="0" smtClean="0"/>
              <a:t> при склонении имеют только две формы: одна для именительного и винительного падежей, другая – для всех остальных: </a:t>
            </a:r>
            <a:r>
              <a:rPr lang="ru-RU" sz="3200" b="1" i="1" dirty="0" smtClean="0"/>
              <a:t>полтора – полутора, полтораста – полутораста</a:t>
            </a:r>
            <a:r>
              <a:rPr lang="ru-RU" b="1" i="1" dirty="0" smtClean="0"/>
              <a:t>, сорок – сорока, девяносто – девяноста,  сто – ста</a:t>
            </a:r>
            <a:r>
              <a:rPr lang="ru-RU" b="1" dirty="0" smtClean="0"/>
              <a:t>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Вставьте, где </a:t>
            </a:r>
            <a:r>
              <a:rPr lang="ru-RU" sz="3200" b="1" dirty="0" smtClean="0"/>
              <a:t>необходимо, </a:t>
            </a:r>
            <a:r>
              <a:rPr lang="ru-RU" sz="3200" b="1" dirty="0" smtClean="0"/>
              <a:t>пропущенные буквы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401080" cy="4840303"/>
          </a:xfrm>
        </p:spPr>
        <p:txBody>
          <a:bodyPr/>
          <a:lstStyle/>
          <a:p>
            <a:r>
              <a:rPr lang="ru-RU" dirty="0" smtClean="0"/>
              <a:t>1) Сад занимает около шестидесяти гектар… . 2) Собран большой урожай помидор… . 3) Предприятия заключили долгосрочные договор… . 4) Директор… школ съехались на конференцию.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6834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Исправьте, где необходимо, ошибки в предложении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 Перед праздником магазин проводил распродажу </a:t>
            </a:r>
            <a:r>
              <a:rPr lang="ru-RU" dirty="0" err="1" smtClean="0"/>
              <a:t>чулков</a:t>
            </a:r>
            <a:r>
              <a:rPr lang="ru-RU" dirty="0" smtClean="0"/>
              <a:t> и носок.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2) Университетская библиотека располагает двадцатью тысячами четыреста семьдесят шестью книгами. 3) Мои любимые грузинские блюда – из баклажан с грецкими орехами и чесноком – прекрасно готовит моя мама. 4) От этих бывших когда-то нарядными туфлей осталось одно воспоминание. 5) У помидор оказалась очень тонкая кожица.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71438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Укажите пример с ошибкой в образовании формы слова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91174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1. 1) пара </a:t>
            </a:r>
            <a:r>
              <a:rPr lang="ru-RU" b="1" dirty="0" err="1" smtClean="0"/>
              <a:t>чулков</a:t>
            </a:r>
            <a:r>
              <a:rPr lang="ru-RU" b="1" dirty="0" smtClean="0"/>
              <a:t>              3) вкусные торты</a:t>
            </a:r>
          </a:p>
          <a:p>
            <a:r>
              <a:rPr lang="ru-RU" b="1" dirty="0" smtClean="0"/>
              <a:t>     2) двое часов               </a:t>
            </a:r>
            <a:r>
              <a:rPr lang="ru-RU" b="1" dirty="0" smtClean="0"/>
              <a:t> 4</a:t>
            </a:r>
            <a:r>
              <a:rPr lang="ru-RU" b="1" dirty="0" smtClean="0"/>
              <a:t>) самый красивый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      2. 1) несколько одеяльцев    3) талантливые инженера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2) пара </a:t>
            </a:r>
            <a:r>
              <a:rPr lang="ru-RU" b="1" smtClean="0"/>
              <a:t>ботинок                 </a:t>
            </a:r>
            <a:r>
              <a:rPr lang="ru-RU" b="1" smtClean="0"/>
              <a:t>    </a:t>
            </a:r>
            <a:r>
              <a:rPr lang="ru-RU" b="1" dirty="0" smtClean="0"/>
              <a:t>4) две тысячи пятый год</a:t>
            </a:r>
          </a:p>
          <a:p>
            <a:endParaRPr lang="ru-RU" b="1" dirty="0" smtClean="0"/>
          </a:p>
          <a:p>
            <a:r>
              <a:rPr lang="ru-RU" b="1" dirty="0" smtClean="0"/>
              <a:t>3. 1) моя туфля                   </a:t>
            </a:r>
            <a:r>
              <a:rPr lang="ru-RU" b="1" dirty="0" smtClean="0"/>
              <a:t>          3</a:t>
            </a:r>
            <a:r>
              <a:rPr lang="ru-RU" b="1" dirty="0" smtClean="0"/>
              <a:t>) более умный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2) возмущения курдов </a:t>
            </a:r>
            <a:r>
              <a:rPr lang="ru-RU" b="1" dirty="0" smtClean="0"/>
              <a:t>        4</a:t>
            </a:r>
            <a:r>
              <a:rPr lang="ru-RU" b="1" dirty="0" smtClean="0"/>
              <a:t>) много </a:t>
            </a:r>
            <a:r>
              <a:rPr lang="ru-RU" b="1" dirty="0" err="1" smtClean="0"/>
              <a:t>грузинов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4. 1) нет </a:t>
            </a:r>
            <a:r>
              <a:rPr lang="ru-RU" b="1" dirty="0" err="1" smtClean="0"/>
              <a:t>блюдцев</a:t>
            </a:r>
            <a:r>
              <a:rPr lang="ru-RU" b="1" dirty="0" smtClean="0"/>
              <a:t>              </a:t>
            </a:r>
            <a:r>
              <a:rPr lang="ru-RU" b="1" dirty="0" smtClean="0"/>
              <a:t>  </a:t>
            </a:r>
            <a:r>
              <a:rPr lang="ru-RU" b="1" dirty="0" smtClean="0"/>
              <a:t>3) трое друзей</a:t>
            </a:r>
          </a:p>
          <a:p>
            <a:r>
              <a:rPr lang="ru-RU" b="1" dirty="0" smtClean="0"/>
              <a:t>     2) директора школ        4) пятидесяти </a:t>
            </a:r>
            <a:r>
              <a:rPr lang="ru-RU" b="1" dirty="0" smtClean="0"/>
              <a:t>четырех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                                               </a:t>
            </a:r>
            <a:r>
              <a:rPr lang="ru-RU" b="1" dirty="0" smtClean="0"/>
              <a:t>          учащихся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5.  1) бухгалтера                 </a:t>
            </a:r>
            <a:r>
              <a:rPr lang="ru-RU" b="1" dirty="0" smtClean="0"/>
              <a:t> 3</a:t>
            </a:r>
            <a:r>
              <a:rPr lang="ru-RU" b="1" dirty="0" smtClean="0"/>
              <a:t>) пять килограммов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2) двух тысячи               4) более интересный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восьмого года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102</TotalTime>
  <Words>678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Часть А3</vt:lpstr>
      <vt:lpstr>Формы родительного падежа  множественного числа</vt:lpstr>
      <vt:lpstr>Слайд 3</vt:lpstr>
      <vt:lpstr>Слайд 4</vt:lpstr>
      <vt:lpstr>Склонение числительных</vt:lpstr>
      <vt:lpstr>Вставьте, где необходимо, пропущенные буквы</vt:lpstr>
      <vt:lpstr>Исправьте, где необходимо, ошибки в предложении</vt:lpstr>
      <vt:lpstr>Укажите пример с ошибкой в образовании формы слова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родительного падежа множественного числа</dc:title>
  <dc:creator>ночной эльф</dc:creator>
  <cp:lastModifiedBy>ночной эльф</cp:lastModifiedBy>
  <cp:revision>11</cp:revision>
  <dcterms:created xsi:type="dcterms:W3CDTF">2011-11-30T16:58:25Z</dcterms:created>
  <dcterms:modified xsi:type="dcterms:W3CDTF">2011-11-30T18:41:32Z</dcterms:modified>
</cp:coreProperties>
</file>