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56" r:id="rId5"/>
    <p:sldId id="260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74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99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fotky.com.ua/pfiles/6287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activerain.com/image_store/uploads/4/5/3/7/5/ar12455634915735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db.rferl.org/CEE59116-5887-42C5-8F7A-BA3F0EBD73B6_mw800_mh600_s.jpg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www.equipnet.ru/netcat_files/Image/2010/%D1%84%D0%B5%D0%B2%D1%80%D0%B0%D0%BB%D1%8C/18/derevo/industrydaily_ru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homeinsurancedetails.com/images/float/buy-home-insurance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f.ru/application/public/article/849/8aadf0b6e03b98397bb2d13234af2598_big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cehlibrary.ednet.ns.ca/kids'_corner/people.gi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nsad.ru/pic/blaga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ru-RU" sz="7200" b="1" i="1" dirty="0" smtClean="0">
                <a:solidFill>
                  <a:schemeClr val="accent6">
                    <a:lumMod val="50000"/>
                  </a:schemeClr>
                </a:solidFill>
              </a:rPr>
              <a:t>Урок обществознания в 8 классе.</a:t>
            </a:r>
            <a:endParaRPr lang="ru-RU" sz="7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928934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3"/>
            <a:ext cx="8229600" cy="28575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285728"/>
            <a:ext cx="3214710" cy="12858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996600"/>
                </a:solidFill>
              </a:rPr>
              <a:t>Блага</a:t>
            </a:r>
            <a:endParaRPr lang="ru-RU" sz="6000" b="1" dirty="0">
              <a:solidFill>
                <a:srgbClr val="9966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42910" y="1857364"/>
            <a:ext cx="2857520" cy="107157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96600"/>
                </a:solidFill>
              </a:rPr>
              <a:t>Свободные</a:t>
            </a:r>
            <a:endParaRPr lang="ru-RU" sz="2800" b="1" dirty="0">
              <a:solidFill>
                <a:srgbClr val="9966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857752" y="1857364"/>
            <a:ext cx="3929090" cy="114300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96600"/>
                </a:solidFill>
              </a:rPr>
              <a:t>Экономические</a:t>
            </a:r>
            <a:endParaRPr lang="ru-RU" sz="2800" b="1" dirty="0">
              <a:solidFill>
                <a:srgbClr val="9966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14678" y="3714752"/>
            <a:ext cx="2714644" cy="192882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96600"/>
                </a:solidFill>
              </a:rPr>
              <a:t>предметы потребления</a:t>
            </a:r>
          </a:p>
          <a:p>
            <a:pPr algn="ctr"/>
            <a:r>
              <a:rPr lang="ru-RU" b="1" dirty="0" smtClean="0">
                <a:solidFill>
                  <a:srgbClr val="996600"/>
                </a:solidFill>
              </a:rPr>
              <a:t>(для удовлетворения личных потребностей)  </a:t>
            </a:r>
            <a:endParaRPr lang="ru-RU" b="1" dirty="0">
              <a:solidFill>
                <a:srgbClr val="9966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215042" y="3571876"/>
            <a:ext cx="2928958" cy="207170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96600"/>
                </a:solidFill>
              </a:rPr>
              <a:t>средства производства</a:t>
            </a:r>
          </a:p>
          <a:p>
            <a:pPr algn="ctr"/>
            <a:r>
              <a:rPr lang="ru-RU" b="1" dirty="0" smtClean="0">
                <a:solidFill>
                  <a:srgbClr val="996600"/>
                </a:solidFill>
              </a:rPr>
              <a:t>(блага, используемые для производства других благ) </a:t>
            </a:r>
            <a:endParaRPr lang="ru-RU" b="1" dirty="0">
              <a:solidFill>
                <a:srgbClr val="99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7030A0"/>
                </a:solidFill>
              </a:rPr>
              <a:t>Давайте сделаем некоторые выводы: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00B0F0"/>
                </a:solidFill>
              </a:rPr>
              <a:t>Что бы удовлетворить  _____________ потребности человека необходимы специальные средства, которые называют ________________ 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654032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Ресурс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 от франц.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Ressourse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– 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857760"/>
            <a:ext cx="8229600" cy="142875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! Какие ресурсы необходимы для производства такого блага, как карандаш?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Picture 7" descr="Картинка 2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143116"/>
            <a:ext cx="5072098" cy="279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42844" y="1214422"/>
            <a:ext cx="86868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вспомогательное средство для создания экономических благ.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Главная задача экономики: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 Удовлетворение безграничных потребностей человека с помощью ограниченных ресурсов.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7" descr="Картинка 4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911362"/>
            <a:ext cx="2357437" cy="176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Картинка 52 из 198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4643446"/>
            <a:ext cx="2714625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Картинка 196 из 1986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4857760"/>
            <a:ext cx="2398713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Человек всегда стоит перед выбором.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256"/>
            <a:ext cx="8229600" cy="2257428"/>
          </a:xfrm>
        </p:spPr>
        <p:txBody>
          <a:bodyPr/>
          <a:lstStyle/>
          <a:p>
            <a:r>
              <a:rPr lang="ru-RU" b="1" dirty="0" smtClean="0"/>
              <a:t>Альтернативная стоимость</a:t>
            </a:r>
            <a:r>
              <a:rPr lang="ru-RU" dirty="0" smtClean="0"/>
              <a:t>- это польза или выгода, которую мы могли бы получить от самого лучшего из невыбранных вариантов.</a:t>
            </a:r>
            <a:endParaRPr lang="ru-RU" dirty="0"/>
          </a:p>
        </p:txBody>
      </p:sp>
      <p:pic>
        <p:nvPicPr>
          <p:cNvPr id="4" name="Рисунок 3" descr="Картинка 13 из 990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571612"/>
            <a:ext cx="270033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Задание: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Анна решила заниматься восточными танцами. Занятие, костюмы, аксессуары стоят очень дорого. Вполне вероятно, что Анне придется отказаться от других потребностей. А раньше она очень любила ходить  в бассейн, изучала с репетитором иностранный язык.  Что в данном случае может выступать в качестве альтернативной стоимости? Объясните свой выбор.</a:t>
            </a:r>
          </a:p>
          <a:p>
            <a:endParaRPr lang="ru-RU" dirty="0"/>
          </a:p>
        </p:txBody>
      </p:sp>
      <p:pic>
        <p:nvPicPr>
          <p:cNvPr id="4" name="Picture 9" descr="Картинка 1 из 3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5000636"/>
            <a:ext cx="2214550" cy="166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Домашнее задание: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§ 11 вопрос №1 стр. 91- письменно.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D:\Мои документы\Downloads\i (28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429000"/>
            <a:ext cx="299574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Ответьте на вопросы: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Какова роль экономики в жизни общества?</a:t>
            </a:r>
          </a:p>
          <a:p>
            <a:pPr lvl="0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Легко ли было принимать  решения? 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Наш урок позволит вам принимать эффективные решения?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9600" b="1" i="1" dirty="0" smtClean="0">
                <a:solidFill>
                  <a:srgbClr val="C00000"/>
                </a:solidFill>
              </a:rPr>
              <a:t>Спасибо </a:t>
            </a:r>
          </a:p>
          <a:p>
            <a:pPr algn="ctr">
              <a:buNone/>
            </a:pPr>
            <a:r>
              <a:rPr lang="ru-RU" sz="9600" b="1" i="1" dirty="0" smtClean="0">
                <a:solidFill>
                  <a:srgbClr val="C00000"/>
                </a:solidFill>
              </a:rPr>
              <a:t>за </a:t>
            </a:r>
          </a:p>
          <a:p>
            <a:pPr algn="ctr">
              <a:buNone/>
            </a:pPr>
            <a:r>
              <a:rPr lang="ru-RU" sz="9600" b="1" i="1" dirty="0" smtClean="0">
                <a:solidFill>
                  <a:srgbClr val="C00000"/>
                </a:solidFill>
              </a:rPr>
              <a:t>урок!</a:t>
            </a:r>
            <a:endParaRPr lang="ru-RU" sz="9600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D:\Мои документы\Downloads\i (34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228968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4-tub-ru.yandex.net/i?id=21000646-40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4985" y="4786322"/>
            <a:ext cx="354901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Мои документы\Downloads\i (36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428604"/>
            <a:ext cx="186213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Сферы жизнедеятельности общества.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57364"/>
            <a:ext cx="6400800" cy="37814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9" descr="C:\Program Files\Microsoft Office\Clipart\smbusbas\bl00102_.wmf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914400"/>
            <a:ext cx="2260600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C:\Program Files\Microsoft Office\Clipart\standard\stddir2\en00685_.wmf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4786322"/>
            <a:ext cx="22098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C:\Program Files\Microsoft Office\Clipart\standard\stddir4\pe06261_.wmf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143000"/>
            <a:ext cx="13398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C:\Program Files\Microsoft Office\Clipart\standard\stddir1\bd06618_.wmf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643446"/>
            <a:ext cx="1620838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Блок-схема: альтернативный процесс 7"/>
          <p:cNvSpPr/>
          <p:nvPr/>
        </p:nvSpPr>
        <p:spPr>
          <a:xfrm>
            <a:off x="1571604" y="1857364"/>
            <a:ext cx="2428892" cy="150019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bg2">
                    <a:lumMod val="10000"/>
                  </a:schemeClr>
                </a:solidFill>
              </a:rPr>
              <a:t>Политическая</a:t>
            </a:r>
            <a:endParaRPr lang="ru-RU" sz="2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4143372" y="1857364"/>
            <a:ext cx="2643206" cy="150019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bg2">
                    <a:lumMod val="10000"/>
                  </a:schemeClr>
                </a:solidFill>
              </a:rPr>
              <a:t>Экономическая</a:t>
            </a:r>
            <a:endParaRPr lang="ru-RU" sz="2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785918" y="4071942"/>
            <a:ext cx="2571768" cy="164307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bg2">
                    <a:lumMod val="10000"/>
                  </a:schemeClr>
                </a:solidFill>
              </a:rPr>
              <a:t>Социальная</a:t>
            </a:r>
            <a:endParaRPr lang="ru-RU" sz="2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4429124" y="4071942"/>
            <a:ext cx="2643206" cy="15716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bg2">
                    <a:lumMod val="10000"/>
                  </a:schemeClr>
                </a:solidFill>
              </a:rPr>
              <a:t>Духовная</a:t>
            </a:r>
            <a:endParaRPr lang="ru-RU" sz="26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Отгадайте загадки: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4857784" cy="557216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1. На товаре быть должна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Обязательно ...</a:t>
            </a:r>
            <a:r>
              <a:rPr lang="ru-RU" sz="3600" b="1" dirty="0" smtClean="0"/>
              <a:t> </a:t>
            </a:r>
            <a:r>
              <a:rPr lang="ru-RU" sz="3600" b="1" i="1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2. Будут целыми, как в танке,</a:t>
            </a:r>
            <a:endParaRPr lang="ru-RU" sz="36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Сбереженья ваши в ...</a:t>
            </a:r>
            <a:r>
              <a:rPr lang="ru-RU" b="1" dirty="0" smtClean="0"/>
              <a:t> </a:t>
            </a:r>
            <a:r>
              <a:rPr lang="ru-RU" b="1" i="1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3. Как ребёнка нет без мамы,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Сбыта нету без ...</a:t>
            </a:r>
            <a:r>
              <a:rPr lang="ru-RU" b="1" dirty="0" smtClean="0"/>
              <a:t>  </a:t>
            </a:r>
            <a:r>
              <a:rPr lang="ru-RU" b="1" i="1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4. И врачу, и акробату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Выдают за труд ...  </a:t>
            </a:r>
            <a:endParaRPr lang="ru-RU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5. Очень вкусная витрина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Овощного ... </a:t>
            </a:r>
            <a:r>
              <a:rPr lang="ru-RU" b="1" i="1" dirty="0" smtClean="0">
                <a:solidFill>
                  <a:srgbClr val="0070C0"/>
                </a:solidFill>
              </a:rPr>
              <a:t> 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857752" y="1071546"/>
            <a:ext cx="3500462" cy="5572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1285860"/>
            <a:ext cx="1571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(цена)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2500306"/>
            <a:ext cx="14961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(банке)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3571876"/>
            <a:ext cx="2571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(рекламы)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4643446"/>
            <a:ext cx="2500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 (зарплату)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5857892"/>
            <a:ext cx="2262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 (магазина)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14356"/>
            <a:ext cx="7772400" cy="3571900"/>
          </a:xfrm>
          <a:solidFill>
            <a:schemeClr val="accent4">
              <a:lumMod val="60000"/>
              <a:lumOff val="40000"/>
            </a:schemeClr>
          </a:solidFill>
          <a:ln>
            <a:gradFill>
              <a:gsLst>
                <a:gs pos="0">
                  <a:schemeClr val="accent4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</a:rPr>
              <a:t>Экономика и ее роль в жизни общества.</a:t>
            </a:r>
            <a:endParaRPr lang="ru-RU" sz="6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5572140"/>
            <a:ext cx="6400800" cy="685808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Урок обществознания в 8 классе.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8" descr="C:\Documents and Settings\Admin\Рабочий стол\132863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3314"/>
            <a:ext cx="2357438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Картинка 5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3643314"/>
            <a:ext cx="17653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Работа со словарем в учебнике.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1643050"/>
            <a:ext cx="5643570" cy="4857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</a:rPr>
              <a:t>Экономика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- хозяйство, используемое людьми для обеспечения жизни, удовлетворения потребностей путем создания необходимых благ, условий и средств существования.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D:\Мои документы\Downloads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2695575" cy="404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609600"/>
          </a:xfrm>
          <a:gradFill rotWithShape="0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FFCC00"/>
                </a:solidFill>
              </a:rPr>
              <a:t>Что нужно человеку?</a:t>
            </a:r>
          </a:p>
        </p:txBody>
      </p:sp>
      <p:pic>
        <p:nvPicPr>
          <p:cNvPr id="66576" name="Picture 16" descr="C:\Program Files\Common Files\Microsoft Shared\Clipart\cagcat50\BD06663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357298"/>
            <a:ext cx="2143140" cy="1859152"/>
          </a:xfrm>
          <a:prstGeom prst="rect">
            <a:avLst/>
          </a:prstGeom>
          <a:solidFill>
            <a:srgbClr val="FFFFFF"/>
          </a:solidFill>
          <a:ln w="76200">
            <a:solidFill>
              <a:srgbClr val="FFCC00"/>
            </a:solidFill>
            <a:miter lim="800000"/>
            <a:headEnd/>
            <a:tailEnd/>
          </a:ln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214414" y="1500174"/>
            <a:ext cx="4024313" cy="892175"/>
            <a:chOff x="864" y="864"/>
            <a:chExt cx="2535" cy="562"/>
          </a:xfrm>
        </p:grpSpPr>
        <p:sp>
          <p:nvSpPr>
            <p:cNvPr id="4110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864" y="864"/>
              <a:ext cx="1569" cy="5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Impact"/>
                </a:rPr>
                <a:t>Хочу!</a:t>
              </a:r>
            </a:p>
          </p:txBody>
        </p:sp>
        <p:sp>
          <p:nvSpPr>
            <p:cNvPr id="4111" name="AutoShape 18"/>
            <p:cNvSpPr>
              <a:spLocks noChangeArrowheads="1"/>
            </p:cNvSpPr>
            <p:nvPr/>
          </p:nvSpPr>
          <p:spPr bwMode="auto">
            <a:xfrm>
              <a:off x="2784" y="1008"/>
              <a:ext cx="615" cy="306"/>
            </a:xfrm>
            <a:prstGeom prst="leftArrow">
              <a:avLst>
                <a:gd name="adj1" fmla="val 50000"/>
                <a:gd name="adj2" fmla="val 50245"/>
              </a:avLst>
            </a:prstGeom>
            <a:solidFill>
              <a:srgbClr val="FFCC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08" name="Line 20"/>
          <p:cNvSpPr>
            <a:spLocks noChangeShapeType="1"/>
          </p:cNvSpPr>
          <p:nvPr/>
        </p:nvSpPr>
        <p:spPr bwMode="auto">
          <a:xfrm>
            <a:off x="1928794" y="2571744"/>
            <a:ext cx="0" cy="53340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57158" y="3357562"/>
            <a:ext cx="2962275" cy="2209800"/>
            <a:chOff x="288" y="2688"/>
            <a:chExt cx="1866" cy="1392"/>
          </a:xfrm>
        </p:grpSpPr>
        <p:pic>
          <p:nvPicPr>
            <p:cNvPr id="4106" name="Picture 23" descr="C:\Program Files\Common Files\Microsoft Shared\Clipart\cagcat50\PE02622_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8" y="2688"/>
              <a:ext cx="1196" cy="970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rgbClr val="FFCC00"/>
              </a:solidFill>
              <a:miter lim="800000"/>
              <a:headEnd/>
              <a:tailEnd/>
            </a:ln>
          </p:spPr>
        </p:pic>
        <p:sp>
          <p:nvSpPr>
            <p:cNvPr id="4107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288" y="3744"/>
              <a:ext cx="1866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Потребность</a:t>
              </a: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3500430" y="3643314"/>
            <a:ext cx="5410200" cy="1371600"/>
            <a:chOff x="2112" y="2736"/>
            <a:chExt cx="3408" cy="864"/>
          </a:xfrm>
        </p:grpSpPr>
        <p:sp>
          <p:nvSpPr>
            <p:cNvPr id="4104" name="AutoShape 26"/>
            <p:cNvSpPr>
              <a:spLocks noChangeArrowheads="1"/>
            </p:cNvSpPr>
            <p:nvPr/>
          </p:nvSpPr>
          <p:spPr bwMode="auto">
            <a:xfrm>
              <a:off x="2112" y="3024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rgbClr val="FFCC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5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2880" y="2736"/>
              <a:ext cx="2640" cy="8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latin typeface="Arial"/>
                  <a:cs typeface="Arial"/>
                </a:rPr>
                <a:t>Нужда человека</a:t>
              </a:r>
            </a:p>
            <a:p>
              <a:pPr algn="ctr"/>
              <a:r>
                <a:rPr lang="ru-RU" sz="3600" b="1" kern="10"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latin typeface="Arial"/>
                  <a:cs typeface="Arial"/>
                </a:rPr>
                <a:t>в чём-либо!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000132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b="1" dirty="0" smtClean="0"/>
              <a:t>Задание! Разделите потребности человека на три группы.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28596" y="1714488"/>
            <a:ext cx="7286676" cy="121444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Потребности человека: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214686"/>
            <a:ext cx="3143272" cy="121444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Материальные.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3214686"/>
            <a:ext cx="3643338" cy="135732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Духовные.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57356" y="5072074"/>
            <a:ext cx="4286280" cy="121444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Социальные.</a:t>
            </a:r>
            <a:endParaRPr lang="ru-RU" sz="2800" b="1" dirty="0">
              <a:solidFill>
                <a:srgbClr val="FFC000"/>
              </a:solidFill>
            </a:endParaRPr>
          </a:p>
        </p:txBody>
      </p:sp>
      <p:pic>
        <p:nvPicPr>
          <p:cNvPr id="11" name="Picture 9" descr="BOO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14818"/>
            <a:ext cx="776288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D:\Картинки\Образование\BOOKS3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3786190"/>
            <a:ext cx="1000125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Картинка 32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5192712"/>
            <a:ext cx="1714500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Для чего необходимо удовлетворять потребности?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900115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</a:rPr>
              <a:t>Цель удовлетворения потребностей </a:t>
            </a: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- создание условий для жизни и деятельности людей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Благо-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средства, с помощью которых человек удовлетворяет свои потребности.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3108" y="1428736"/>
            <a:ext cx="4643470" cy="12144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Блага</a:t>
            </a:r>
            <a:endParaRPr lang="ru-RU" sz="4800" b="1" dirty="0"/>
          </a:p>
        </p:txBody>
      </p:sp>
      <p:sp>
        <p:nvSpPr>
          <p:cNvPr id="5" name="Овал 4"/>
          <p:cNvSpPr/>
          <p:nvPr/>
        </p:nvSpPr>
        <p:spPr>
          <a:xfrm>
            <a:off x="214282" y="3357562"/>
            <a:ext cx="3143272" cy="135732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Свободные</a:t>
            </a:r>
            <a:endParaRPr lang="ru-RU" sz="3200" b="1" dirty="0"/>
          </a:p>
        </p:txBody>
      </p:sp>
      <p:sp>
        <p:nvSpPr>
          <p:cNvPr id="6" name="Овал 5"/>
          <p:cNvSpPr/>
          <p:nvPr/>
        </p:nvSpPr>
        <p:spPr>
          <a:xfrm>
            <a:off x="5857884" y="3357562"/>
            <a:ext cx="3143240" cy="142876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/>
              <a:t>Экономические</a:t>
            </a:r>
            <a:endParaRPr lang="ru-RU" sz="3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5072074"/>
            <a:ext cx="4071966" cy="107157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Доступны для всех нуждающихся. К ним относят воду, воздух, солнечный свет…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86380" y="5214950"/>
            <a:ext cx="3714776" cy="11430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Полученные в результате экономической деятельности человека, посредством производства.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9" name="Picture 7" descr="Картинка 2 из 64000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714620"/>
            <a:ext cx="2448519" cy="233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344</Words>
  <PresentationFormat>Экран (4:3)</PresentationFormat>
  <Paragraphs>83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Урок обществознания в 8 классе.</vt:lpstr>
      <vt:lpstr>Сферы жизнедеятельности общества.</vt:lpstr>
      <vt:lpstr>Отгадайте загадки:</vt:lpstr>
      <vt:lpstr>Экономика и ее роль в жизни общества.</vt:lpstr>
      <vt:lpstr>Работа со словарем в учебнике.</vt:lpstr>
      <vt:lpstr>Что нужно человеку?</vt:lpstr>
      <vt:lpstr> Задание! Разделите потребности человека на три группы.</vt:lpstr>
      <vt:lpstr>Для чего необходимо удовлетворять потребности?</vt:lpstr>
      <vt:lpstr>Благо- это средства, с помощью которых человек удовлетворяет свои потребности. </vt:lpstr>
      <vt:lpstr> </vt:lpstr>
      <vt:lpstr> Давайте сделаем некоторые выводы: </vt:lpstr>
      <vt:lpstr>  Ресурс ( от франц. Ressourse) –   </vt:lpstr>
      <vt:lpstr> Главная задача экономики:</vt:lpstr>
      <vt:lpstr>Человек всегда стоит перед выбором.</vt:lpstr>
      <vt:lpstr>Задание: </vt:lpstr>
      <vt:lpstr>Домашнее задание:</vt:lpstr>
      <vt:lpstr>Ответьте на вопросы: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Сферы жизнедеятельности общества.</dc:title>
  <cp:lastModifiedBy>UserXP</cp:lastModifiedBy>
  <cp:revision>69</cp:revision>
  <dcterms:modified xsi:type="dcterms:W3CDTF">2012-12-16T13:50:09Z</dcterms:modified>
</cp:coreProperties>
</file>