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3"/>
  </p:notesMasterIdLst>
  <p:sldIdLst>
    <p:sldId id="256" r:id="rId2"/>
    <p:sldId id="272" r:id="rId3"/>
    <p:sldId id="273" r:id="rId4"/>
    <p:sldId id="274" r:id="rId5"/>
    <p:sldId id="275" r:id="rId6"/>
    <p:sldId id="282" r:id="rId7"/>
    <p:sldId id="276" r:id="rId8"/>
    <p:sldId id="278" r:id="rId9"/>
    <p:sldId id="279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80" r:id="rId19"/>
    <p:sldId id="298" r:id="rId20"/>
    <p:sldId id="300" r:id="rId21"/>
    <p:sldId id="299" r:id="rId22"/>
    <p:sldId id="301" r:id="rId23"/>
    <p:sldId id="302" r:id="rId24"/>
    <p:sldId id="305" r:id="rId25"/>
    <p:sldId id="306" r:id="rId26"/>
    <p:sldId id="307" r:id="rId27"/>
    <p:sldId id="304" r:id="rId28"/>
    <p:sldId id="308" r:id="rId29"/>
    <p:sldId id="303" r:id="rId30"/>
    <p:sldId id="292" r:id="rId31"/>
    <p:sldId id="295" r:id="rId32"/>
    <p:sldId id="312" r:id="rId33"/>
    <p:sldId id="313" r:id="rId34"/>
    <p:sldId id="314" r:id="rId35"/>
    <p:sldId id="296" r:id="rId36"/>
    <p:sldId id="311" r:id="rId37"/>
    <p:sldId id="297" r:id="rId38"/>
    <p:sldId id="309" r:id="rId39"/>
    <p:sldId id="310" r:id="rId40"/>
    <p:sldId id="293" r:id="rId41"/>
    <p:sldId id="294" r:id="rId4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09" autoAdjust="0"/>
    <p:restoredTop sz="94660"/>
  </p:normalViewPr>
  <p:slideViewPr>
    <p:cSldViewPr>
      <p:cViewPr varScale="1">
        <p:scale>
          <a:sx n="71" d="100"/>
          <a:sy n="71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716AE0E-502B-428E-BE97-313A5BF649B9}" type="datetimeFigureOut">
              <a:rPr lang="ru-RU"/>
              <a:pPr>
                <a:defRPr/>
              </a:pPr>
              <a:t>01.01.2006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7F26D13-4EC3-49AE-AFFF-B661B19926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584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2F2723-8289-4987-8DA6-DE23BCA35B4E}" type="slidenum">
              <a:rPr lang="ru-RU" smtClean="0">
                <a:latin typeface="Arial" charset="0"/>
              </a:rPr>
              <a:pPr/>
              <a:t>21</a:t>
            </a:fld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4D212A-8437-4717-8BF4-103A3EC52043}" type="slidenum">
              <a:rPr lang="ru-RU" smtClean="0">
                <a:latin typeface="Arial" charset="0"/>
              </a:rPr>
              <a:pPr/>
              <a:t>22</a:t>
            </a:fld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993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D59D7F-5AFB-41E4-9343-3B9112907AB4}" type="slidenum">
              <a:rPr lang="ru-RU" smtClean="0">
                <a:latin typeface="Arial" charset="0"/>
              </a:rPr>
              <a:pPr/>
              <a:t>23</a:t>
            </a:fld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19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90A0829-19B2-483F-B431-943CA8D15FAC}" type="slidenum">
              <a:rPr lang="ru-RU" smtClean="0">
                <a:latin typeface="Arial" charset="0"/>
              </a:rPr>
              <a:pPr/>
              <a:t>24</a:t>
            </a:fld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40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15600B-5E5C-43D3-8EE2-5E92D91FF893}" type="slidenum">
              <a:rPr lang="ru-RU" smtClean="0">
                <a:latin typeface="Arial" charset="0"/>
              </a:rPr>
              <a:pPr/>
              <a:t>25</a:t>
            </a:fld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60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586670-2040-442F-A4F2-80A76C1446C2}" type="slidenum">
              <a:rPr lang="ru-RU" smtClean="0">
                <a:latin typeface="Arial" charset="0"/>
              </a:rPr>
              <a:pPr/>
              <a:t>26</a:t>
            </a:fld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81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9C8B67-B4D6-450D-917B-98ADD2589C1B}" type="slidenum">
              <a:rPr lang="ru-RU" smtClean="0">
                <a:latin typeface="Arial" charset="0"/>
              </a:rPr>
              <a:pPr/>
              <a:t>27</a:t>
            </a:fld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01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BC336A-6C48-4D2F-AF45-ACD7D7D21AA3}" type="slidenum">
              <a:rPr lang="ru-RU" smtClean="0">
                <a:latin typeface="Arial" charset="0"/>
              </a:rPr>
              <a:pPr/>
              <a:t>28</a:t>
            </a:fld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22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405137-9960-440A-9CAA-AEF2EBD53521}" type="slidenum">
              <a:rPr lang="ru-RU" smtClean="0">
                <a:latin typeface="Arial" charset="0"/>
              </a:rPr>
              <a:pPr/>
              <a:t>29</a:t>
            </a:fld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5A7E54-31FF-485B-84EE-673350B25505}" type="datetimeFigureOut">
              <a:rPr lang="ru-RU"/>
              <a:pPr>
                <a:defRPr/>
              </a:pPr>
              <a:t>01.01.2006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328238-8DF2-4881-B244-C6E60D138C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136F8-83F2-4566-A973-D0CAF42D1350}" type="datetimeFigureOut">
              <a:rPr lang="ru-RU"/>
              <a:pPr>
                <a:defRPr/>
              </a:pPr>
              <a:t>01.01.2006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018B5-3005-4DC3-8029-D1304BE144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C3B0C-317F-42E3-B82D-8B55671F59D3}" type="datetimeFigureOut">
              <a:rPr lang="ru-RU"/>
              <a:pPr>
                <a:defRPr/>
              </a:pPr>
              <a:t>01.01.2006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A2E3B-2C02-477C-A65C-ECFC58E0AD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04AB1-6A99-446F-B07C-1D4F449DB483}" type="datetimeFigureOut">
              <a:rPr lang="ru-RU"/>
              <a:pPr>
                <a:defRPr/>
              </a:pPr>
              <a:t>01.01.2006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3605F-2F19-4B0C-A33F-E9742B5C5A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2CE06B-1B46-469D-BD9D-ED0E6C4F6D13}" type="datetimeFigureOut">
              <a:rPr lang="ru-RU"/>
              <a:pPr>
                <a:defRPr/>
              </a:pPr>
              <a:t>01.01.2006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AC16A7-637F-4F3B-87FE-5B747F8410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2E9E7-E80D-4A11-807E-A8FC7313C62B}" type="datetimeFigureOut">
              <a:rPr lang="ru-RU"/>
              <a:pPr>
                <a:defRPr/>
              </a:pPr>
              <a:t>01.01.2006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6E6E6-823D-427B-B1F5-41F3CAF4F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8630B3-13E0-459E-AD87-6A42B254BCA0}" type="datetimeFigureOut">
              <a:rPr lang="ru-RU"/>
              <a:pPr>
                <a:defRPr/>
              </a:pPr>
              <a:t>01.01.2006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4AB644-333A-407E-BD81-0EF9FEB0E5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ECAAF-94BB-4F4C-858C-36E3E89354A6}" type="datetimeFigureOut">
              <a:rPr lang="ru-RU"/>
              <a:pPr>
                <a:defRPr/>
              </a:pPr>
              <a:t>01.01.2006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0A9AF-70C2-4964-89A1-C3E33DCCBA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1A826D-8E0D-46DD-9B31-A3B3E22580B8}" type="datetimeFigureOut">
              <a:rPr lang="ru-RU"/>
              <a:pPr>
                <a:defRPr/>
              </a:pPr>
              <a:t>01.01.2006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7261F4-E0AE-40A4-B261-64140B7FC9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C488EC-EB14-49AD-BC22-60D13AE5C257}" type="datetimeFigureOut">
              <a:rPr lang="ru-RU"/>
              <a:pPr>
                <a:defRPr/>
              </a:pPr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7FCA0E-CA26-40F1-8677-23BBB40FE6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B2D738-E39C-4E71-9E7B-93B9B9569C4C}" type="datetimeFigureOut">
              <a:rPr lang="ru-RU"/>
              <a:pPr>
                <a:defRPr/>
              </a:pPr>
              <a:t>01.01.2006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B3E215-3C8E-44C5-8EE3-DEDF82C270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CF36A73-8AB3-449D-9D1D-8E083442BC6E}" type="datetimeFigureOut">
              <a:rPr lang="ru-RU"/>
              <a:pPr>
                <a:defRPr/>
              </a:pPr>
              <a:t>01.01.2006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C754E6C0-9F3D-450A-993A-0DAFA3BD92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8" r:id="rId5"/>
    <p:sldLayoutId id="2147483693" r:id="rId6"/>
    <p:sldLayoutId id="2147483699" r:id="rId7"/>
    <p:sldLayoutId id="2147483700" r:id="rId8"/>
    <p:sldLayoutId id="2147483701" r:id="rId9"/>
    <p:sldLayoutId id="2147483692" r:id="rId10"/>
    <p:sldLayoutId id="2147483691" r:id="rId11"/>
  </p:sldLayoutIdLst>
  <p:transition>
    <p:strips dir="ru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7" Type="http://schemas.openxmlformats.org/officeDocument/2006/relationships/slide" Target="slide26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5.xml"/><Relationship Id="rId5" Type="http://schemas.openxmlformats.org/officeDocument/2006/relationships/slide" Target="slide24.xml"/><Relationship Id="rId4" Type="http://schemas.openxmlformats.org/officeDocument/2006/relationships/slide" Target="slide2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0.xml"/><Relationship Id="rId3" Type="http://schemas.openxmlformats.org/officeDocument/2006/relationships/slide" Target="slide5.xml"/><Relationship Id="rId7" Type="http://schemas.openxmlformats.org/officeDocument/2006/relationships/slide" Target="slide18.xml"/><Relationship Id="rId12" Type="http://schemas.openxmlformats.org/officeDocument/2006/relationships/slide" Target="slide4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11" Type="http://schemas.openxmlformats.org/officeDocument/2006/relationships/slide" Target="slide37.xml"/><Relationship Id="rId5" Type="http://schemas.openxmlformats.org/officeDocument/2006/relationships/slide" Target="slide8.xml"/><Relationship Id="rId10" Type="http://schemas.openxmlformats.org/officeDocument/2006/relationships/slide" Target="slide35.xml"/><Relationship Id="rId4" Type="http://schemas.openxmlformats.org/officeDocument/2006/relationships/slide" Target="slide7.xml"/><Relationship Id="rId9" Type="http://schemas.openxmlformats.org/officeDocument/2006/relationships/slide" Target="slide3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2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450" y="2133600"/>
            <a:ext cx="7488238" cy="1582738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Творческая работа по русскому языку</a:t>
            </a:r>
            <a:br>
              <a:rPr lang="ru-RU" sz="32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32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на тему: «Как делаются русские слова».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50" y="4572000"/>
            <a:ext cx="5072063" cy="1752600"/>
          </a:xfrm>
        </p:spPr>
        <p:txBody>
          <a:bodyPr>
            <a:normAutofit fontScale="8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/>
              <a:t>Работу выполнила: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Ученица 9«Б» класса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Голова Екатерина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/>
              <a:t>Работу проверила: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/>
              <a:t>Деманова</a:t>
            </a:r>
            <a:r>
              <a:rPr lang="ru-RU" dirty="0" smtClean="0"/>
              <a:t> Н.Б.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051050" y="333375"/>
            <a:ext cx="55435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Муниципальное бюджетное образовательное учреждение средняя общеобразовательная школа №6 г.Павлово 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484438" y="6165850"/>
            <a:ext cx="77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2012г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 bwMode="auto">
          <a:xfrm>
            <a:off x="1428750" y="642938"/>
            <a:ext cx="7499350" cy="65405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</a:t>
            </a:r>
            <a:r>
              <a:rPr lang="ru-RU" sz="2700" b="1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b="1" dirty="0" smtClean="0"/>
              <a:t>Типы значимых частей слов (морфем).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dirty="0" smtClean="0">
                <a:effectLst/>
              </a:rPr>
              <a:t> </a:t>
            </a:r>
          </a:p>
        </p:txBody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В этом определении подчёркнуты все основные признаки морфемы:</a:t>
            </a:r>
          </a:p>
          <a:p>
            <a:pPr marL="596900" indent="-514350" eaLnBrk="1" hangingPunct="1">
              <a:buFont typeface="+mj-lt"/>
              <a:buAutoNum type="alphaLcParenR"/>
              <a:defRPr/>
            </a:pPr>
            <a:r>
              <a:rPr lang="ru-RU" sz="2400" dirty="0" smtClean="0"/>
              <a:t>Существует только в слове;</a:t>
            </a:r>
          </a:p>
          <a:p>
            <a:pPr marL="596900" indent="-514350" eaLnBrk="1" hangingPunct="1">
              <a:buFont typeface="+mj-lt"/>
              <a:buAutoNum type="alphaLcParenR"/>
              <a:defRPr/>
            </a:pPr>
            <a:r>
              <a:rPr lang="ru-RU" sz="2400" dirty="0" smtClean="0"/>
              <a:t>Выделяется при линейном, т.е последовательном членении слова;</a:t>
            </a:r>
          </a:p>
          <a:p>
            <a:pPr marL="596900" indent="-514350" eaLnBrk="1" hangingPunct="1">
              <a:buFont typeface="+mj-lt"/>
              <a:buAutoNum type="alphaLcParenR"/>
              <a:defRPr/>
            </a:pPr>
            <a:r>
              <a:rPr lang="ru-RU" sz="2400" dirty="0" smtClean="0"/>
              <a:t>Имеет значение;</a:t>
            </a:r>
          </a:p>
          <a:p>
            <a:pPr marL="596900" indent="-514350" eaLnBrk="1" hangingPunct="1">
              <a:buFont typeface="+mj-lt"/>
              <a:buAutoNum type="alphaLcParenR"/>
              <a:defRPr/>
            </a:pPr>
            <a:r>
              <a:rPr lang="ru-RU" sz="2400" dirty="0" smtClean="0"/>
              <a:t>Из всех значимых единиц языка является наименьшей – минимальной.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 bwMode="auto">
          <a:xfrm>
            <a:off x="1428750" y="642938"/>
            <a:ext cx="7499350" cy="65405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</a:t>
            </a:r>
            <a:r>
              <a:rPr lang="ru-RU" sz="2700" b="1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b="1" dirty="0" smtClean="0"/>
              <a:t>Типы значимых частей слов (морфем).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dirty="0" smtClean="0">
                <a:effectLst/>
              </a:rPr>
              <a:t> 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Основы всех типов обязательно имеют корень. </a:t>
            </a:r>
          </a:p>
          <a:p>
            <a:pPr eaLnBrk="1" hangingPunct="1"/>
            <a:endParaRPr lang="ru-RU" sz="2400" smtClean="0"/>
          </a:p>
          <a:p>
            <a:pPr eaLnBrk="1" hangingPunct="1"/>
            <a:r>
              <a:rPr lang="ru-RU" sz="2400" b="1" smtClean="0"/>
              <a:t>Корень </a:t>
            </a:r>
            <a:r>
              <a:rPr lang="ru-RU" sz="2400" smtClean="0"/>
              <a:t>– основная часть слова и общая часть всех родственных слов. Без него нет и не может быть слов в русском языке. В корне в неразвёрнутом виде, в виде намёка содержится обозначение предмета, лица, явления, признака, действия; в нём заключено ядро лексического значения слова. 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 bwMode="auto">
          <a:xfrm>
            <a:off x="1428750" y="642938"/>
            <a:ext cx="7499350" cy="65405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</a:t>
            </a:r>
            <a:r>
              <a:rPr lang="ru-RU" sz="2700" b="1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b="1" dirty="0" smtClean="0"/>
              <a:t>Типы значимых частей слов (морфем).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dirty="0" smtClean="0">
                <a:effectLst/>
              </a:rPr>
              <a:t> 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xfrm>
            <a:off x="1357313" y="1428750"/>
            <a:ext cx="7499350" cy="4800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Например, в словах спать, сшить, обложка корень в неразвёрнутом виде содержит значение действия, в слове трусить – значение лица, цветочный – предмета и т.п.</a:t>
            </a:r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ru-RU" sz="2400" smtClean="0"/>
              <a:t>Корень в русских словах делится на два разряда – </a:t>
            </a:r>
            <a:r>
              <a:rPr lang="ru-RU" sz="2400" b="1" i="1" smtClean="0"/>
              <a:t>свободные </a:t>
            </a:r>
            <a:r>
              <a:rPr lang="ru-RU" sz="2400" smtClean="0"/>
              <a:t>и </a:t>
            </a:r>
            <a:r>
              <a:rPr lang="ru-RU" sz="2400" b="1" i="1" smtClean="0"/>
              <a:t>связанные</a:t>
            </a:r>
            <a:r>
              <a:rPr lang="ru-RU" sz="2400" smtClean="0"/>
              <a:t>. </a:t>
            </a:r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1800" b="1" smtClean="0"/>
              <a:t>Свободные</a:t>
            </a:r>
            <a:r>
              <a:rPr lang="ru-RU" sz="1800" smtClean="0"/>
              <a:t> – это те, что непосредственно сочетаются с окончанием и вместе с ним существуют в языке как отдельные самостоятельные слова.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800" b="1" smtClean="0"/>
              <a:t>Связные </a:t>
            </a:r>
            <a:r>
              <a:rPr lang="ru-RU" sz="1800" smtClean="0"/>
              <a:t>– это те, что непосредственно с окончанием не может сочетаться и соответственно не существует с ним как отдельное слово. </a:t>
            </a:r>
          </a:p>
        </p:txBody>
      </p:sp>
      <p:sp>
        <p:nvSpPr>
          <p:cNvPr id="7" name="Полилиния 6"/>
          <p:cNvSpPr/>
          <p:nvPr/>
        </p:nvSpPr>
        <p:spPr>
          <a:xfrm>
            <a:off x="4429124" y="1428736"/>
            <a:ext cx="357190" cy="142876"/>
          </a:xfrm>
          <a:custGeom>
            <a:avLst/>
            <a:gdLst>
              <a:gd name="connsiteX0" fmla="*/ 0 w 403412"/>
              <a:gd name="connsiteY0" fmla="*/ 152400 h 152400"/>
              <a:gd name="connsiteX1" fmla="*/ 152400 w 403412"/>
              <a:gd name="connsiteY1" fmla="*/ 26894 h 152400"/>
              <a:gd name="connsiteX2" fmla="*/ 251012 w 403412"/>
              <a:gd name="connsiteY2" fmla="*/ 17929 h 152400"/>
              <a:gd name="connsiteX3" fmla="*/ 403412 w 403412"/>
              <a:gd name="connsiteY3" fmla="*/ 13447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3412" h="152400">
                <a:moveTo>
                  <a:pt x="0" y="152400"/>
                </a:moveTo>
                <a:cubicBezTo>
                  <a:pt x="55282" y="100853"/>
                  <a:pt x="110565" y="49306"/>
                  <a:pt x="152400" y="26894"/>
                </a:cubicBezTo>
                <a:cubicBezTo>
                  <a:pt x="194235" y="4482"/>
                  <a:pt x="209177" y="0"/>
                  <a:pt x="251012" y="17929"/>
                </a:cubicBezTo>
                <a:cubicBezTo>
                  <a:pt x="292847" y="35858"/>
                  <a:pt x="403412" y="134470"/>
                  <a:pt x="403412" y="134470"/>
                </a:cubicBezTo>
              </a:path>
            </a:pathLst>
          </a:custGeom>
          <a:ln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5572132" y="1428736"/>
            <a:ext cx="357190" cy="152400"/>
          </a:xfrm>
          <a:custGeom>
            <a:avLst/>
            <a:gdLst>
              <a:gd name="connsiteX0" fmla="*/ 0 w 403412"/>
              <a:gd name="connsiteY0" fmla="*/ 152400 h 152400"/>
              <a:gd name="connsiteX1" fmla="*/ 152400 w 403412"/>
              <a:gd name="connsiteY1" fmla="*/ 26894 h 152400"/>
              <a:gd name="connsiteX2" fmla="*/ 251012 w 403412"/>
              <a:gd name="connsiteY2" fmla="*/ 17929 h 152400"/>
              <a:gd name="connsiteX3" fmla="*/ 403412 w 403412"/>
              <a:gd name="connsiteY3" fmla="*/ 13447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3412" h="152400">
                <a:moveTo>
                  <a:pt x="0" y="152400"/>
                </a:moveTo>
                <a:cubicBezTo>
                  <a:pt x="55282" y="100853"/>
                  <a:pt x="110565" y="49306"/>
                  <a:pt x="152400" y="26894"/>
                </a:cubicBezTo>
                <a:cubicBezTo>
                  <a:pt x="194235" y="4482"/>
                  <a:pt x="209177" y="0"/>
                  <a:pt x="251012" y="17929"/>
                </a:cubicBezTo>
                <a:cubicBezTo>
                  <a:pt x="292847" y="35858"/>
                  <a:pt x="403412" y="134470"/>
                  <a:pt x="403412" y="134470"/>
                </a:cubicBezTo>
              </a:path>
            </a:pathLst>
          </a:custGeom>
          <a:ln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6786578" y="1428736"/>
            <a:ext cx="500066" cy="142876"/>
          </a:xfrm>
          <a:custGeom>
            <a:avLst/>
            <a:gdLst>
              <a:gd name="connsiteX0" fmla="*/ 0 w 403412"/>
              <a:gd name="connsiteY0" fmla="*/ 152400 h 152400"/>
              <a:gd name="connsiteX1" fmla="*/ 152400 w 403412"/>
              <a:gd name="connsiteY1" fmla="*/ 26894 h 152400"/>
              <a:gd name="connsiteX2" fmla="*/ 251012 w 403412"/>
              <a:gd name="connsiteY2" fmla="*/ 17929 h 152400"/>
              <a:gd name="connsiteX3" fmla="*/ 403412 w 403412"/>
              <a:gd name="connsiteY3" fmla="*/ 13447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3412" h="152400">
                <a:moveTo>
                  <a:pt x="0" y="152400"/>
                </a:moveTo>
                <a:cubicBezTo>
                  <a:pt x="55282" y="100853"/>
                  <a:pt x="110565" y="49306"/>
                  <a:pt x="152400" y="26894"/>
                </a:cubicBezTo>
                <a:cubicBezTo>
                  <a:pt x="194235" y="4482"/>
                  <a:pt x="209177" y="0"/>
                  <a:pt x="251012" y="17929"/>
                </a:cubicBezTo>
                <a:cubicBezTo>
                  <a:pt x="292847" y="35858"/>
                  <a:pt x="403412" y="134470"/>
                  <a:pt x="403412" y="134470"/>
                </a:cubicBezTo>
              </a:path>
            </a:pathLst>
          </a:custGeom>
          <a:ln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929190" y="1571612"/>
            <a:ext cx="285752" cy="214314"/>
          </a:xfrm>
          <a:prstGeom prst="rect">
            <a:avLst/>
          </a:prstGeom>
          <a:ln>
            <a:solidFill>
              <a:srgbClr val="00B05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929322" y="1571612"/>
            <a:ext cx="357190" cy="214314"/>
          </a:xfrm>
          <a:prstGeom prst="rect">
            <a:avLst/>
          </a:prstGeom>
          <a:ln>
            <a:solidFill>
              <a:srgbClr val="00B05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429520" y="1571612"/>
            <a:ext cx="214314" cy="214314"/>
          </a:xfrm>
          <a:prstGeom prst="rect">
            <a:avLst/>
          </a:prstGeom>
          <a:ln>
            <a:solidFill>
              <a:srgbClr val="00B05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4429124" y="1689100"/>
            <a:ext cx="500066" cy="0"/>
          </a:xfrm>
          <a:prstGeom prst="line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4393405" y="1474788"/>
            <a:ext cx="71438" cy="0"/>
          </a:xfrm>
          <a:prstGeom prst="line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4893471" y="1438275"/>
            <a:ext cx="71438" cy="0"/>
          </a:xfrm>
          <a:prstGeom prst="line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357818" y="1689100"/>
            <a:ext cx="571504" cy="0"/>
          </a:xfrm>
          <a:prstGeom prst="line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429388" y="1689100"/>
            <a:ext cx="1000132" cy="0"/>
          </a:xfrm>
          <a:prstGeom prst="line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5322099" y="1474788"/>
            <a:ext cx="71438" cy="0"/>
          </a:xfrm>
          <a:prstGeom prst="line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5893603" y="1438275"/>
            <a:ext cx="71438" cy="0"/>
          </a:xfrm>
          <a:prstGeom prst="line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6393669" y="1474788"/>
            <a:ext cx="71438" cy="0"/>
          </a:xfrm>
          <a:prstGeom prst="line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7393801" y="1438275"/>
            <a:ext cx="71438" cy="0"/>
          </a:xfrm>
          <a:prstGeom prst="line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олилиния 37"/>
          <p:cNvSpPr/>
          <p:nvPr/>
        </p:nvSpPr>
        <p:spPr>
          <a:xfrm>
            <a:off x="4429124" y="2214554"/>
            <a:ext cx="642942" cy="142876"/>
          </a:xfrm>
          <a:custGeom>
            <a:avLst/>
            <a:gdLst>
              <a:gd name="connsiteX0" fmla="*/ 0 w 403412"/>
              <a:gd name="connsiteY0" fmla="*/ 152400 h 152400"/>
              <a:gd name="connsiteX1" fmla="*/ 152400 w 403412"/>
              <a:gd name="connsiteY1" fmla="*/ 26894 h 152400"/>
              <a:gd name="connsiteX2" fmla="*/ 251012 w 403412"/>
              <a:gd name="connsiteY2" fmla="*/ 17929 h 152400"/>
              <a:gd name="connsiteX3" fmla="*/ 403412 w 403412"/>
              <a:gd name="connsiteY3" fmla="*/ 13447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3412" h="152400">
                <a:moveTo>
                  <a:pt x="0" y="152400"/>
                </a:moveTo>
                <a:cubicBezTo>
                  <a:pt x="55282" y="100853"/>
                  <a:pt x="110565" y="49306"/>
                  <a:pt x="152400" y="26894"/>
                </a:cubicBezTo>
                <a:cubicBezTo>
                  <a:pt x="194235" y="4482"/>
                  <a:pt x="209177" y="0"/>
                  <a:pt x="251012" y="17929"/>
                </a:cubicBezTo>
                <a:cubicBezTo>
                  <a:pt x="292847" y="35858"/>
                  <a:pt x="403412" y="134470"/>
                  <a:pt x="403412" y="134470"/>
                </a:cubicBezTo>
              </a:path>
            </a:pathLst>
          </a:custGeom>
          <a:ln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214942" y="2285992"/>
            <a:ext cx="357190" cy="285752"/>
          </a:xfrm>
          <a:prstGeom prst="rect">
            <a:avLst/>
          </a:prstGeom>
          <a:ln>
            <a:solidFill>
              <a:srgbClr val="00B05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4429124" y="2401888"/>
            <a:ext cx="785818" cy="0"/>
          </a:xfrm>
          <a:prstGeom prst="line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4393405" y="2189163"/>
            <a:ext cx="71438" cy="0"/>
          </a:xfrm>
          <a:prstGeom prst="line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5179223" y="2152650"/>
            <a:ext cx="71438" cy="0"/>
          </a:xfrm>
          <a:prstGeom prst="line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олилиния 48"/>
          <p:cNvSpPr/>
          <p:nvPr/>
        </p:nvSpPr>
        <p:spPr>
          <a:xfrm>
            <a:off x="1785918" y="2571744"/>
            <a:ext cx="642942" cy="142876"/>
          </a:xfrm>
          <a:custGeom>
            <a:avLst/>
            <a:gdLst>
              <a:gd name="connsiteX0" fmla="*/ 0 w 403412"/>
              <a:gd name="connsiteY0" fmla="*/ 152400 h 152400"/>
              <a:gd name="connsiteX1" fmla="*/ 152400 w 403412"/>
              <a:gd name="connsiteY1" fmla="*/ 26894 h 152400"/>
              <a:gd name="connsiteX2" fmla="*/ 251012 w 403412"/>
              <a:gd name="connsiteY2" fmla="*/ 17929 h 152400"/>
              <a:gd name="connsiteX3" fmla="*/ 403412 w 403412"/>
              <a:gd name="connsiteY3" fmla="*/ 13447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3412" h="152400">
                <a:moveTo>
                  <a:pt x="0" y="152400"/>
                </a:moveTo>
                <a:cubicBezTo>
                  <a:pt x="55282" y="100853"/>
                  <a:pt x="110565" y="49306"/>
                  <a:pt x="152400" y="26894"/>
                </a:cubicBezTo>
                <a:cubicBezTo>
                  <a:pt x="194235" y="4482"/>
                  <a:pt x="209177" y="0"/>
                  <a:pt x="251012" y="17929"/>
                </a:cubicBezTo>
                <a:cubicBezTo>
                  <a:pt x="292847" y="35858"/>
                  <a:pt x="403412" y="134470"/>
                  <a:pt x="403412" y="134470"/>
                </a:cubicBezTo>
              </a:path>
            </a:pathLst>
          </a:custGeom>
          <a:ln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1785918" y="2755900"/>
            <a:ext cx="1143008" cy="0"/>
          </a:xfrm>
          <a:prstGeom prst="line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2928926" y="2643182"/>
            <a:ext cx="357190" cy="285752"/>
          </a:xfrm>
          <a:prstGeom prst="rect">
            <a:avLst/>
          </a:prstGeom>
          <a:ln>
            <a:solidFill>
              <a:srgbClr val="00B05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 rot="5400000">
            <a:off x="1750199" y="2547938"/>
            <a:ext cx="71438" cy="0"/>
          </a:xfrm>
          <a:prstGeom prst="line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2893207" y="2511425"/>
            <a:ext cx="71438" cy="0"/>
          </a:xfrm>
          <a:prstGeom prst="line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4000"/>
                            </p:stCondLst>
                            <p:childTnLst>
                              <p:par>
                                <p:cTn id="4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6000"/>
                            </p:stCondLst>
                            <p:childTnLst>
                              <p:par>
                                <p:cTn id="7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7000"/>
                            </p:stCondLst>
                            <p:childTnLst>
                              <p:par>
                                <p:cTn id="7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8000"/>
                            </p:stCondLst>
                            <p:childTnLst>
                              <p:par>
                                <p:cTn id="8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9000"/>
                            </p:stCondLst>
                            <p:childTnLst>
                              <p:par>
                                <p:cTn id="8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0"/>
                            </p:stCondLst>
                            <p:childTnLst>
                              <p:par>
                                <p:cTn id="9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1000"/>
                            </p:stCondLst>
                            <p:childTnLst>
                              <p:par>
                                <p:cTn id="10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0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3000"/>
                            </p:stCondLst>
                            <p:childTnLst>
                              <p:par>
                                <p:cTn id="11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4000"/>
                            </p:stCondLst>
                            <p:childTnLst>
                              <p:par>
                                <p:cTn id="11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5000"/>
                            </p:stCondLst>
                            <p:childTnLst>
                              <p:par>
                                <p:cTn id="12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6000"/>
                            </p:stCondLst>
                            <p:childTnLst>
                              <p:par>
                                <p:cTn id="13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7000"/>
                            </p:stCondLst>
                            <p:childTnLst>
                              <p:par>
                                <p:cTn id="13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9000"/>
                            </p:stCondLst>
                            <p:childTnLst>
                              <p:par>
                                <p:cTn id="14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4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3000"/>
                            </p:stCondLst>
                            <p:childTnLst>
                              <p:par>
                                <p:cTn id="14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5000"/>
                            </p:stCondLst>
                            <p:childTnLst>
                              <p:par>
                                <p:cTn id="15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 bwMode="auto">
          <a:xfrm>
            <a:off x="1428750" y="642938"/>
            <a:ext cx="7499350" cy="65405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</a:t>
            </a:r>
            <a:r>
              <a:rPr lang="ru-RU" sz="2700" b="1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b="1" dirty="0" smtClean="0"/>
              <a:t>Типы значимых частей слов (морфем).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dirty="0" smtClean="0">
                <a:effectLst/>
              </a:rPr>
              <a:t> 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Все морфемы, кроме корня, называются короче термином </a:t>
            </a:r>
            <a:r>
              <a:rPr lang="ru-RU" sz="2400" b="1" i="1" smtClean="0"/>
              <a:t>аффиксы</a:t>
            </a:r>
            <a:r>
              <a:rPr lang="ru-RU" sz="2400" smtClean="0"/>
              <a:t>. Аффиксы в слове выполняют по сравнению с корнем вспомогательную роль. При помощи их на ядро лексического значения наслаиваются оттенки лексических значений и тем самым создаётся всё лексическое значение слова, выражаемое основой. Значит, от аффиксов зависит то, в каком направлении развернётся значение, выраженное в корне. 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 bwMode="auto">
          <a:xfrm>
            <a:off x="1428750" y="642938"/>
            <a:ext cx="7499350" cy="65405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</a:t>
            </a:r>
            <a:r>
              <a:rPr lang="ru-RU" sz="2700" b="1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b="1" dirty="0" smtClean="0"/>
              <a:t>Типы значимых частей слов (морфем).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dirty="0" smtClean="0">
                <a:effectLst/>
              </a:rPr>
              <a:t> 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1428750" y="1071563"/>
            <a:ext cx="7499350" cy="48006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2400" b="1" i="1" smtClean="0"/>
              <a:t>Окончание, или флексия.</a:t>
            </a:r>
          </a:p>
          <a:p>
            <a:pPr eaLnBrk="1" hangingPunct="1"/>
            <a:endParaRPr lang="ru-RU" sz="2400" smtClean="0"/>
          </a:p>
          <a:p>
            <a:pPr eaLnBrk="1" hangingPunct="1"/>
            <a:r>
              <a:rPr lang="ru-RU" sz="2400" b="1" smtClean="0"/>
              <a:t>Окончание </a:t>
            </a:r>
            <a:r>
              <a:rPr lang="ru-RU" sz="2400" smtClean="0"/>
              <a:t>– оканчивает слово или значения, образующий формы слов и поэтому служащий для связи слов в словосочетании и предложении.</a:t>
            </a:r>
          </a:p>
          <a:p>
            <a:pPr eaLnBrk="1" hangingPunct="1"/>
            <a:endParaRPr lang="ru-RU" sz="2400" smtClean="0"/>
          </a:p>
          <a:p>
            <a:pPr eaLnBrk="1" hangingPunct="1"/>
            <a:r>
              <a:rPr lang="ru-RU" sz="2400" b="1" i="1" smtClean="0"/>
              <a:t>Например:</a:t>
            </a:r>
            <a:r>
              <a:rPr lang="ru-RU" sz="2400" smtClean="0"/>
              <a:t> девочк</a:t>
            </a:r>
            <a:r>
              <a:rPr lang="ru-RU" sz="2400" b="1" smtClean="0"/>
              <a:t>а</a:t>
            </a:r>
            <a:r>
              <a:rPr lang="ru-RU" sz="2400" smtClean="0"/>
              <a:t> – окончание </a:t>
            </a:r>
            <a:r>
              <a:rPr lang="ru-RU" sz="2400" b="1" smtClean="0"/>
              <a:t>–а</a:t>
            </a:r>
            <a:r>
              <a:rPr lang="ru-RU" sz="2400" smtClean="0"/>
              <a:t> находится в самом конце слова, многозначный – выражает 3 грамматических значения: им.подл., ж.р., ед.ч., образует форму им.под., ж.р., ед.ч., заменяемый, служит для связи слов – увидеть девочк</a:t>
            </a:r>
            <a:r>
              <a:rPr lang="ru-RU" sz="2400" b="1" smtClean="0"/>
              <a:t>у</a:t>
            </a:r>
            <a:r>
              <a:rPr lang="ru-RU" sz="2400" smtClean="0"/>
              <a:t>, рассказать девочк</a:t>
            </a:r>
            <a:r>
              <a:rPr lang="ru-RU" sz="2400" b="1" smtClean="0"/>
              <a:t>е</a:t>
            </a:r>
            <a:r>
              <a:rPr lang="ru-RU" sz="2400" smtClean="0"/>
              <a:t>, дружить с девочк</a:t>
            </a:r>
            <a:r>
              <a:rPr lang="ru-RU" sz="2400" b="1" smtClean="0"/>
              <a:t>ой</a:t>
            </a:r>
            <a:r>
              <a:rPr lang="ru-RU" sz="2400" smtClean="0"/>
              <a:t>, девочк</a:t>
            </a:r>
            <a:r>
              <a:rPr lang="ru-RU" sz="2400" b="1" smtClean="0"/>
              <a:t>а</a:t>
            </a:r>
            <a:r>
              <a:rPr lang="ru-RU" sz="2400" smtClean="0"/>
              <a:t> одета и др.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 bwMode="auto">
          <a:xfrm>
            <a:off x="1428750" y="642938"/>
            <a:ext cx="7499350" cy="65405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</a:t>
            </a:r>
            <a:r>
              <a:rPr lang="ru-RU" sz="2700" b="1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b="1" dirty="0" smtClean="0"/>
              <a:t>Типы значимых частей слов (морфем).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dirty="0" smtClean="0">
                <a:effectLst/>
              </a:rPr>
              <a:t> 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1428750" y="1071563"/>
            <a:ext cx="7499350" cy="48006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2400" b="1" i="1" smtClean="0"/>
              <a:t>Приставка, или префикс.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2400" b="1" i="1" smtClean="0"/>
          </a:p>
          <a:p>
            <a:pPr eaLnBrk="1" hangingPunct="1"/>
            <a:r>
              <a:rPr lang="ru-RU" sz="2400" b="1" smtClean="0"/>
              <a:t>Приставка</a:t>
            </a:r>
            <a:r>
              <a:rPr lang="ru-RU" sz="2400" smtClean="0"/>
              <a:t> – аффикс, находящийся перед корнем и вносящий в слово какое-то дополнительное значение.</a:t>
            </a:r>
          </a:p>
          <a:p>
            <a:pPr eaLnBrk="1" hangingPunct="1"/>
            <a:endParaRPr lang="ru-RU" sz="2400" smtClean="0"/>
          </a:p>
          <a:p>
            <a:pPr eaLnBrk="1" hangingPunct="1"/>
            <a:r>
              <a:rPr lang="ru-RU" sz="2400" b="1" i="1" smtClean="0"/>
              <a:t>Например:</a:t>
            </a:r>
            <a:r>
              <a:rPr lang="ru-RU" sz="2400" smtClean="0"/>
              <a:t> </a:t>
            </a:r>
            <a:r>
              <a:rPr lang="ru-RU" sz="2400" b="1" smtClean="0"/>
              <a:t>по</a:t>
            </a:r>
            <a:r>
              <a:rPr lang="ru-RU" sz="2400" smtClean="0"/>
              <a:t>беждать - </a:t>
            </a:r>
            <a:r>
              <a:rPr lang="ru-RU" sz="2400" b="1" smtClean="0"/>
              <a:t>по-</a:t>
            </a:r>
            <a:r>
              <a:rPr lang="ru-RU" sz="2400" smtClean="0"/>
              <a:t> приставка, т.к. находится непосредственно перед корнем и выражает значение начала действия, образует слово;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   </a:t>
            </a:r>
            <a:r>
              <a:rPr lang="ru-RU" sz="2400" b="1" smtClean="0"/>
              <a:t>с</a:t>
            </a:r>
            <a:r>
              <a:rPr lang="ru-RU" sz="2400" smtClean="0"/>
              <a:t>делать - </a:t>
            </a:r>
            <a:r>
              <a:rPr lang="ru-RU" sz="2400" b="1" smtClean="0"/>
              <a:t>с-</a:t>
            </a:r>
            <a:r>
              <a:rPr lang="ru-RU" sz="2400" smtClean="0"/>
              <a:t> приставка, т.к. находится непосредственно перед корнем, вносит значение результата действия, образует слово.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 bwMode="auto">
          <a:xfrm>
            <a:off x="1428750" y="642938"/>
            <a:ext cx="7499350" cy="65405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</a:t>
            </a:r>
            <a:r>
              <a:rPr lang="ru-RU" sz="2700" b="1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b="1" dirty="0" smtClean="0"/>
              <a:t>Типы значимых частей слов (морфем).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dirty="0" smtClean="0">
                <a:effectLst/>
              </a:rPr>
              <a:t> 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1428750" y="1071563"/>
            <a:ext cx="7499350" cy="48006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2400" b="1" i="1" smtClean="0"/>
              <a:t>Суффикс.</a:t>
            </a:r>
          </a:p>
          <a:p>
            <a:pPr eaLnBrk="1" hangingPunct="1"/>
            <a:r>
              <a:rPr lang="ru-RU" sz="2400" b="1" smtClean="0"/>
              <a:t>Суффикс </a:t>
            </a:r>
            <a:r>
              <a:rPr lang="ru-RU" sz="2400" smtClean="0"/>
              <a:t>– аффикс, находящийся за корнем и выражающий в слове какое-то дополнительное значение.</a:t>
            </a:r>
          </a:p>
          <a:p>
            <a:pPr eaLnBrk="1" hangingPunct="1"/>
            <a:endParaRPr lang="ru-RU" sz="2400" b="1" smtClean="0"/>
          </a:p>
          <a:p>
            <a:pPr eaLnBrk="1" hangingPunct="1"/>
            <a:r>
              <a:rPr lang="ru-RU" sz="2400" b="1" i="1" smtClean="0"/>
              <a:t>Например:</a:t>
            </a:r>
            <a:r>
              <a:rPr lang="ru-RU" sz="2400" b="1" smtClean="0"/>
              <a:t> </a:t>
            </a:r>
            <a:r>
              <a:rPr lang="ru-RU" sz="2400" smtClean="0"/>
              <a:t>облож</a:t>
            </a:r>
            <a:r>
              <a:rPr lang="ru-RU" sz="2400" b="1" smtClean="0"/>
              <a:t>к</a:t>
            </a:r>
            <a:r>
              <a:rPr lang="ru-RU" sz="2400" smtClean="0"/>
              <a:t>а </a:t>
            </a:r>
            <a:r>
              <a:rPr lang="ru-RU" sz="2400" b="1" smtClean="0"/>
              <a:t>-к-</a:t>
            </a:r>
            <a:r>
              <a:rPr lang="ru-RU" sz="2400" smtClean="0"/>
              <a:t> – суффикс, т.к. находится после корня непосредственно и выражает значение предмета, при помощи которого совершают действие </a:t>
            </a:r>
            <a:r>
              <a:rPr lang="ru-RU" sz="2400" i="1" smtClean="0"/>
              <a:t>обложить</a:t>
            </a:r>
            <a:r>
              <a:rPr lang="ru-RU" sz="2400" smtClean="0"/>
              <a:t>; мечта</a:t>
            </a:r>
            <a:r>
              <a:rPr lang="ru-RU" sz="2400" b="1" smtClean="0"/>
              <a:t>тель</a:t>
            </a:r>
            <a:r>
              <a:rPr lang="ru-RU" sz="2400" smtClean="0"/>
              <a:t> – </a:t>
            </a:r>
            <a:r>
              <a:rPr lang="ru-RU" sz="2400" b="1" smtClean="0"/>
              <a:t>-тель- </a:t>
            </a:r>
            <a:r>
              <a:rPr lang="ru-RU" sz="2400" smtClean="0"/>
              <a:t>суффикс, т.к. находится после корня через другой суффикс -а- и выражает значение лица, выполняющего действие </a:t>
            </a:r>
            <a:r>
              <a:rPr lang="ru-RU" sz="2400" i="1" smtClean="0"/>
              <a:t>мечтать</a:t>
            </a:r>
            <a:r>
              <a:rPr lang="ru-RU" sz="2400" smtClean="0"/>
              <a:t>. </a:t>
            </a:r>
            <a:endParaRPr lang="ru-RU" sz="2400" b="1" i="1" smtClean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 bwMode="auto">
          <a:xfrm>
            <a:off x="1428750" y="642938"/>
            <a:ext cx="7499350" cy="65405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</a:t>
            </a:r>
            <a:r>
              <a:rPr lang="ru-RU" sz="2700" b="1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b="1" dirty="0" smtClean="0"/>
              <a:t>Типы значимых частей слов (морфем).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dirty="0" smtClean="0">
                <a:effectLst/>
              </a:rPr>
              <a:t> 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1428750" y="1071563"/>
            <a:ext cx="7499350" cy="48006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2400" b="1" i="1" smtClean="0"/>
              <a:t>Постфикс.</a:t>
            </a:r>
          </a:p>
          <a:p>
            <a:pPr eaLnBrk="1" hangingPunct="1"/>
            <a:r>
              <a:rPr lang="ru-RU" sz="2400" b="1" smtClean="0"/>
              <a:t>Постфикс </a:t>
            </a:r>
            <a:r>
              <a:rPr lang="ru-RU" sz="2400" smtClean="0"/>
              <a:t>– аффикс, находящийся в самом конце слова, после окончания. Это -ся в глаголах, -то, -либо, -нибудь в местоимениях и наречиях. В школе их называют суффиксами. Однако необычность расположения и поведения этих суффиксов даёт основание и для их особого названия.</a:t>
            </a:r>
          </a:p>
          <a:p>
            <a:pPr eaLnBrk="1" hangingPunct="1"/>
            <a:r>
              <a:rPr lang="ru-RU" sz="2400" b="1" i="1" smtClean="0"/>
              <a:t>Например: </a:t>
            </a:r>
            <a:r>
              <a:rPr lang="ru-RU" sz="2400" smtClean="0"/>
              <a:t>исстрадать</a:t>
            </a:r>
            <a:r>
              <a:rPr lang="ru-RU" sz="2400" b="1" smtClean="0"/>
              <a:t>ся</a:t>
            </a:r>
            <a:r>
              <a:rPr lang="ru-RU" sz="2400" smtClean="0"/>
              <a:t>, измазать</a:t>
            </a:r>
            <a:r>
              <a:rPr lang="ru-RU" sz="2400" b="1" smtClean="0"/>
              <a:t>ся</a:t>
            </a:r>
            <a:r>
              <a:rPr lang="ru-RU" sz="2400" smtClean="0"/>
              <a:t>, набегал</a:t>
            </a:r>
            <a:r>
              <a:rPr lang="ru-RU" sz="2400" b="1" smtClean="0"/>
              <a:t>ся</a:t>
            </a:r>
            <a:r>
              <a:rPr lang="ru-RU" sz="2400" smtClean="0"/>
              <a:t>, где-</a:t>
            </a:r>
            <a:r>
              <a:rPr lang="ru-RU" sz="2400" b="1" smtClean="0"/>
              <a:t>то</a:t>
            </a:r>
            <a:r>
              <a:rPr lang="ru-RU" sz="2400" smtClean="0"/>
              <a:t>, какой-</a:t>
            </a:r>
            <a:r>
              <a:rPr lang="ru-RU" sz="2400" b="1" smtClean="0"/>
              <a:t>нибудь</a:t>
            </a:r>
            <a:r>
              <a:rPr lang="ru-RU" sz="2400" smtClean="0"/>
              <a:t>, кто-</a:t>
            </a:r>
            <a:r>
              <a:rPr lang="ru-RU" sz="2400" b="1" smtClean="0"/>
              <a:t>либо</a:t>
            </a:r>
            <a:r>
              <a:rPr lang="ru-RU" sz="2400" smtClean="0"/>
              <a:t>.</a:t>
            </a:r>
            <a:endParaRPr lang="ru-RU" sz="2400" b="1" i="1" smtClean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5214942" y="4143380"/>
            <a:ext cx="142876" cy="142876"/>
          </a:xfrm>
          <a:prstGeom prst="line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5357818" y="4143380"/>
            <a:ext cx="142876" cy="142876"/>
          </a:xfrm>
          <a:prstGeom prst="line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7000892" y="4143380"/>
            <a:ext cx="142876" cy="142876"/>
          </a:xfrm>
          <a:prstGeom prst="line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7143768" y="4143380"/>
            <a:ext cx="142876" cy="142876"/>
          </a:xfrm>
          <a:prstGeom prst="line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3000364" y="4500570"/>
            <a:ext cx="142876" cy="142876"/>
          </a:xfrm>
          <a:prstGeom prst="line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3143240" y="4500570"/>
            <a:ext cx="142876" cy="142876"/>
          </a:xfrm>
          <a:prstGeom prst="line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4071934" y="4500570"/>
            <a:ext cx="142876" cy="142876"/>
          </a:xfrm>
          <a:prstGeom prst="line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4214810" y="4500570"/>
            <a:ext cx="142876" cy="142876"/>
          </a:xfrm>
          <a:prstGeom prst="line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5429256" y="4500570"/>
            <a:ext cx="500066" cy="142876"/>
          </a:xfrm>
          <a:prstGeom prst="line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929322" y="4500570"/>
            <a:ext cx="571504" cy="142876"/>
          </a:xfrm>
          <a:prstGeom prst="line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7286644" y="4500570"/>
            <a:ext cx="357190" cy="142876"/>
          </a:xfrm>
          <a:prstGeom prst="line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7643834" y="4500570"/>
            <a:ext cx="357190" cy="142876"/>
          </a:xfrm>
          <a:prstGeom prst="line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Штриховая стрелка вправо 29">
            <a:hlinkClick r:id="rId2" action="ppaction://hlinksldjump"/>
          </p:cNvPr>
          <p:cNvSpPr/>
          <p:nvPr/>
        </p:nvSpPr>
        <p:spPr>
          <a:xfrm>
            <a:off x="7500958" y="6000768"/>
            <a:ext cx="1285884" cy="642942"/>
          </a:xfrm>
          <a:prstGeom prst="striped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0"/>
                            </p:stCondLst>
                            <p:childTnLst>
                              <p:par>
                                <p:cTn id="3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3000"/>
                            </p:stCondLst>
                            <p:childTnLst>
                              <p:par>
                                <p:cTn id="4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0"/>
                            </p:stCondLst>
                            <p:childTnLst>
                              <p:par>
                                <p:cTn id="4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7000"/>
                            </p:stCondLst>
                            <p:childTnLst>
                              <p:par>
                                <p:cTn id="5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9000"/>
                            </p:stCondLst>
                            <p:childTnLst>
                              <p:par>
                                <p:cTn id="5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1000"/>
                            </p:stCondLst>
                            <p:childTnLst>
                              <p:par>
                                <p:cTn id="5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3000"/>
                            </p:stCondLst>
                            <p:childTnLst>
                              <p:par>
                                <p:cTn id="6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0"/>
                            </p:stCondLst>
                            <p:childTnLst>
                              <p:par>
                                <p:cTn id="6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7000"/>
                            </p:stCondLst>
                            <p:childTnLst>
                              <p:par>
                                <p:cTn id="7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ru-RU" sz="2400" b="1" dirty="0" smtClean="0"/>
              <a:t>Способы образования русских слов.</a:t>
            </a:r>
            <a:br>
              <a:rPr lang="ru-RU" sz="2400" b="1" dirty="0" smtClean="0"/>
            </a:br>
            <a:endParaRPr lang="ru-RU" sz="2400" b="1" dirty="0" smtClean="0">
              <a:effectLst/>
            </a:endParaRP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1357313" y="1428750"/>
            <a:ext cx="7499350" cy="4929188"/>
          </a:xfrm>
        </p:spPr>
        <p:txBody>
          <a:bodyPr/>
          <a:lstStyle/>
          <a:p>
            <a:pPr eaLnBrk="1" hangingPunct="1"/>
            <a:r>
              <a:rPr lang="ru-RU" sz="2800" i="1" smtClean="0"/>
              <a:t>Способ словообразования </a:t>
            </a:r>
            <a:r>
              <a:rPr lang="ru-RU" sz="2800" smtClean="0"/>
              <a:t>– это путь образования слов в языке. В русском языке 4 больших способа словообразования – один </a:t>
            </a:r>
            <a:r>
              <a:rPr lang="ru-RU" sz="2800" i="1" smtClean="0"/>
              <a:t>морфологический</a:t>
            </a:r>
            <a:r>
              <a:rPr lang="ru-RU" sz="2800" smtClean="0"/>
              <a:t> и </a:t>
            </a:r>
            <a:r>
              <a:rPr lang="ru-RU" sz="2800" i="1" smtClean="0"/>
              <a:t>три неморфологических</a:t>
            </a:r>
            <a:r>
              <a:rPr lang="ru-RU" sz="2800" smtClean="0"/>
              <a:t>. Кроме того, морфологический способ представлен целым рядом разновидностей, которые также называются способами; морфологический способ – общий, разновидности его – частные способы.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2560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ru-RU" sz="2400" b="1" dirty="0" smtClean="0"/>
              <a:t>Способы образования русских слов.</a:t>
            </a:r>
            <a:br>
              <a:rPr lang="ru-RU" sz="2400" b="1" dirty="0" smtClean="0"/>
            </a:br>
            <a:endParaRPr lang="ru-RU" sz="2400" b="1" dirty="0" smtClean="0">
              <a:effectLst/>
            </a:endParaRP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>
          <a:xfrm>
            <a:off x="1143000" y="1143000"/>
            <a:ext cx="7858125" cy="571500"/>
          </a:xfrm>
        </p:spPr>
        <p:txBody>
          <a:bodyPr/>
          <a:lstStyle/>
          <a:p>
            <a:pPr marL="596900" indent="-514350" eaLnBrk="1" hangingPunct="1">
              <a:buFont typeface="Wingdings 2" pitchFamily="18" charset="2"/>
              <a:buNone/>
              <a:defRPr/>
            </a:pPr>
            <a:r>
              <a:rPr lang="en-US" sz="2400" b="1" dirty="0" smtClean="0"/>
              <a:t>I</a:t>
            </a:r>
            <a:r>
              <a:rPr lang="ru-RU" sz="2400" b="1" dirty="0" smtClean="0"/>
              <a:t>. Морфологический способ словообразования.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ru-RU" sz="2800" dirty="0" smtClean="0"/>
          </a:p>
        </p:txBody>
      </p:sp>
      <p:sp>
        <p:nvSpPr>
          <p:cNvPr id="26628" name="Прямоугольник 3"/>
          <p:cNvSpPr>
            <a:spLocks noChangeArrowheads="1"/>
          </p:cNvSpPr>
          <p:nvPr/>
        </p:nvSpPr>
        <p:spPr bwMode="auto">
          <a:xfrm>
            <a:off x="3214688" y="1643063"/>
            <a:ext cx="5500687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При морфологическом способе образования в производной основе можно выделить производящую основу (основу слова, от которого образовано производное слово) и словообразовательную морфему (приставку, суффикс, постфикс и т.д.).</a:t>
            </a:r>
          </a:p>
        </p:txBody>
      </p:sp>
      <p:sp>
        <p:nvSpPr>
          <p:cNvPr id="26629" name="Прямоугольник 6"/>
          <p:cNvSpPr>
            <a:spLocks noChangeArrowheads="1"/>
          </p:cNvSpPr>
          <p:nvPr/>
        </p:nvSpPr>
        <p:spPr bwMode="auto">
          <a:xfrm>
            <a:off x="1643063" y="3500438"/>
            <a:ext cx="485775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а) </a:t>
            </a:r>
            <a:r>
              <a:rPr lang="ru-RU" sz="2000">
                <a:hlinkClick r:id="rId2" action="ppaction://hlinksldjump"/>
              </a:rPr>
              <a:t>суффиксальный</a:t>
            </a:r>
            <a:r>
              <a:rPr lang="ru-RU" sz="2000"/>
              <a:t>; </a:t>
            </a:r>
          </a:p>
          <a:p>
            <a:r>
              <a:rPr lang="ru-RU" sz="2000"/>
              <a:t>б) </a:t>
            </a:r>
            <a:r>
              <a:rPr lang="ru-RU" sz="2000">
                <a:hlinkClick r:id="rId3" action="ppaction://hlinksldjump"/>
              </a:rPr>
              <a:t>префиксальный</a:t>
            </a:r>
            <a:r>
              <a:rPr lang="ru-RU" sz="2000"/>
              <a:t>; </a:t>
            </a:r>
          </a:p>
          <a:p>
            <a:r>
              <a:rPr lang="ru-RU" sz="2000"/>
              <a:t>в) </a:t>
            </a:r>
            <a:r>
              <a:rPr lang="ru-RU" sz="2000">
                <a:hlinkClick r:id="rId4" action="ppaction://hlinksldjump"/>
              </a:rPr>
              <a:t>постфиксальный</a:t>
            </a:r>
            <a:r>
              <a:rPr lang="ru-RU" sz="2000"/>
              <a:t>; </a:t>
            </a:r>
          </a:p>
          <a:p>
            <a:r>
              <a:rPr lang="ru-RU" sz="2000"/>
              <a:t>г) </a:t>
            </a:r>
            <a:r>
              <a:rPr lang="ru-RU" sz="2000">
                <a:hlinkClick r:id="rId5" action="ppaction://hlinksldjump"/>
              </a:rPr>
              <a:t>комбинированные</a:t>
            </a:r>
            <a:r>
              <a:rPr lang="ru-RU" sz="2000"/>
              <a:t> (или смешанные); </a:t>
            </a:r>
          </a:p>
          <a:p>
            <a:r>
              <a:rPr lang="ru-RU" sz="2000"/>
              <a:t>д) </a:t>
            </a:r>
            <a:r>
              <a:rPr lang="ru-RU" sz="2000">
                <a:hlinkClick r:id="rId6" action="ppaction://hlinksldjump"/>
              </a:rPr>
              <a:t>сложение</a:t>
            </a:r>
            <a:r>
              <a:rPr lang="ru-RU" sz="2000"/>
              <a:t> (чистое сложение и сложение в сочетании с суффиксацией); </a:t>
            </a:r>
          </a:p>
          <a:p>
            <a:r>
              <a:rPr lang="ru-RU" sz="2000"/>
              <a:t>е) </a:t>
            </a:r>
            <a:r>
              <a:rPr lang="ru-RU" sz="2000">
                <a:hlinkClick r:id="rId7" action="ppaction://hlinksldjump"/>
              </a:rPr>
              <a:t>универбация</a:t>
            </a:r>
            <a:r>
              <a:rPr lang="ru-RU" sz="2000"/>
              <a:t>.</a:t>
            </a:r>
          </a:p>
        </p:txBody>
      </p:sp>
      <p:sp>
        <p:nvSpPr>
          <p:cNvPr id="6" name="Нашивка 5"/>
          <p:cNvSpPr/>
          <p:nvPr/>
        </p:nvSpPr>
        <p:spPr>
          <a:xfrm>
            <a:off x="8215338" y="5929330"/>
            <a:ext cx="428628" cy="500066"/>
          </a:xfrm>
          <a:prstGeom prst="chevron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  <p:bldP spid="26628" grpId="0"/>
      <p:bldP spid="266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 bwMode="auto">
          <a:xfrm>
            <a:off x="1403350" y="188913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План: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>
          <a:xfrm>
            <a:off x="1476375" y="1700213"/>
            <a:ext cx="7499350" cy="4429125"/>
          </a:xfrm>
        </p:spPr>
        <p:txBody>
          <a:bodyPr/>
          <a:lstStyle/>
          <a:p>
            <a:pPr marL="692150" indent="-609600" eaLnBrk="1" hangingPunct="1">
              <a:lnSpc>
                <a:spcPct val="80000"/>
              </a:lnSpc>
              <a:buFont typeface="Wingdings 2" pitchFamily="18" charset="2"/>
              <a:buAutoNum type="arabicPeriod"/>
            </a:pPr>
            <a:r>
              <a:rPr lang="ru-RU" sz="2000" smtClean="0">
                <a:hlinkClick r:id="rId2" action="ppaction://hlinksldjump"/>
              </a:rPr>
              <a:t>Слово как основная единица языка.</a:t>
            </a:r>
            <a:endParaRPr lang="ru-RU" sz="2000" smtClean="0"/>
          </a:p>
          <a:p>
            <a:pPr marL="692150" indent="-609600" eaLnBrk="1" hangingPunct="1">
              <a:lnSpc>
                <a:spcPct val="80000"/>
              </a:lnSpc>
              <a:buFont typeface="Wingdings 2" pitchFamily="18" charset="2"/>
              <a:buAutoNum type="arabicPeriod"/>
            </a:pPr>
            <a:r>
              <a:rPr lang="ru-RU" sz="2000" smtClean="0">
                <a:hlinkClick r:id="rId3" action="ppaction://hlinksldjump"/>
              </a:rPr>
              <a:t>Направления развития лексики языка.</a:t>
            </a:r>
            <a:endParaRPr lang="ru-RU" sz="2000" smtClean="0"/>
          </a:p>
          <a:p>
            <a:pPr marL="692150" indent="-609600" eaLnBrk="1" hangingPunct="1">
              <a:lnSpc>
                <a:spcPct val="80000"/>
              </a:lnSpc>
              <a:buFont typeface="Wingdings 2" pitchFamily="18" charset="2"/>
              <a:buAutoNum type="arabicPeriod"/>
            </a:pPr>
            <a:r>
              <a:rPr lang="ru-RU" sz="2000" smtClean="0">
                <a:hlinkClick r:id="rId4" action="ppaction://hlinksldjump"/>
              </a:rPr>
              <a:t>Словообразование как часть языка и как наука.</a:t>
            </a:r>
            <a:endParaRPr lang="ru-RU" sz="2000" smtClean="0"/>
          </a:p>
          <a:p>
            <a:pPr marL="692150" indent="-609600" eaLnBrk="1" hangingPunct="1">
              <a:lnSpc>
                <a:spcPct val="80000"/>
              </a:lnSpc>
              <a:buFont typeface="Wingdings 2" pitchFamily="18" charset="2"/>
              <a:buAutoNum type="arabicPeriod"/>
            </a:pPr>
            <a:r>
              <a:rPr lang="ru-RU" sz="2000" smtClean="0">
                <a:hlinkClick r:id="rId5" action="ppaction://hlinksldjump"/>
              </a:rPr>
              <a:t>Структурные типы слов русского языка.</a:t>
            </a:r>
            <a:endParaRPr lang="ru-RU" sz="2000" smtClean="0"/>
          </a:p>
          <a:p>
            <a:pPr marL="692150" indent="-609600" eaLnBrk="1" hangingPunct="1">
              <a:lnSpc>
                <a:spcPct val="80000"/>
              </a:lnSpc>
              <a:buFont typeface="Wingdings 2" pitchFamily="18" charset="2"/>
              <a:buAutoNum type="arabicPeriod"/>
            </a:pPr>
            <a:r>
              <a:rPr lang="ru-RU" sz="2000" smtClean="0">
                <a:hlinkClick r:id="rId6" action="ppaction://hlinksldjump"/>
              </a:rPr>
              <a:t>Типы значимых частей слов (морфем).</a:t>
            </a:r>
            <a:endParaRPr lang="ru-RU" sz="2000" smtClean="0"/>
          </a:p>
          <a:p>
            <a:pPr marL="692150" indent="-609600" eaLnBrk="1" hangingPunct="1">
              <a:lnSpc>
                <a:spcPct val="80000"/>
              </a:lnSpc>
              <a:buFont typeface="Wingdings 2" pitchFamily="18" charset="2"/>
              <a:buAutoNum type="arabicPeriod"/>
            </a:pPr>
            <a:r>
              <a:rPr lang="ru-RU" sz="2000" smtClean="0">
                <a:hlinkClick r:id="rId7" action="ppaction://hlinksldjump"/>
              </a:rPr>
              <a:t>Способы образования русских слов.</a:t>
            </a:r>
            <a:endParaRPr lang="ru-RU" sz="2000" smtClean="0"/>
          </a:p>
          <a:p>
            <a:pPr marL="692150" indent="-609600" eaLnBrk="1" hangingPunct="1">
              <a:lnSpc>
                <a:spcPct val="80000"/>
              </a:lnSpc>
              <a:buFont typeface="Wingdings 2" pitchFamily="18" charset="2"/>
              <a:buAutoNum type="arabicPeriod"/>
            </a:pPr>
            <a:r>
              <a:rPr lang="ru-RU" sz="2000" smtClean="0">
                <a:hlinkClick r:id="rId8" action="ppaction://hlinksldjump"/>
              </a:rPr>
              <a:t>Особенности строения(структуры) производных слов как результат действия способа словообразования.</a:t>
            </a:r>
            <a:endParaRPr lang="ru-RU" sz="2000" smtClean="0"/>
          </a:p>
          <a:p>
            <a:pPr marL="692150" indent="-609600" eaLnBrk="1" hangingPunct="1">
              <a:lnSpc>
                <a:spcPct val="80000"/>
              </a:lnSpc>
              <a:buFont typeface="Wingdings 2" pitchFamily="18" charset="2"/>
              <a:buAutoNum type="arabicPeriod"/>
            </a:pPr>
            <a:r>
              <a:rPr lang="ru-RU" sz="2000" smtClean="0">
                <a:hlinkClick r:id="rId9" action="ppaction://hlinksldjump"/>
              </a:rPr>
              <a:t>Словообразовательные связи слов.</a:t>
            </a:r>
            <a:endParaRPr lang="ru-RU" sz="2000" smtClean="0"/>
          </a:p>
          <a:p>
            <a:pPr marL="692150" indent="-609600" eaLnBrk="1" hangingPunct="1">
              <a:lnSpc>
                <a:spcPct val="80000"/>
              </a:lnSpc>
              <a:buFont typeface="Wingdings 2" pitchFamily="18" charset="2"/>
              <a:buAutoNum type="arabicPeriod"/>
            </a:pPr>
            <a:r>
              <a:rPr lang="ru-RU" sz="2000" smtClean="0">
                <a:hlinkClick r:id="rId10" action="ppaction://hlinksldjump"/>
              </a:rPr>
              <a:t>Исторические изменения в структуре слов и характере основ.</a:t>
            </a:r>
            <a:endParaRPr lang="ru-RU" sz="2000" smtClean="0"/>
          </a:p>
          <a:p>
            <a:pPr marL="692150" indent="-609600" eaLnBrk="1" hangingPunct="1">
              <a:lnSpc>
                <a:spcPct val="80000"/>
              </a:lnSpc>
              <a:buFont typeface="Wingdings 2" pitchFamily="18" charset="2"/>
              <a:buAutoNum type="arabicPeriod"/>
            </a:pPr>
            <a:r>
              <a:rPr lang="ru-RU" sz="2000" smtClean="0">
                <a:hlinkClick r:id="rId11" action="ppaction://hlinksldjump"/>
              </a:rPr>
              <a:t>Морфемный и словообразовательный разбор слов.</a:t>
            </a:r>
            <a:endParaRPr lang="ru-RU" sz="2000" smtClean="0"/>
          </a:p>
          <a:p>
            <a:pPr marL="692150" indent="-609600" eaLnBrk="1" hangingPunct="1">
              <a:lnSpc>
                <a:spcPct val="80000"/>
              </a:lnSpc>
              <a:buFont typeface="Wingdings 2" pitchFamily="18" charset="2"/>
              <a:buAutoNum type="arabicPeriod"/>
            </a:pPr>
            <a:r>
              <a:rPr lang="ru-RU" sz="2000" smtClean="0">
                <a:hlinkClick r:id="rId12" action="ppaction://hlinksldjump"/>
              </a:rPr>
              <a:t>Значение изучения словообразования. </a:t>
            </a:r>
            <a:endParaRPr lang="ru-RU" sz="2000" smtClean="0"/>
          </a:p>
          <a:p>
            <a:pPr marL="692150" indent="-609600"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000" smtClean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ru-RU" sz="2400" b="1" dirty="0" smtClean="0"/>
              <a:t>Способы образования русских слов.</a:t>
            </a:r>
            <a:br>
              <a:rPr lang="ru-RU" sz="2400" b="1" dirty="0" smtClean="0"/>
            </a:br>
            <a:endParaRPr lang="ru-RU" sz="2400" b="1" dirty="0" smtClean="0">
              <a:effectLst/>
            </a:endParaRP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>
          <a:xfrm>
            <a:off x="1143000" y="1143000"/>
            <a:ext cx="8286750" cy="571500"/>
          </a:xfrm>
        </p:spPr>
        <p:txBody>
          <a:bodyPr/>
          <a:lstStyle/>
          <a:p>
            <a:pPr marL="596900" indent="-514350" eaLnBrk="1" hangingPunct="1">
              <a:buFont typeface="Wingdings 2" pitchFamily="18" charset="2"/>
              <a:buNone/>
              <a:defRPr/>
            </a:pPr>
            <a:r>
              <a:rPr lang="en-US" sz="2400" b="1" dirty="0" smtClean="0"/>
              <a:t>II</a:t>
            </a:r>
            <a:r>
              <a:rPr lang="ru-RU" sz="2400" b="1" dirty="0" smtClean="0"/>
              <a:t>. Неморфологические способы </a:t>
            </a:r>
          </a:p>
          <a:p>
            <a:pPr marL="596900" indent="-514350" eaLnBrk="1" hangingPunct="1">
              <a:buFont typeface="Wingdings 2" pitchFamily="18" charset="2"/>
              <a:buNone/>
              <a:defRPr/>
            </a:pPr>
            <a:r>
              <a:rPr lang="ru-RU" sz="2400" b="1" dirty="0" smtClean="0"/>
              <a:t>                                       словообразования.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ru-RU" sz="2800" dirty="0" smtClean="0"/>
          </a:p>
        </p:txBody>
      </p:sp>
      <p:sp>
        <p:nvSpPr>
          <p:cNvPr id="27652" name="Прямоугольник 5"/>
          <p:cNvSpPr>
            <a:spLocks noChangeArrowheads="1"/>
          </p:cNvSpPr>
          <p:nvPr/>
        </p:nvSpPr>
        <p:spPr bwMode="auto">
          <a:xfrm>
            <a:off x="1428750" y="2928938"/>
            <a:ext cx="4572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а) </a:t>
            </a:r>
            <a:r>
              <a:rPr lang="ru-RU" sz="2000">
                <a:hlinkClick r:id="rId2" action="ppaction://hlinksldjump"/>
              </a:rPr>
              <a:t>аббревиация</a:t>
            </a:r>
            <a:r>
              <a:rPr lang="ru-RU" sz="2000"/>
              <a:t> (и усечение); </a:t>
            </a:r>
          </a:p>
          <a:p>
            <a:r>
              <a:rPr lang="ru-RU" sz="2000"/>
              <a:t>б) </a:t>
            </a:r>
            <a:r>
              <a:rPr lang="ru-RU" sz="2000">
                <a:hlinkClick r:id="rId3" action="ppaction://hlinksldjump"/>
              </a:rPr>
              <a:t>субстантивация прилагательных и причастий</a:t>
            </a:r>
            <a:r>
              <a:rPr lang="ru-RU" sz="2000"/>
              <a:t>; </a:t>
            </a:r>
          </a:p>
          <a:p>
            <a:r>
              <a:rPr lang="ru-RU" sz="2000"/>
              <a:t>в) </a:t>
            </a:r>
            <a:r>
              <a:rPr lang="ru-RU" sz="2000">
                <a:hlinkClick r:id="rId4" action="ppaction://hlinksldjump"/>
              </a:rPr>
              <a:t>сращение</a:t>
            </a:r>
            <a:r>
              <a:rPr lang="ru-RU" sz="2000"/>
              <a:t>.</a:t>
            </a:r>
          </a:p>
        </p:txBody>
      </p:sp>
      <p:sp>
        <p:nvSpPr>
          <p:cNvPr id="5" name="Штриховая стрелка вправо 4">
            <a:hlinkClick r:id="rId5" action="ppaction://hlinksldjump"/>
          </p:cNvPr>
          <p:cNvSpPr/>
          <p:nvPr/>
        </p:nvSpPr>
        <p:spPr>
          <a:xfrm>
            <a:off x="7429520" y="6072206"/>
            <a:ext cx="1285884" cy="642942"/>
          </a:xfrm>
          <a:prstGeom prst="striped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  <p:bldP spid="2765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ru-RU" sz="2400" b="1" dirty="0" smtClean="0"/>
              <a:t>Способы образования русских слов.</a:t>
            </a:r>
            <a:br>
              <a:rPr lang="ru-RU" sz="2400" b="1" dirty="0" smtClean="0"/>
            </a:br>
            <a:endParaRPr lang="ru-RU" sz="2400" b="1" dirty="0" smtClean="0"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14438" y="1000125"/>
            <a:ext cx="7786687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Суффиксация</a:t>
            </a:r>
            <a:r>
              <a:rPr lang="ru-RU" dirty="0">
                <a:latin typeface="Arial" pitchFamily="34" charset="0"/>
              </a:rPr>
              <a:t> – это морфологический способ словообразования, при котором в качестве словообразовательного форманта используется словообразовательный суффикс.</a:t>
            </a:r>
          </a:p>
        </p:txBody>
      </p:sp>
      <p:sp>
        <p:nvSpPr>
          <p:cNvPr id="28676" name="Прямоугольник 17"/>
          <p:cNvSpPr>
            <a:spLocks noChangeArrowheads="1"/>
          </p:cNvSpPr>
          <p:nvPr/>
        </p:nvSpPr>
        <p:spPr bwMode="auto">
          <a:xfrm>
            <a:off x="1214438" y="2286000"/>
            <a:ext cx="771525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а) суффикс может быть не только материально выраженным, но и нулевым  (пасечник ← пасек-(а) + -ник, рассвет- (о) + -о ); </a:t>
            </a:r>
          </a:p>
          <a:p>
            <a:r>
              <a:rPr lang="ru-RU" sz="1400"/>
              <a:t>б) суффикс обычно выполняет классифицирующую функцию: переводит слово в другую часть речи и влияет на его формообразование – -тель – суффикс существительных мужского рода I склонения; -от- – суффикс существительных женского рода II склонения и т. д.; </a:t>
            </a:r>
          </a:p>
          <a:p>
            <a:r>
              <a:rPr lang="ru-RU" sz="1400"/>
              <a:t>в)  суффикс в большинстве случаев присоединяется не к целому слову,  а к его основе: горд-(ый) + -ец → гордец.  </a:t>
            </a:r>
          </a:p>
          <a:p>
            <a:r>
              <a:rPr lang="ru-RU" sz="1400"/>
              <a:t>Присоединение суффикса к целому слову возможно, если слово = чистой основе (вчера → вчерашний); </a:t>
            </a:r>
          </a:p>
          <a:p>
            <a:r>
              <a:rPr lang="ru-RU" sz="1400"/>
              <a:t>в качестве производящей базы используется глагольный инфинитив  (расти +  -тельн(ый) → растительный;  женить + -б(а) → женитьба;  блюсти + -тель → блюститель); </a:t>
            </a:r>
          </a:p>
          <a:p>
            <a:r>
              <a:rPr lang="ru-RU" sz="1400"/>
              <a:t>г) при суффиксации возможны:  чередование звуков (сапог → сапожок, пчела → пчелиный); </a:t>
            </a:r>
          </a:p>
          <a:p>
            <a:r>
              <a:rPr lang="ru-RU" sz="1400"/>
              <a:t>усечение производящей основы  (кенгур(у) → кенгурёнок, пальт(о) → пальтишко);  </a:t>
            </a:r>
          </a:p>
          <a:p>
            <a:r>
              <a:rPr lang="ru-RU" sz="1400"/>
              <a:t>наложение морфем  (Минск + -ск(ий) → минский, лилов-(ый) + -оват(ый) → лиловатый); </a:t>
            </a:r>
          </a:p>
          <a:p>
            <a:r>
              <a:rPr lang="ru-RU" sz="1400"/>
              <a:t>вставка звуков  (кофе + -н(ый)  → кофейный,  домино + -ник → доминошник, </a:t>
            </a:r>
          </a:p>
          <a:p>
            <a:r>
              <a:rPr lang="ru-RU" sz="1400"/>
              <a:t>пе(ть) + -уч(ий) → певучий). </a:t>
            </a:r>
          </a:p>
          <a:p>
            <a:endParaRPr lang="ru-RU" sz="1400"/>
          </a:p>
          <a:p>
            <a:endParaRPr lang="ru-RU" sz="1400"/>
          </a:p>
        </p:txBody>
      </p:sp>
      <p:sp>
        <p:nvSpPr>
          <p:cNvPr id="19" name="Прямоугольник 18"/>
          <p:cNvSpPr/>
          <p:nvPr/>
        </p:nvSpPr>
        <p:spPr>
          <a:xfrm>
            <a:off x="3071813" y="1928813"/>
            <a:ext cx="3228975" cy="338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Особенности суффиксации: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786578" y="6215082"/>
            <a:ext cx="1928826" cy="461665"/>
          </a:xfrm>
          <a:prstGeom prst="rect">
            <a:avLst/>
          </a:prstGeom>
        </p:spPr>
        <p:txBody>
          <a:bodyPr>
            <a:spAutoFit/>
            <a:scene3d>
              <a:camera prst="perspectiveContrastingLeftFacing"/>
              <a:lightRig rig="threePt" dir="t"/>
            </a:scene3d>
          </a:bodyPr>
          <a:lstStyle/>
          <a:p>
            <a:pPr>
              <a:defRPr/>
            </a:pPr>
            <a:r>
              <a:rPr lang="ru-RU" sz="2400" b="1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rial" pitchFamily="34" charset="0"/>
                <a:hlinkClick r:id="rId3" action="ppaction://hlinksldjump"/>
              </a:rPr>
              <a:t>Назад </a:t>
            </a:r>
            <a:r>
              <a:rPr lang="en-US" sz="2400" b="1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rial" pitchFamily="34" charset="0"/>
                <a:hlinkClick r:id="rId3" action="ppaction://hlinksldjump"/>
              </a:rPr>
              <a:t>&gt;&gt;</a:t>
            </a:r>
            <a:endParaRPr lang="ru-RU" sz="2400" dirty="0">
              <a:ln>
                <a:solidFill>
                  <a:schemeClr val="accent3">
                    <a:lumMod val="50000"/>
                  </a:schemeClr>
                </a:solidFill>
              </a:ln>
              <a:effectLst>
                <a:reflection blurRad="6350" stA="60000" endA="900" endPos="58000" dir="5400000" sy="-100000" algn="bl" rotWithShape="0"/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8676" grpId="0"/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ru-RU" sz="2400" b="1" dirty="0" smtClean="0"/>
              <a:t>Способы образования русских слов.</a:t>
            </a:r>
            <a:br>
              <a:rPr lang="ru-RU" sz="2400" b="1" dirty="0" smtClean="0"/>
            </a:br>
            <a:endParaRPr lang="ru-RU" sz="2400" b="1" dirty="0" smtClean="0"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14438" y="1000125"/>
            <a:ext cx="7786687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Префиксальным </a:t>
            </a:r>
            <a:r>
              <a:rPr lang="ru-RU" dirty="0">
                <a:latin typeface="Arial" pitchFamily="34" charset="0"/>
              </a:rPr>
              <a:t>называется морфологический способ образования, при котором в качестве основного словообразовательного средства используется префикс. </a:t>
            </a:r>
          </a:p>
        </p:txBody>
      </p:sp>
      <p:sp>
        <p:nvSpPr>
          <p:cNvPr id="29700" name="Прямоугольник 5"/>
          <p:cNvSpPr>
            <a:spLocks noChangeArrowheads="1"/>
          </p:cNvSpPr>
          <p:nvPr/>
        </p:nvSpPr>
        <p:spPr bwMode="auto">
          <a:xfrm>
            <a:off x="1285875" y="2428875"/>
            <a:ext cx="7572375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а)  префиксы лексически более самостоятельны,  чем суффиксы,  так как в роли приставок часто использовались предлоги; </a:t>
            </a:r>
          </a:p>
          <a:p>
            <a:r>
              <a:rPr lang="ru-RU" sz="1600"/>
              <a:t>б) приставки обычно не меняют значение слова коренным образом: они лишь добавляют какой-то оттенок значения. </a:t>
            </a:r>
          </a:p>
          <a:p>
            <a:r>
              <a:rPr lang="ru-RU" sz="1600"/>
              <a:t>в)  в качестве производящей базы при префиксации всегда используется целое слово  (кричать → закричать, красивый → некрасивый), поэтому приставки  (в отличие от суффиксов) никогда не переводят слово в другую часть речи; </a:t>
            </a:r>
          </a:p>
          <a:p>
            <a:r>
              <a:rPr lang="ru-RU" sz="1600"/>
              <a:t>г)  морфонологические явления при префиксации незначительны  (история → предыстория, раздать, но разобрать); </a:t>
            </a:r>
          </a:p>
          <a:p>
            <a:r>
              <a:rPr lang="ru-RU" sz="1600"/>
              <a:t>д) префиксальный способ образования особенно продуктивен в сфере глаголов и прилагательных, реже используется у имен существительных.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00375" y="1928813"/>
            <a:ext cx="3189288" cy="338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Особенности префиксации: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786578" y="6215082"/>
            <a:ext cx="1928826" cy="461665"/>
          </a:xfrm>
          <a:prstGeom prst="rect">
            <a:avLst/>
          </a:prstGeom>
        </p:spPr>
        <p:txBody>
          <a:bodyPr>
            <a:spAutoFit/>
            <a:scene3d>
              <a:camera prst="perspectiveContrastingLeftFacing"/>
              <a:lightRig rig="threePt" dir="t"/>
            </a:scene3d>
          </a:bodyPr>
          <a:lstStyle/>
          <a:p>
            <a:pPr>
              <a:defRPr/>
            </a:pPr>
            <a:r>
              <a:rPr lang="ru-RU" sz="2400" b="1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rial" pitchFamily="34" charset="0"/>
                <a:hlinkClick r:id="rId3" action="ppaction://hlinksldjump"/>
              </a:rPr>
              <a:t>Назад </a:t>
            </a:r>
            <a:r>
              <a:rPr lang="en-US" sz="2400" b="1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rial" pitchFamily="34" charset="0"/>
                <a:hlinkClick r:id="rId3" action="ppaction://hlinksldjump"/>
              </a:rPr>
              <a:t>&gt;&gt;</a:t>
            </a:r>
            <a:endParaRPr lang="ru-RU" sz="2400" dirty="0">
              <a:ln>
                <a:solidFill>
                  <a:schemeClr val="accent3">
                    <a:lumMod val="50000"/>
                  </a:schemeClr>
                </a:solidFill>
              </a:ln>
              <a:effectLst>
                <a:reflection blurRad="6350" stA="60000" endA="900" endPos="58000" dir="5400000" sy="-100000" algn="bl" rotWithShape="0"/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9700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ru-RU" sz="2400" b="1" dirty="0" smtClean="0"/>
              <a:t>Способы образования русских слов.</a:t>
            </a:r>
            <a:br>
              <a:rPr lang="ru-RU" sz="2400" b="1" dirty="0" smtClean="0"/>
            </a:br>
            <a:endParaRPr lang="ru-RU" sz="2400" b="1" dirty="0" smtClean="0"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14438" y="1000125"/>
            <a:ext cx="7786687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Постфиксальным</a:t>
            </a:r>
            <a:r>
              <a:rPr lang="ru-RU" b="1" dirty="0">
                <a:latin typeface="Arial" pitchFamily="34" charset="0"/>
              </a:rPr>
              <a:t> </a:t>
            </a:r>
            <a:r>
              <a:rPr lang="ru-RU" dirty="0">
                <a:latin typeface="Arial" pitchFamily="34" charset="0"/>
              </a:rPr>
              <a:t>называется морфологический способ образования, при котором основным словообразовательным средством является постфикс.</a:t>
            </a:r>
          </a:p>
        </p:txBody>
      </p:sp>
      <p:sp>
        <p:nvSpPr>
          <p:cNvPr id="30724" name="Прямоугольник 5"/>
          <p:cNvSpPr>
            <a:spLocks noChangeArrowheads="1"/>
          </p:cNvSpPr>
          <p:nvPr/>
        </p:nvSpPr>
        <p:spPr bwMode="auto">
          <a:xfrm>
            <a:off x="1285875" y="2428875"/>
            <a:ext cx="757237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а) производящей базой при постфиксации всегда является целое слово; б) приставки обычно не меняют значение слова коренным образом: они лишь добавляют какой-то оттенок значения. </a:t>
            </a:r>
          </a:p>
          <a:p>
            <a:r>
              <a:rPr lang="ru-RU" sz="1600"/>
              <a:t>б) мотивированное и мотивирующее слова при постфиксации всегда относятся к одной и той же части речи; </a:t>
            </a:r>
          </a:p>
          <a:p>
            <a:r>
              <a:rPr lang="ru-RU" sz="1600"/>
              <a:t>в) постфиксация активно используется при образовании глаголов, местоимений и местоименных наречий.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00375" y="1928813"/>
            <a:ext cx="3370263" cy="338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Особенности </a:t>
            </a:r>
            <a:r>
              <a:rPr lang="ru-RU" sz="1600" b="1" i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постфиксации</a:t>
            </a:r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: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786578" y="6215082"/>
            <a:ext cx="1928826" cy="461665"/>
          </a:xfrm>
          <a:prstGeom prst="rect">
            <a:avLst/>
          </a:prstGeom>
        </p:spPr>
        <p:txBody>
          <a:bodyPr>
            <a:spAutoFit/>
            <a:scene3d>
              <a:camera prst="perspectiveContrastingLeftFacing"/>
              <a:lightRig rig="threePt" dir="t"/>
            </a:scene3d>
          </a:bodyPr>
          <a:lstStyle/>
          <a:p>
            <a:pPr>
              <a:defRPr/>
            </a:pPr>
            <a:r>
              <a:rPr lang="ru-RU" sz="2400" b="1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rial" pitchFamily="34" charset="0"/>
                <a:hlinkClick r:id="rId3" action="ppaction://hlinksldjump"/>
              </a:rPr>
              <a:t>Назад </a:t>
            </a:r>
            <a:r>
              <a:rPr lang="en-US" sz="2400" b="1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rial" pitchFamily="34" charset="0"/>
                <a:hlinkClick r:id="rId3" action="ppaction://hlinksldjump"/>
              </a:rPr>
              <a:t>&gt;&gt;</a:t>
            </a:r>
            <a:endParaRPr lang="ru-RU" sz="2400" dirty="0">
              <a:ln>
                <a:solidFill>
                  <a:schemeClr val="accent3">
                    <a:lumMod val="50000"/>
                  </a:schemeClr>
                </a:solidFill>
              </a:ln>
              <a:effectLst>
                <a:reflection blurRad="6350" stA="60000" endA="900" endPos="58000" dir="5400000" sy="-100000" algn="bl" rotWithShape="0"/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0724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ru-RU" sz="2400" b="1" dirty="0" smtClean="0"/>
              <a:t>Способы образования русских слов.</a:t>
            </a:r>
            <a:br>
              <a:rPr lang="ru-RU" sz="2400" b="1" dirty="0" smtClean="0"/>
            </a:br>
            <a:endParaRPr lang="ru-RU" sz="2400" b="1" dirty="0" smtClean="0"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14438" y="1000125"/>
            <a:ext cx="7786687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Комбинированные 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(или смешанные)  способы образования Объединяют все случаи образования производных слов с участием словообразовательных средств,  состоящих из двух  (иногда трех) 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дистантных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  (прерывных)  элементов.</a:t>
            </a:r>
            <a:endParaRPr lang="ru-RU" dirty="0">
              <a:latin typeface="Arial" pitchFamily="34" charset="0"/>
            </a:endParaRPr>
          </a:p>
        </p:txBody>
      </p:sp>
      <p:sp>
        <p:nvSpPr>
          <p:cNvPr id="31748" name="Прямоугольник 7"/>
          <p:cNvSpPr>
            <a:spLocks noChangeArrowheads="1"/>
          </p:cNvSpPr>
          <p:nvPr/>
        </p:nvSpPr>
        <p:spPr bwMode="auto">
          <a:xfrm>
            <a:off x="3786188" y="3429000"/>
            <a:ext cx="471487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на-...-ыва(ть): играть → на-игр-ыва(ть); </a:t>
            </a:r>
          </a:p>
          <a:p>
            <a:r>
              <a:rPr lang="ru-RU"/>
              <a:t>вз-...-ну(ть): дремать → вз-дрем-ну(ть); </a:t>
            </a:r>
          </a:p>
          <a:p>
            <a:r>
              <a:rPr lang="ru-RU"/>
              <a:t>вы-...-ся: спать → вы-спать-ся; </a:t>
            </a:r>
          </a:p>
          <a:p>
            <a:r>
              <a:rPr lang="ru-RU"/>
              <a:t>без-...-иц(а): вкус → без-вкус-иц(а); </a:t>
            </a:r>
          </a:p>
          <a:p>
            <a:r>
              <a:rPr lang="ru-RU"/>
              <a:t>-и-...-ся: колос → колос-и(ть)-ся; </a:t>
            </a:r>
          </a:p>
          <a:p>
            <a:r>
              <a:rPr lang="ru-RU"/>
              <a:t>при-...-и-...-ся: лун(а) → при-лун-и(ть)ся.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786578" y="6215082"/>
            <a:ext cx="1928826" cy="461665"/>
          </a:xfrm>
          <a:prstGeom prst="rect">
            <a:avLst/>
          </a:prstGeom>
        </p:spPr>
        <p:txBody>
          <a:bodyPr>
            <a:spAutoFit/>
            <a:scene3d>
              <a:camera prst="perspectiveContrastingLeftFacing"/>
              <a:lightRig rig="threePt" dir="t"/>
            </a:scene3d>
          </a:bodyPr>
          <a:lstStyle/>
          <a:p>
            <a:pPr>
              <a:defRPr/>
            </a:pPr>
            <a:r>
              <a:rPr lang="ru-RU" sz="2400" b="1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rial" pitchFamily="34" charset="0"/>
                <a:hlinkClick r:id="rId3" action="ppaction://hlinksldjump"/>
              </a:rPr>
              <a:t>Назад </a:t>
            </a:r>
            <a:r>
              <a:rPr lang="en-US" sz="2400" b="1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rial" pitchFamily="34" charset="0"/>
                <a:hlinkClick r:id="rId3" action="ppaction://hlinksldjump"/>
              </a:rPr>
              <a:t>&gt;&gt;</a:t>
            </a:r>
            <a:endParaRPr lang="ru-RU" sz="2400" dirty="0">
              <a:ln>
                <a:solidFill>
                  <a:schemeClr val="accent3">
                    <a:lumMod val="50000"/>
                  </a:schemeClr>
                </a:solidFill>
              </a:ln>
              <a:effectLst>
                <a:reflection blurRad="6350" stA="60000" endA="900" endPos="58000" dir="5400000" sy="-100000" algn="bl" rotWithShape="0"/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174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ru-RU" sz="2400" b="1" dirty="0" smtClean="0"/>
              <a:t>Способы образования русских слов.</a:t>
            </a:r>
            <a:br>
              <a:rPr lang="ru-RU" sz="2400" b="1" dirty="0" smtClean="0"/>
            </a:br>
            <a:endParaRPr lang="ru-RU" sz="2400" b="1" dirty="0" smtClean="0"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14438" y="1000125"/>
            <a:ext cx="7786687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Сложение. Сложение в сочетании с аффиксацией.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Это способ образования сложных слов путем объединения нескольких словарных единиц</a:t>
            </a:r>
            <a:endParaRPr lang="ru-RU" dirty="0">
              <a:latin typeface="Arial" pitchFamily="34" charset="0"/>
            </a:endParaRPr>
          </a:p>
        </p:txBody>
      </p:sp>
      <p:sp>
        <p:nvSpPr>
          <p:cNvPr id="32772" name="Прямоугольник 4"/>
          <p:cNvSpPr>
            <a:spLocks noChangeArrowheads="1"/>
          </p:cNvSpPr>
          <p:nvPr/>
        </p:nvSpPr>
        <p:spPr bwMode="auto">
          <a:xfrm>
            <a:off x="4000500" y="3214688"/>
            <a:ext cx="457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Грузооборот,  горнолыжник, галантерейно-парфюмерный,  глинисто-песчаный,  воскоподобный.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6215082"/>
            <a:ext cx="1928826" cy="461665"/>
          </a:xfrm>
          <a:prstGeom prst="rect">
            <a:avLst/>
          </a:prstGeom>
        </p:spPr>
        <p:txBody>
          <a:bodyPr>
            <a:spAutoFit/>
            <a:scene3d>
              <a:camera prst="perspectiveContrastingLeftFacing"/>
              <a:lightRig rig="threePt" dir="t"/>
            </a:scene3d>
          </a:bodyPr>
          <a:lstStyle/>
          <a:p>
            <a:pPr>
              <a:defRPr/>
            </a:pPr>
            <a:r>
              <a:rPr lang="ru-RU" sz="2400" b="1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rial" pitchFamily="34" charset="0"/>
                <a:hlinkClick r:id="rId3" action="ppaction://hlinksldjump"/>
              </a:rPr>
              <a:t>Назад </a:t>
            </a:r>
            <a:r>
              <a:rPr lang="en-US" sz="2400" b="1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rial" pitchFamily="34" charset="0"/>
                <a:hlinkClick r:id="rId3" action="ppaction://hlinksldjump"/>
              </a:rPr>
              <a:t>&gt;&gt;</a:t>
            </a:r>
            <a:endParaRPr lang="ru-RU" sz="2400" dirty="0">
              <a:ln>
                <a:solidFill>
                  <a:schemeClr val="accent3">
                    <a:lumMod val="50000"/>
                  </a:schemeClr>
                </a:solidFill>
              </a:ln>
              <a:effectLst>
                <a:reflection blurRad="6350" stA="60000" endA="900" endPos="58000" dir="5400000" sy="-100000" algn="bl" rotWithShape="0"/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277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ru-RU" sz="2400" b="1" dirty="0" smtClean="0"/>
              <a:t>Способы образования русских слов.</a:t>
            </a:r>
            <a:br>
              <a:rPr lang="ru-RU" sz="2400" b="1" dirty="0" smtClean="0"/>
            </a:br>
            <a:endParaRPr lang="ru-RU" sz="2400" b="1" dirty="0" smtClean="0"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14438" y="1000125"/>
            <a:ext cx="7786687" cy="1477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Универбация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  (семантическая конденсация).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Это способ образования новых слов на базе устойчивых словосочетаний. Суть его заключается в устранении диалектического противоречия между формой и содержанием: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двучленностью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 наименования и единством его значения.</a:t>
            </a:r>
            <a:endParaRPr lang="ru-RU" dirty="0">
              <a:latin typeface="Arial" pitchFamily="34" charset="0"/>
            </a:endParaRPr>
          </a:p>
        </p:txBody>
      </p:sp>
      <p:sp>
        <p:nvSpPr>
          <p:cNvPr id="33796" name="Прямоугольник 5"/>
          <p:cNvSpPr>
            <a:spLocks noChangeArrowheads="1"/>
          </p:cNvSpPr>
          <p:nvPr/>
        </p:nvSpPr>
        <p:spPr bwMode="auto">
          <a:xfrm>
            <a:off x="2428875" y="3214688"/>
            <a:ext cx="62865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 качестве производящей базы обычно используется не все словосочетание, а лишь основа одного слова. Как правило, выбирается компонент, в котором содержится основная информация —  тушен(ое)  мясо → тушенка,  грузов(ой) автомобиль → грузовик, мотор(ная) лодка → моторка.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786578" y="6215082"/>
            <a:ext cx="1928826" cy="461665"/>
          </a:xfrm>
          <a:prstGeom prst="rect">
            <a:avLst/>
          </a:prstGeom>
        </p:spPr>
        <p:txBody>
          <a:bodyPr>
            <a:spAutoFit/>
            <a:scene3d>
              <a:camera prst="perspectiveContrastingLeftFacing"/>
              <a:lightRig rig="threePt" dir="t"/>
            </a:scene3d>
          </a:bodyPr>
          <a:lstStyle/>
          <a:p>
            <a:pPr>
              <a:defRPr/>
            </a:pPr>
            <a:r>
              <a:rPr lang="ru-RU" sz="2400" b="1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rial" pitchFamily="34" charset="0"/>
                <a:hlinkClick r:id="rId3" action="ppaction://hlinksldjump"/>
              </a:rPr>
              <a:t>Назад </a:t>
            </a:r>
            <a:r>
              <a:rPr lang="en-US" sz="2400" b="1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rial" pitchFamily="34" charset="0"/>
                <a:hlinkClick r:id="rId3" action="ppaction://hlinksldjump"/>
              </a:rPr>
              <a:t>&gt;&gt;</a:t>
            </a:r>
            <a:endParaRPr lang="ru-RU" sz="2400" dirty="0">
              <a:ln>
                <a:solidFill>
                  <a:schemeClr val="accent3">
                    <a:lumMod val="50000"/>
                  </a:schemeClr>
                </a:solidFill>
              </a:ln>
              <a:effectLst>
                <a:reflection blurRad="6350" stA="60000" endA="900" endPos="58000" dir="5400000" sy="-100000" algn="bl" rotWithShape="0"/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379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ru-RU" sz="2400" b="1" dirty="0" smtClean="0"/>
              <a:t>Способы образования русских слов.</a:t>
            </a:r>
            <a:br>
              <a:rPr lang="ru-RU" sz="2400" b="1" dirty="0" smtClean="0"/>
            </a:br>
            <a:endParaRPr lang="ru-RU" sz="2400" b="1" dirty="0" smtClean="0"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14438" y="1000125"/>
            <a:ext cx="7786687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Аббревиация</a:t>
            </a:r>
            <a:r>
              <a:rPr lang="ru-RU" b="1" dirty="0">
                <a:latin typeface="Arial" pitchFamily="34" charset="0"/>
              </a:rPr>
              <a:t> </a:t>
            </a:r>
            <a:r>
              <a:rPr lang="ru-RU" dirty="0">
                <a:latin typeface="Arial" pitchFamily="34" charset="0"/>
              </a:rPr>
              <a:t>–</a:t>
            </a:r>
            <a:r>
              <a:rPr lang="ru-RU" b="1" dirty="0">
                <a:latin typeface="Arial" pitchFamily="34" charset="0"/>
              </a:rPr>
              <a:t> </a:t>
            </a:r>
            <a:r>
              <a:rPr lang="ru-RU" dirty="0">
                <a:latin typeface="Arial" pitchFamily="34" charset="0"/>
              </a:rPr>
              <a:t>это способ образования сокращенных и сложносокращенных слов путем объединения усеченных частей основ нескольких слов.</a:t>
            </a:r>
          </a:p>
        </p:txBody>
      </p:sp>
      <p:sp>
        <p:nvSpPr>
          <p:cNvPr id="34820" name="Прямоугольник 5"/>
          <p:cNvSpPr>
            <a:spLocks noChangeArrowheads="1"/>
          </p:cNvSpPr>
          <p:nvPr/>
        </p:nvSpPr>
        <p:spPr bwMode="auto">
          <a:xfrm>
            <a:off x="1357313" y="2143125"/>
            <a:ext cx="5072062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 качестве словообразовательного форманта при аббревиации используется произвольное (безразличное к морфемному членению) усечение основ входящих в мотивирующее словосочетание слов. При этом последнее слово может и не сокращаться вовсе.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357688" y="3857625"/>
            <a:ext cx="4572000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Инициальные звуковые </a:t>
            </a:r>
            <a:r>
              <a:rPr lang="ru-RU" dirty="0">
                <a:latin typeface="Arial" pitchFamily="34" charset="0"/>
              </a:rPr>
              <a:t>(МОК – международный олимпийский комитет); </a:t>
            </a:r>
          </a:p>
          <a:p>
            <a:pPr>
              <a:defRPr/>
            </a:pP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Инициальные буквенные </a:t>
            </a:r>
            <a:r>
              <a:rPr lang="ru-RU" dirty="0">
                <a:latin typeface="Arial" pitchFamily="34" charset="0"/>
              </a:rPr>
              <a:t>(</a:t>
            </a:r>
            <a:r>
              <a:rPr lang="ru-RU" dirty="0" err="1">
                <a:latin typeface="Arial" pitchFamily="34" charset="0"/>
              </a:rPr>
              <a:t>эвм</a:t>
            </a:r>
            <a:r>
              <a:rPr lang="ru-RU" dirty="0">
                <a:latin typeface="Arial" pitchFamily="34" charset="0"/>
              </a:rPr>
              <a:t> – электронно-вычислительная машина); </a:t>
            </a:r>
          </a:p>
          <a:p>
            <a:pPr>
              <a:defRPr/>
            </a:pP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Слоговые</a:t>
            </a:r>
            <a:r>
              <a:rPr lang="ru-RU" dirty="0">
                <a:latin typeface="Arial" pitchFamily="34" charset="0"/>
              </a:rPr>
              <a:t> (филфак – филологический факультет, линкор – линейный корабль); </a:t>
            </a:r>
          </a:p>
          <a:p>
            <a:pPr>
              <a:defRPr/>
            </a:pP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Выщербленные</a:t>
            </a:r>
            <a:r>
              <a:rPr lang="ru-RU" dirty="0">
                <a:latin typeface="Arial" pitchFamily="34" charset="0"/>
              </a:rPr>
              <a:t> – (бионика – биологическая электроника); </a:t>
            </a:r>
          </a:p>
          <a:p>
            <a:pPr>
              <a:defRPr/>
            </a:pP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Смешанного типа </a:t>
            </a:r>
            <a:r>
              <a:rPr lang="ru-RU" dirty="0">
                <a:latin typeface="Arial" pitchFamily="34" charset="0"/>
              </a:rPr>
              <a:t>(педвуз – слоговой + звуковой).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285852" y="6215082"/>
            <a:ext cx="1928826" cy="461665"/>
          </a:xfrm>
          <a:prstGeom prst="rect">
            <a:avLst/>
          </a:prstGeom>
        </p:spPr>
        <p:txBody>
          <a:bodyPr>
            <a:spAutoFit/>
            <a:scene3d>
              <a:camera prst="perspectiveContrastingLeftFacing"/>
              <a:lightRig rig="threePt" dir="t"/>
            </a:scene3d>
          </a:bodyPr>
          <a:lstStyle/>
          <a:p>
            <a:pPr>
              <a:defRPr/>
            </a:pPr>
            <a:r>
              <a:rPr lang="ru-RU" sz="2400" b="1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rial" pitchFamily="34" charset="0"/>
                <a:hlinkClick r:id="rId3" action="ppaction://hlinksldjump"/>
              </a:rPr>
              <a:t>Назад </a:t>
            </a:r>
            <a:r>
              <a:rPr lang="en-US" sz="2400" b="1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rial" pitchFamily="34" charset="0"/>
                <a:hlinkClick r:id="rId3" action="ppaction://hlinksldjump"/>
              </a:rPr>
              <a:t>&gt;&gt;</a:t>
            </a:r>
            <a:endParaRPr lang="ru-RU" sz="2400" dirty="0">
              <a:ln>
                <a:solidFill>
                  <a:schemeClr val="accent3">
                    <a:lumMod val="50000"/>
                  </a:schemeClr>
                </a:solidFill>
              </a:ln>
              <a:effectLst>
                <a:reflection blurRad="6350" stA="60000" endA="900" endPos="58000" dir="5400000" sy="-100000" algn="bl" rotWithShape="0"/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4820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ru-RU" sz="2400" b="1" dirty="0" smtClean="0"/>
              <a:t>Способы образования русских слов.</a:t>
            </a:r>
            <a:br>
              <a:rPr lang="ru-RU" sz="2400" b="1" dirty="0" smtClean="0"/>
            </a:br>
            <a:endParaRPr lang="ru-RU" sz="2400" b="1" dirty="0" smtClean="0"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14438" y="1000125"/>
            <a:ext cx="7786687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Субстантивация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(конверсия –  от лат. 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conversio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 –  обращение).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Это регулярный переход прилагательных и причастий в имена существительные, в результате которого образуются новые лексемы.</a:t>
            </a:r>
            <a:endParaRPr lang="ru-RU" dirty="0">
              <a:latin typeface="Arial" pitchFamily="34" charset="0"/>
            </a:endParaRPr>
          </a:p>
        </p:txBody>
      </p:sp>
      <p:sp>
        <p:nvSpPr>
          <p:cNvPr id="35844" name="Прямоугольник 7"/>
          <p:cNvSpPr>
            <a:spLocks noChangeArrowheads="1"/>
          </p:cNvSpPr>
          <p:nvPr/>
        </p:nvSpPr>
        <p:spPr bwMode="auto">
          <a:xfrm>
            <a:off x="2000250" y="3143250"/>
            <a:ext cx="67151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Словообразовательным формантом при субстантивации является система флексий мотивированного слова, представляющая собой часть системы флексий мотивирующего слова.  Сравните:  столовая комната,  мороженое мясо (парадигма прилагательных столовая и мороженое состоит минимум из 24 словоформ) – столовая, мороженое  (в парадигме имен существительных столовая и мороженое объединяются лишь 12 словоформ)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6215082"/>
            <a:ext cx="1928826" cy="461665"/>
          </a:xfrm>
          <a:prstGeom prst="rect">
            <a:avLst/>
          </a:prstGeom>
        </p:spPr>
        <p:txBody>
          <a:bodyPr>
            <a:spAutoFit/>
            <a:scene3d>
              <a:camera prst="perspectiveContrastingLeftFacing"/>
              <a:lightRig rig="threePt" dir="t"/>
            </a:scene3d>
          </a:bodyPr>
          <a:lstStyle/>
          <a:p>
            <a:pPr>
              <a:defRPr/>
            </a:pPr>
            <a:r>
              <a:rPr lang="ru-RU" sz="2400" b="1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rial" pitchFamily="34" charset="0"/>
                <a:hlinkClick r:id="rId3" action="ppaction://hlinksldjump"/>
              </a:rPr>
              <a:t>Назад </a:t>
            </a:r>
            <a:r>
              <a:rPr lang="en-US" sz="2400" b="1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rial" pitchFamily="34" charset="0"/>
                <a:hlinkClick r:id="rId3" action="ppaction://hlinksldjump"/>
              </a:rPr>
              <a:t>&gt;&gt;</a:t>
            </a:r>
            <a:endParaRPr lang="ru-RU" sz="2400" dirty="0">
              <a:ln>
                <a:solidFill>
                  <a:schemeClr val="accent3">
                    <a:lumMod val="50000"/>
                  </a:schemeClr>
                </a:solidFill>
              </a:ln>
              <a:effectLst>
                <a:reflection blurRad="6350" stA="60000" endA="900" endPos="58000" dir="5400000" sy="-100000" algn="bl" rotWithShape="0"/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584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ru-RU" sz="2400" b="1" dirty="0" smtClean="0"/>
              <a:t>Способы образования русских слов.</a:t>
            </a:r>
            <a:br>
              <a:rPr lang="ru-RU" sz="2400" b="1" dirty="0" smtClean="0"/>
            </a:br>
            <a:endParaRPr lang="ru-RU" sz="2400" b="1" dirty="0" smtClean="0"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14438" y="1000125"/>
            <a:ext cx="7786687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Сращение</a:t>
            </a:r>
            <a:r>
              <a:rPr lang="ru-RU" b="1" dirty="0">
                <a:latin typeface="Arial" pitchFamily="34" charset="0"/>
              </a:rPr>
              <a:t> </a:t>
            </a:r>
            <a:r>
              <a:rPr lang="ru-RU" dirty="0">
                <a:latin typeface="Arial" pitchFamily="34" charset="0"/>
              </a:rPr>
              <a:t>–</a:t>
            </a:r>
            <a:r>
              <a:rPr lang="ru-RU" b="1" dirty="0">
                <a:latin typeface="Arial" pitchFamily="34" charset="0"/>
              </a:rPr>
              <a:t> </a:t>
            </a:r>
            <a:r>
              <a:rPr lang="ru-RU" dirty="0">
                <a:latin typeface="Arial" pitchFamily="34" charset="0"/>
              </a:rPr>
              <a:t>это способ словопроизводства, относящийся к области лексико-синтаксического словообразования.  Представляет собой типизированную разновидность лексикализации словосочетаний, для осуществления которой достаточно одного временного среза</a:t>
            </a:r>
          </a:p>
        </p:txBody>
      </p:sp>
      <p:sp>
        <p:nvSpPr>
          <p:cNvPr id="36868" name="Прямоугольник 7"/>
          <p:cNvSpPr>
            <a:spLocks noChangeArrowheads="1"/>
          </p:cNvSpPr>
          <p:nvPr/>
        </p:nvSpPr>
        <p:spPr bwMode="auto">
          <a:xfrm>
            <a:off x="1571625" y="2500313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Слова, образованные способом сращения, полностью повторяют морфемный состав словосочетаний, на базе которых они возникают. </a:t>
            </a:r>
          </a:p>
        </p:txBody>
      </p:sp>
      <p:sp>
        <p:nvSpPr>
          <p:cNvPr id="36869" name="Прямоугольник 8"/>
          <p:cNvSpPr>
            <a:spLocks noChangeArrowheads="1"/>
          </p:cNvSpPr>
          <p:nvPr/>
        </p:nvSpPr>
        <p:spPr bwMode="auto">
          <a:xfrm>
            <a:off x="3571875" y="4143375"/>
            <a:ext cx="50720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 синхронном словообразовании способ сращения продуктивен при образовании только одной части речи – имени прилагательного. </a:t>
            </a:r>
          </a:p>
        </p:txBody>
      </p:sp>
      <p:sp>
        <p:nvSpPr>
          <p:cNvPr id="10" name="Штриховая стрелка вправо 9">
            <a:hlinkClick r:id="rId3" action="ppaction://hlinksldjump"/>
          </p:cNvPr>
          <p:cNvSpPr/>
          <p:nvPr/>
        </p:nvSpPr>
        <p:spPr>
          <a:xfrm>
            <a:off x="7715272" y="6072206"/>
            <a:ext cx="1285884" cy="642942"/>
          </a:xfrm>
          <a:prstGeom prst="striped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285852" y="6215082"/>
            <a:ext cx="1928826" cy="461665"/>
          </a:xfrm>
          <a:prstGeom prst="rect">
            <a:avLst/>
          </a:prstGeom>
        </p:spPr>
        <p:txBody>
          <a:bodyPr>
            <a:spAutoFit/>
            <a:scene3d>
              <a:camera prst="perspectiveContrastingLeftFacing"/>
              <a:lightRig rig="threePt" dir="t"/>
            </a:scene3d>
          </a:bodyPr>
          <a:lstStyle/>
          <a:p>
            <a:pPr>
              <a:defRPr/>
            </a:pPr>
            <a:r>
              <a:rPr lang="ru-RU" sz="2400" b="1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rial" pitchFamily="34" charset="0"/>
                <a:hlinkClick r:id="rId4" action="ppaction://hlinksldjump"/>
              </a:rPr>
              <a:t>Назад </a:t>
            </a:r>
            <a:r>
              <a:rPr lang="en-US" sz="2400" b="1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rial" pitchFamily="34" charset="0"/>
                <a:hlinkClick r:id="rId4" action="ppaction://hlinksldjump"/>
              </a:rPr>
              <a:t>&gt;&gt;</a:t>
            </a:r>
            <a:endParaRPr lang="ru-RU" sz="2400" dirty="0">
              <a:ln>
                <a:solidFill>
                  <a:schemeClr val="accent3">
                    <a:lumMod val="50000"/>
                  </a:schemeClr>
                </a:solidFill>
              </a:ln>
              <a:effectLst>
                <a:reflection blurRad="6350" stA="60000" endA="900" endPos="58000" dir="5400000" sy="-100000" algn="bl" rotWithShape="0"/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6868" grpId="0"/>
      <p:bldP spid="368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 bwMode="auto">
          <a:xfrm>
            <a:off x="1403350" y="115888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 Слово как основная единица языка.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>
          <a:xfrm>
            <a:off x="1116013" y="1484313"/>
            <a:ext cx="7499350" cy="4800600"/>
          </a:xfrm>
        </p:spPr>
        <p:txBody>
          <a:bodyPr/>
          <a:lstStyle/>
          <a:p>
            <a:pPr eaLnBrk="1" hangingPunct="1"/>
            <a:r>
              <a:rPr lang="ru-RU" sz="2800" smtClean="0"/>
              <a:t>Слово – одна из основных единиц языка. Из слов строятся словосочетания, а также предложения – единицы, при которых люди общаются друг с другом. Простые предложения объединяются, образуя сложные предложения; простые и сложные различным образом комбинируются – так появляются сложные предложения с разными видами связи, иногда очень большой степени усложнённости. 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1024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274638"/>
            <a:ext cx="8143875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b="1" dirty="0" smtClean="0"/>
              <a:t>7. Особенности строения(структуры) производных слов как результат действия способа словообразования.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78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/>
              <a:t>Структура слова – то же самое, что словообразовательная структура производного слова.</a:t>
            </a:r>
          </a:p>
        </p:txBody>
      </p:sp>
      <p:sp>
        <p:nvSpPr>
          <p:cNvPr id="37892" name="Прямоугольник 5"/>
          <p:cNvSpPr>
            <a:spLocks noChangeArrowheads="1"/>
          </p:cNvSpPr>
          <p:nvPr/>
        </p:nvSpPr>
        <p:spPr bwMode="auto">
          <a:xfrm>
            <a:off x="2571750" y="2857500"/>
            <a:ext cx="578643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Все производные слова современного русского языка, являющиеся объектом словообразовательного анализа, независимо от их морфемного состава, морфемной структуры, включают два основных элемента – словообразовательную базу и словообразующее средство, фрагмент.</a:t>
            </a:r>
          </a:p>
        </p:txBody>
      </p:sp>
      <p:sp>
        <p:nvSpPr>
          <p:cNvPr id="7" name="Штриховая стрелка вправо 6">
            <a:hlinkClick r:id="rId2" action="ppaction://hlinksldjump"/>
          </p:cNvPr>
          <p:cNvSpPr/>
          <p:nvPr/>
        </p:nvSpPr>
        <p:spPr>
          <a:xfrm>
            <a:off x="7572396" y="6000768"/>
            <a:ext cx="1285884" cy="642942"/>
          </a:xfrm>
          <a:prstGeom prst="striped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7891" grpId="0" build="p"/>
      <p:bldP spid="3789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400" b="1" dirty="0" smtClean="0"/>
              <a:t>8. Словообразовательные связи слов.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89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/>
              <a:t>Слова в языке не живут изолированно, они объединяются в словообразовательные семьи – пары, цепочки, параллели, гнёзда. Вновь образованное слово сразу же входит в ту или иную семью. Семейные связи играют в языке положительную роль: облегчают усвоение лексики говорящими – слова, связанные с уже имеющимися в языке, легче запоминаются. </a:t>
            </a:r>
          </a:p>
          <a:p>
            <a:r>
              <a:rPr lang="ru-RU" sz="2400" smtClean="0"/>
              <a:t>Одни слова имеют небольшие связи, другие – очень богатые. Есть семьи, которые представляют собой лишь одну словообразовательную пару.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891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400" b="1" dirty="0" smtClean="0"/>
              <a:t>8. Словообразовательные связи слов.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99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/>
              <a:t>Цепочки в русском языке могут быть разными по наполняемости, по длине, но больше всего трехчленных.</a:t>
            </a:r>
          </a:p>
          <a:p>
            <a:r>
              <a:rPr lang="ru-RU" sz="2400" smtClean="0"/>
              <a:t>Если слово имеет несколько словообразовательных суффиксов, то это – признак того, что слово образовалось в результате нескольких ступней, следующих друг за другом. Так создается словообразовательная цепочка, в которой пары слов соединяются непосредственными отношениями, остальные – опосредованными. 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400" b="1" dirty="0" smtClean="0"/>
              <a:t>8. Словообразовательные связи слов.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409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/>
              <a:t>Объединение словообразовательных пар с одним и тем же исходным словом представляет собой серию словообразовательных параллелей.</a:t>
            </a:r>
          </a:p>
          <a:p>
            <a:r>
              <a:rPr lang="ru-RU" sz="2000" smtClean="0"/>
              <a:t>Объединение словообразовательных пар, цепочек, параллелей и образует полную словообразовательную семью – гнездо. Кол-во членов в гнездах разное.</a:t>
            </a:r>
          </a:p>
          <a:p>
            <a:r>
              <a:rPr lang="ru-RU" sz="2000" smtClean="0"/>
              <a:t>В современном русском языке словообразовательные связи отличаются разнообразием, а словообразовательная система в целом – большим богатством. 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400" b="1" dirty="0" smtClean="0"/>
              <a:t>8. Словообразовательные связи слов.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1987" name="Picture 2" descr="Картинка 58 из 2106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75" y="1571625"/>
            <a:ext cx="57150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Штриховая стрелка вправо 4">
            <a:hlinkClick r:id="rId3" action="ppaction://hlinksldjump"/>
          </p:cNvPr>
          <p:cNvSpPr/>
          <p:nvPr/>
        </p:nvSpPr>
        <p:spPr>
          <a:xfrm>
            <a:off x="7643834" y="6072206"/>
            <a:ext cx="1285884" cy="642942"/>
          </a:xfrm>
          <a:prstGeom prst="striped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b="1" dirty="0" smtClean="0"/>
              <a:t>9. Исторические изменения в структуре слов и характере основ.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430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smtClean="0"/>
              <a:t>Слово исторически изменчиво (меняется его фонемный состав, значение, морфемный облик). Современная морфемная и словообразовательная структуры могут не совпадать с историческим соответствием, о чем свидетельствуют морфемный и словообразовательный анализы слов.  </a:t>
            </a:r>
          </a:p>
          <a:p>
            <a:pPr>
              <a:buFont typeface="Wingdings 2" pitchFamily="18" charset="2"/>
              <a:buNone/>
            </a:pP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>        Основные причины таких явлений – это следующие процессы:</a:t>
            </a:r>
          </a:p>
          <a:p>
            <a:pPr>
              <a:buFont typeface="Wingdings 2" pitchFamily="18" charset="2"/>
              <a:buNone/>
            </a:pPr>
            <a:endParaRPr lang="ru-RU" sz="1600" smtClean="0"/>
          </a:p>
          <a:p>
            <a:pPr>
              <a:buFont typeface="Wingdings 2" pitchFamily="18" charset="2"/>
              <a:buNone/>
            </a:pPr>
            <a:endParaRPr lang="ru-RU" sz="1600" smtClean="0"/>
          </a:p>
        </p:txBody>
      </p:sp>
      <p:sp>
        <p:nvSpPr>
          <p:cNvPr id="43012" name="Прямоугольник 3"/>
          <p:cNvSpPr>
            <a:spLocks noChangeArrowheads="1"/>
          </p:cNvSpPr>
          <p:nvPr/>
        </p:nvSpPr>
        <p:spPr bwMode="auto">
          <a:xfrm>
            <a:off x="1857375" y="3857625"/>
            <a:ext cx="607218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Gill Sans MT" pitchFamily="34" charset="0"/>
              <a:buAutoNum type="arabicPeriod"/>
            </a:pPr>
            <a:r>
              <a:rPr lang="ru-RU" sz="1600" b="1"/>
              <a:t> опрощение</a:t>
            </a:r>
            <a:r>
              <a:rPr lang="ru-RU" sz="1600"/>
              <a:t> – языковой процесс, в результате которого слово с производной основой становится непроизводным. При </a:t>
            </a:r>
            <a:r>
              <a:rPr lang="ru-RU" sz="1600" b="1"/>
              <a:t>опрощении</a:t>
            </a:r>
            <a:r>
              <a:rPr lang="ru-RU" sz="1600"/>
              <a:t> происходит превращение слова со сложной структурой в одноморфемное. В русском языке разные части речи и разные морфемные структуры подвержены </a:t>
            </a:r>
            <a:r>
              <a:rPr lang="ru-RU" sz="1600" b="1"/>
              <a:t>опрощению</a:t>
            </a:r>
            <a:r>
              <a:rPr lang="ru-RU" sz="1600"/>
              <a:t>.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3011" grpId="0" build="p"/>
      <p:bldP spid="4301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b="1" dirty="0" smtClean="0"/>
              <a:t>9. Исторические изменения в структуре слов и характере основ.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59394" name="Содержимое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162401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ru-RU" sz="1600" smtClean="0"/>
          </a:p>
          <a:p>
            <a:pPr>
              <a:buFont typeface="Wingdings 2" pitchFamily="18" charset="2"/>
              <a:buNone/>
            </a:pPr>
            <a:endParaRPr lang="ru-RU" sz="1600" smtClean="0"/>
          </a:p>
          <a:p>
            <a:pPr>
              <a:buFont typeface="Wingdings 2" pitchFamily="18" charset="2"/>
              <a:buNone/>
            </a:pPr>
            <a:endParaRPr lang="ru-RU" sz="1600" smtClean="0"/>
          </a:p>
          <a:p>
            <a:pPr>
              <a:buFont typeface="Wingdings 2" pitchFamily="18" charset="2"/>
              <a:buNone/>
            </a:pPr>
            <a:endParaRPr lang="ru-RU" sz="1600" smtClean="0"/>
          </a:p>
          <a:p>
            <a:pPr>
              <a:buFont typeface="Wingdings 2" pitchFamily="18" charset="2"/>
              <a:buNone/>
            </a:pP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>   </a:t>
            </a:r>
          </a:p>
          <a:p>
            <a:pPr>
              <a:buFont typeface="Wingdings 2" pitchFamily="18" charset="2"/>
              <a:buNone/>
            </a:pPr>
            <a:endParaRPr lang="ru-RU" sz="1600" smtClean="0"/>
          </a:p>
          <a:p>
            <a:pPr>
              <a:buFont typeface="Wingdings 2" pitchFamily="18" charset="2"/>
              <a:buNone/>
            </a:pPr>
            <a:endParaRPr lang="ru-RU" sz="1600" smtClean="0"/>
          </a:p>
        </p:txBody>
      </p:sp>
      <p:sp>
        <p:nvSpPr>
          <p:cNvPr id="44036" name="Прямоугольник 3"/>
          <p:cNvSpPr>
            <a:spLocks noChangeArrowheads="1"/>
          </p:cNvSpPr>
          <p:nvPr/>
        </p:nvSpPr>
        <p:spPr bwMode="auto">
          <a:xfrm>
            <a:off x="1714500" y="1357313"/>
            <a:ext cx="607218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1600" b="1"/>
              <a:t>2.   переразложение</a:t>
            </a:r>
            <a:r>
              <a:rPr lang="ru-RU" sz="1600"/>
              <a:t> – процесс, в результате которого происходит перемещение границ между морфами. </a:t>
            </a:r>
            <a:r>
              <a:rPr lang="ru-RU" sz="1600" b="1"/>
              <a:t>Переразложение </a:t>
            </a:r>
            <a:r>
              <a:rPr lang="ru-RU" sz="1600"/>
              <a:t>может происходить, если слово исторически было производным и остается производным, но в его составе теперь выделяются другие морфы. </a:t>
            </a:r>
          </a:p>
        </p:txBody>
      </p:sp>
      <p:sp>
        <p:nvSpPr>
          <p:cNvPr id="44037" name="Прямоугольник 5"/>
          <p:cNvSpPr>
            <a:spLocks noChangeArrowheads="1"/>
          </p:cNvSpPr>
          <p:nvPr/>
        </p:nvSpPr>
        <p:spPr bwMode="auto">
          <a:xfrm>
            <a:off x="2500313" y="4000500"/>
            <a:ext cx="6072187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1600" b="1"/>
              <a:t>3.    усложнение основы</a:t>
            </a:r>
            <a:r>
              <a:rPr lang="ru-RU" sz="1600"/>
              <a:t> – это усложнение производящей основы, в результате чего нечленимые, непроизводные слова становятся членимыми, производными. Данный процесс противоположен </a:t>
            </a:r>
            <a:r>
              <a:rPr lang="ru-RU" sz="1600" b="1"/>
              <a:t>опрощению</a:t>
            </a:r>
            <a:r>
              <a:rPr lang="ru-RU" sz="1600"/>
              <a:t>.</a:t>
            </a:r>
          </a:p>
        </p:txBody>
      </p:sp>
      <p:sp>
        <p:nvSpPr>
          <p:cNvPr id="7" name="Штриховая стрелка вправо 6">
            <a:hlinkClick r:id="rId2" action="ppaction://hlinksldjump"/>
          </p:cNvPr>
          <p:cNvSpPr/>
          <p:nvPr/>
        </p:nvSpPr>
        <p:spPr>
          <a:xfrm>
            <a:off x="7643834" y="6072206"/>
            <a:ext cx="1285884" cy="642942"/>
          </a:xfrm>
          <a:prstGeom prst="striped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  <p:bldP spid="4403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0" y="428625"/>
            <a:ext cx="749935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b="1" dirty="0" smtClean="0"/>
              <a:t>10. Морфемный и словообразовательный разбор слов.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45059" name="Содержимое 2"/>
          <p:cNvSpPr>
            <a:spLocks noGrp="1"/>
          </p:cNvSpPr>
          <p:nvPr>
            <p:ph idx="1"/>
          </p:nvPr>
        </p:nvSpPr>
        <p:spPr>
          <a:xfrm>
            <a:off x="1428750" y="2000250"/>
            <a:ext cx="7499350" cy="1981200"/>
          </a:xfrm>
        </p:spPr>
        <p:txBody>
          <a:bodyPr/>
          <a:lstStyle/>
          <a:p>
            <a:pPr algn="ctr"/>
            <a:r>
              <a:rPr lang="ru-RU" sz="2400" b="1" smtClean="0">
                <a:hlinkClick r:id="rId2" action="ppaction://hlinksldjump"/>
              </a:rPr>
              <a:t>Морфемный</a:t>
            </a:r>
            <a:r>
              <a:rPr lang="ru-RU" sz="2400" b="1" smtClean="0"/>
              <a:t> и </a:t>
            </a:r>
            <a:r>
              <a:rPr lang="ru-RU" sz="2400" b="1" smtClean="0">
                <a:hlinkClick r:id="rId3" action="ppaction://hlinksldjump"/>
              </a:rPr>
              <a:t>словообразовательный</a:t>
            </a:r>
            <a:r>
              <a:rPr lang="ru-RU" sz="2400" b="1" smtClean="0"/>
              <a:t> разбор слова</a:t>
            </a:r>
            <a:r>
              <a:rPr lang="ru-RU" sz="2400" smtClean="0"/>
              <a:t> </a:t>
            </a:r>
          </a:p>
          <a:p>
            <a:pPr algn="ctr">
              <a:buFont typeface="Wingdings 2" pitchFamily="18" charset="2"/>
              <a:buNone/>
            </a:pPr>
            <a:r>
              <a:rPr lang="ru-RU" sz="2400" smtClean="0"/>
              <a:t>(то, что условно обозначается цифрой </a:t>
            </a:r>
            <a:r>
              <a:rPr lang="ru-RU" sz="2400" b="1" baseline="30000" smtClean="0"/>
              <a:t>2</a:t>
            </a:r>
            <a:r>
              <a:rPr lang="ru-RU" sz="2400" smtClean="0"/>
              <a:t>) – это два взаимосвязанных этапа анализа структуры слова.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505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0" y="428625"/>
            <a:ext cx="749935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b="1" dirty="0" smtClean="0"/>
              <a:t>10. Морфемный и словообразовательный разбор слов.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88" y="1357313"/>
            <a:ext cx="7499350" cy="4429125"/>
          </a:xfrm>
        </p:spPr>
        <p:txBody>
          <a:bodyPr/>
          <a:lstStyle/>
          <a:p>
            <a:pPr algn="ctr">
              <a:buFont typeface="Wingdings" pitchFamily="2" charset="2"/>
              <a:buChar char="Ø"/>
              <a:defRPr/>
            </a:pPr>
            <a:r>
              <a:rPr lang="ru-RU" sz="1800" b="1" dirty="0" smtClean="0"/>
              <a:t>План морфемного разбора</a:t>
            </a:r>
          </a:p>
          <a:p>
            <a:pPr algn="ctr">
              <a:buFont typeface="Wingdings" pitchFamily="2" charset="2"/>
              <a:buChar char="Ø"/>
              <a:defRPr/>
            </a:pPr>
            <a:endParaRPr lang="ru-RU" sz="1800" b="1" dirty="0" smtClean="0"/>
          </a:p>
          <a:p>
            <a:pPr marL="425450" indent="-342900">
              <a:buFont typeface="+mj-lt"/>
              <a:buAutoNum type="arabicParenR"/>
              <a:defRPr/>
            </a:pPr>
            <a:r>
              <a:rPr lang="ru-RU" sz="1800" dirty="0" smtClean="0"/>
              <a:t>Выписать слово в той форме, в какой оно представлено в предложении. Определить слово как часть речи (изменяемая или неизменяемая часть речи).</a:t>
            </a:r>
          </a:p>
          <a:p>
            <a:pPr marL="425450" indent="-342900">
              <a:buFont typeface="+mj-lt"/>
              <a:buAutoNum type="arabicParenR"/>
              <a:defRPr/>
            </a:pPr>
            <a:r>
              <a:rPr lang="ru-RU" sz="1800" dirty="0" smtClean="0"/>
              <a:t>У изменяемого слова выделить окончание и указать его значение. Чтобы определить окончание, необходимо слово просклонять или проспрягать.</a:t>
            </a:r>
          </a:p>
          <a:p>
            <a:pPr marL="425450" indent="-342900">
              <a:buFont typeface="+mj-lt"/>
              <a:buAutoNum type="arabicParenR"/>
              <a:defRPr/>
            </a:pPr>
            <a:r>
              <a:rPr lang="ru-RU" sz="1800" dirty="0" smtClean="0"/>
              <a:t>Указать основу слова.</a:t>
            </a:r>
          </a:p>
          <a:p>
            <a:pPr marL="425450" indent="-342900">
              <a:buFont typeface="+mj-lt"/>
              <a:buAutoNum type="arabicParenR"/>
              <a:defRPr/>
            </a:pPr>
            <a:r>
              <a:rPr lang="ru-RU" sz="1800" dirty="0" smtClean="0"/>
              <a:t>Выделить корень слова; подобрать однокоренные слова.</a:t>
            </a:r>
          </a:p>
          <a:p>
            <a:pPr marL="425450" indent="-342900">
              <a:buFont typeface="+mj-lt"/>
              <a:buAutoNum type="arabicParenR"/>
              <a:defRPr/>
            </a:pPr>
            <a:r>
              <a:rPr lang="ru-RU" sz="1800" dirty="0" smtClean="0"/>
              <a:t>Выделить приставки, суффиксы, постфиксы, соединительные гласные (если они есть); подобрать другие слова с такими же приставками, суффиксами и т.д., но с другим корнем.</a:t>
            </a:r>
            <a:endParaRPr lang="ru-RU" sz="18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0" y="428625"/>
            <a:ext cx="749935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b="1" dirty="0" smtClean="0"/>
              <a:t>10. Морфемный и словообразовательный разбор слов.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88" y="1357313"/>
            <a:ext cx="7499350" cy="1981200"/>
          </a:xfrm>
        </p:spPr>
        <p:txBody>
          <a:bodyPr/>
          <a:lstStyle/>
          <a:p>
            <a:pPr algn="ctr">
              <a:buFont typeface="Wingdings" pitchFamily="2" charset="2"/>
              <a:buChar char="Ø"/>
              <a:defRPr/>
            </a:pPr>
            <a:r>
              <a:rPr lang="ru-RU" sz="1800" b="1" dirty="0" smtClean="0"/>
              <a:t>План словообразовательного разбора </a:t>
            </a:r>
          </a:p>
          <a:p>
            <a:pPr algn="ctr">
              <a:buFont typeface="Wingdings" pitchFamily="2" charset="2"/>
              <a:buChar char="Ø"/>
              <a:defRPr/>
            </a:pPr>
            <a:endParaRPr lang="ru-RU" sz="1800" b="1" dirty="0" smtClean="0"/>
          </a:p>
          <a:p>
            <a:pPr marL="425450" indent="-342900">
              <a:buFont typeface="+mj-lt"/>
              <a:buAutoNum type="arabicParenR"/>
              <a:defRPr/>
            </a:pPr>
            <a:r>
              <a:rPr lang="ru-RU" sz="1800" dirty="0" smtClean="0"/>
              <a:t>Поставить слово в начальную форму.</a:t>
            </a:r>
          </a:p>
          <a:p>
            <a:pPr marL="425450" indent="-342900">
              <a:buFont typeface="+mj-lt"/>
              <a:buAutoNum type="arabicParenR"/>
              <a:defRPr/>
            </a:pPr>
            <a:r>
              <a:rPr lang="ru-RU" sz="1800" dirty="0" smtClean="0"/>
              <a:t>Указать основу слова и определить, является ли оно производным.</a:t>
            </a:r>
          </a:p>
          <a:p>
            <a:pPr marL="425450" indent="-342900">
              <a:buFont typeface="+mj-lt"/>
              <a:buAutoNum type="arabicParenR"/>
              <a:defRPr/>
            </a:pPr>
            <a:r>
              <a:rPr lang="ru-RU" sz="1800" dirty="0" smtClean="0"/>
              <a:t>Для производного слова подобрать словообразовательную пару (слово, от которого непосредственно образовано разбираемое слово).</a:t>
            </a:r>
          </a:p>
          <a:p>
            <a:pPr marL="425450" indent="-342900">
              <a:buFont typeface="+mj-lt"/>
              <a:buAutoNum type="arabicParenR"/>
              <a:defRPr/>
            </a:pPr>
            <a:r>
              <a:rPr lang="ru-RU" sz="1800" dirty="0" smtClean="0"/>
              <a:t>Указать основу в производящем слове.</a:t>
            </a:r>
          </a:p>
          <a:p>
            <a:pPr marL="425450" indent="-342900">
              <a:buFont typeface="+mj-lt"/>
              <a:buAutoNum type="arabicParenR"/>
              <a:defRPr/>
            </a:pPr>
            <a:r>
              <a:rPr lang="ru-RU" sz="1800" dirty="0" smtClean="0"/>
              <a:t>Указать словообразовательные приставки, суффиксы, постфиксы (если они есть).</a:t>
            </a:r>
          </a:p>
          <a:p>
            <a:pPr marL="425450" indent="-342900">
              <a:buFont typeface="+mj-lt"/>
              <a:buAutoNum type="arabicParenR"/>
              <a:defRPr/>
            </a:pPr>
            <a:r>
              <a:rPr lang="ru-RU" sz="1800" dirty="0" smtClean="0"/>
              <a:t>Указать способ образования слова.</a:t>
            </a:r>
          </a:p>
          <a:p>
            <a:pPr algn="ctr">
              <a:buFont typeface="Wingdings" pitchFamily="2" charset="2"/>
              <a:buChar char="Ø"/>
              <a:defRPr/>
            </a:pPr>
            <a:endParaRPr lang="ru-RU" sz="1800" b="1" dirty="0" smtClean="0"/>
          </a:p>
        </p:txBody>
      </p:sp>
      <p:sp>
        <p:nvSpPr>
          <p:cNvPr id="4" name="Штриховая стрелка вправо 3">
            <a:hlinkClick r:id="rId2" action="ppaction://hlinksldjump"/>
          </p:cNvPr>
          <p:cNvSpPr/>
          <p:nvPr/>
        </p:nvSpPr>
        <p:spPr>
          <a:xfrm>
            <a:off x="7643834" y="6072206"/>
            <a:ext cx="1285884" cy="642942"/>
          </a:xfrm>
          <a:prstGeom prst="striped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/>
          </p:cNvSpPr>
          <p:nvPr>
            <p:ph type="body" idx="1"/>
          </p:nvPr>
        </p:nvSpPr>
        <p:spPr>
          <a:xfrm>
            <a:off x="1258888" y="1412875"/>
            <a:ext cx="7499350" cy="42862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Объединения предложений (разных по структуре, как простых, так и сложных) создают текст в форме монолога или диалога. Даже из самого большого и самого сложного текста можно вычленить отдельные слова в той или иной форме и рассмотреть их. </a:t>
            </a:r>
          </a:p>
        </p:txBody>
      </p:sp>
      <p:sp>
        <p:nvSpPr>
          <p:cNvPr id="39940" name="Rectangle 4"/>
          <p:cNvSpPr>
            <a:spLocks noGrp="1"/>
          </p:cNvSpPr>
          <p:nvPr>
            <p:ph type="title"/>
          </p:nvPr>
        </p:nvSpPr>
        <p:spPr bwMode="auto">
          <a:xfrm>
            <a:off x="1403350" y="115888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 Слово как основная единица языка.</a:t>
            </a:r>
          </a:p>
        </p:txBody>
      </p:sp>
      <p:sp>
        <p:nvSpPr>
          <p:cNvPr id="4" name="Штриховая стрелка вправо 3">
            <a:hlinkClick r:id="rId2" action="ppaction://hlinksldjump"/>
          </p:cNvPr>
          <p:cNvSpPr/>
          <p:nvPr/>
        </p:nvSpPr>
        <p:spPr>
          <a:xfrm>
            <a:off x="7572396" y="6000768"/>
            <a:ext cx="1285884" cy="642942"/>
          </a:xfrm>
          <a:prstGeom prst="striped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400" b="1" dirty="0" smtClean="0"/>
              <a:t>11. Значение изучения словообразования. </a:t>
            </a:r>
            <a:br>
              <a:rPr lang="ru-RU" sz="2400" b="1" dirty="0" smtClean="0"/>
            </a:b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48131" name="Содержимое 2"/>
          <p:cNvSpPr>
            <a:spLocks noGrp="1"/>
          </p:cNvSpPr>
          <p:nvPr>
            <p:ph idx="1"/>
          </p:nvPr>
        </p:nvSpPr>
        <p:spPr>
          <a:xfrm>
            <a:off x="1143000" y="1571625"/>
            <a:ext cx="7499350" cy="3267075"/>
          </a:xfrm>
        </p:spPr>
        <p:txBody>
          <a:bodyPr/>
          <a:lstStyle/>
          <a:p>
            <a:r>
              <a:rPr lang="ru-RU" sz="2800" smtClean="0"/>
              <a:t>Словообразование тесно связано со всеми областями языка – с морфологией, синтаксисом, лексикой, фонетикой. Поэтому значение его способствует овладению языком в целом.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8131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400" b="1" dirty="0" smtClean="0"/>
              <a:t>11. Значение изучения словообразования. </a:t>
            </a:r>
            <a:br>
              <a:rPr lang="ru-RU" sz="2400" b="1" dirty="0" smtClean="0"/>
            </a:b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49155" name="Содержимое 2"/>
          <p:cNvSpPr>
            <a:spLocks noGrp="1"/>
          </p:cNvSpPr>
          <p:nvPr>
            <p:ph idx="1"/>
          </p:nvPr>
        </p:nvSpPr>
        <p:spPr>
          <a:xfrm>
            <a:off x="2071688" y="2571750"/>
            <a:ext cx="7499350" cy="2714625"/>
          </a:xfrm>
        </p:spPr>
        <p:txBody>
          <a:bodyPr/>
          <a:lstStyle/>
          <a:p>
            <a:r>
              <a:rPr lang="ru-RU" sz="2800" smtClean="0"/>
              <a:t>Занятия по словообразованию в конечном счёте учат бережному отношению к слову, без чего невозможна истинная культура человеческого общения.</a:t>
            </a:r>
          </a:p>
        </p:txBody>
      </p:sp>
      <p:sp>
        <p:nvSpPr>
          <p:cNvPr id="4" name="Штриховая стрелка вправо 3">
            <a:hlinkClick r:id="rId2" action="ppaction://hlinksldjump"/>
          </p:cNvPr>
          <p:cNvSpPr/>
          <p:nvPr/>
        </p:nvSpPr>
        <p:spPr>
          <a:xfrm>
            <a:off x="7643834" y="6072206"/>
            <a:ext cx="1285884" cy="642942"/>
          </a:xfrm>
          <a:prstGeom prst="striped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 bwMode="auto">
          <a:xfrm>
            <a:off x="1403350" y="188913"/>
            <a:ext cx="7499350" cy="100806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 Направления развития лексики языка.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1435100" y="1447800"/>
            <a:ext cx="7499350" cy="4860925"/>
          </a:xfrm>
        </p:spPr>
        <p:txBody>
          <a:bodyPr/>
          <a:lstStyle/>
          <a:p>
            <a:pPr eaLnBrk="1" hangingPunct="1"/>
            <a:r>
              <a:rPr lang="ru-RU" smtClean="0"/>
              <a:t>В науке о языке слово рассматривается, изучается с разных сторон. В лексикологии изучается лексическое значение слова; группы слов, исходя из их значения, связей с другими словами, принадлежности к тому или иному стилю, происхождения и пр. 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1229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 bwMode="auto">
          <a:xfrm>
            <a:off x="1403350" y="188913"/>
            <a:ext cx="7499350" cy="100806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 Направления развития лексики языка.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>
          <a:xfrm>
            <a:off x="1435100" y="1447800"/>
            <a:ext cx="7499350" cy="3781425"/>
          </a:xfrm>
        </p:spPr>
        <p:txBody>
          <a:bodyPr/>
          <a:lstStyle/>
          <a:p>
            <a:pPr eaLnBrk="1" hangingPunct="1"/>
            <a:r>
              <a:rPr lang="ru-RU" smtClean="0"/>
              <a:t>Пополнение лексики идёт двумя путями – </a:t>
            </a:r>
            <a:r>
              <a:rPr lang="ru-RU" i="1" smtClean="0"/>
              <a:t>заимствованием</a:t>
            </a:r>
            <a:r>
              <a:rPr lang="ru-RU" smtClean="0"/>
              <a:t> </a:t>
            </a:r>
            <a:r>
              <a:rPr lang="ru-RU" i="1" smtClean="0"/>
              <a:t>и</a:t>
            </a:r>
            <a:r>
              <a:rPr lang="ru-RU" smtClean="0"/>
              <a:t> </a:t>
            </a:r>
            <a:r>
              <a:rPr lang="ru-RU" i="1" smtClean="0"/>
              <a:t>образованием</a:t>
            </a:r>
            <a:r>
              <a:rPr lang="ru-RU" smtClean="0"/>
              <a:t> слов из средств самого языка. Однако заимствованных слов не так уж и много в русском языке: всего около 10%. </a:t>
            </a:r>
          </a:p>
        </p:txBody>
      </p:sp>
      <p:sp>
        <p:nvSpPr>
          <p:cNvPr id="4" name="Штриховая стрелка вправо 3">
            <a:hlinkClick r:id="rId2" action="ppaction://hlinksldjump"/>
          </p:cNvPr>
          <p:cNvSpPr/>
          <p:nvPr/>
        </p:nvSpPr>
        <p:spPr>
          <a:xfrm>
            <a:off x="7500958" y="6000768"/>
            <a:ext cx="1285884" cy="642942"/>
          </a:xfrm>
          <a:prstGeom prst="striped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 bwMode="auto">
          <a:xfrm>
            <a:off x="1403350" y="333375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3. Словообразование как часть языка и как наука.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В лингвистической науке сам термин </a:t>
            </a:r>
            <a:r>
              <a:rPr lang="ru-RU" sz="2400" b="1" smtClean="0"/>
              <a:t>словообразование</a:t>
            </a:r>
            <a:r>
              <a:rPr lang="ru-RU" sz="2400" smtClean="0"/>
              <a:t> неоднозначен. Им принято называть разные лингвистические явления. Под словообразованием понимается проще всего </a:t>
            </a:r>
            <a:r>
              <a:rPr lang="ru-RU" sz="2400" b="1" i="1" smtClean="0"/>
              <a:t>процесс создания новых слов на базе существующих языковых единиц</a:t>
            </a:r>
            <a:r>
              <a:rPr lang="ru-RU" sz="2400" i="1" smtClean="0"/>
              <a:t>.</a:t>
            </a:r>
          </a:p>
          <a:p>
            <a:pPr eaLnBrk="1" hangingPunct="1"/>
            <a:r>
              <a:rPr lang="ru-RU" sz="2400" i="1" smtClean="0"/>
              <a:t> </a:t>
            </a:r>
            <a:r>
              <a:rPr lang="ru-RU" sz="2000" u="sng" smtClean="0"/>
              <a:t>В этом аспекте</a:t>
            </a:r>
            <a:r>
              <a:rPr lang="ru-RU" sz="2000" smtClean="0"/>
              <a:t> словообразование рассматривается как </a:t>
            </a:r>
            <a:r>
              <a:rPr lang="ru-RU" sz="2000" u="sng" smtClean="0"/>
              <a:t>одно из важнейших средств пополнения словарного состава языка</a:t>
            </a:r>
            <a:r>
              <a:rPr lang="ru-RU" sz="2000" smtClean="0"/>
              <a:t>. Новые слова в языке образуются по определенным правилам, моделям, схемам – по определенным образцам, которые образуют определенный языковой механизм, который и называется словообразованием.</a:t>
            </a:r>
          </a:p>
          <a:p>
            <a:pPr eaLnBrk="1" hangingPunct="1"/>
            <a:endParaRPr lang="ru-RU" sz="2400" i="1" smtClean="0"/>
          </a:p>
        </p:txBody>
      </p:sp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>
            <a:off x="7358082" y="6000768"/>
            <a:ext cx="1285884" cy="642942"/>
          </a:xfrm>
          <a:prstGeom prst="striped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143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 bwMode="auto">
          <a:xfrm>
            <a:off x="1428750" y="714375"/>
            <a:ext cx="7499350" cy="58261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  <a:r>
              <a:rPr lang="ru-RU" sz="2700" b="1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b="1" dirty="0" smtClean="0"/>
              <a:t>Структурные типы слов русского языка.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b="1" dirty="0" smtClean="0">
                <a:effectLst/>
              </a:rPr>
              <a:t> 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В последние десятилетия структуру слов языка относят к морфемике как разделу словообразования.</a:t>
            </a:r>
          </a:p>
          <a:p>
            <a:pPr eaLnBrk="1" hangingPunct="1"/>
            <a:r>
              <a:rPr lang="ru-RU" sz="2400" smtClean="0"/>
              <a:t>Слова в русском языке разнообразны по своему строению. Есть слова, состоящие из окончания и основы(их большинство), а также слова, представляющие собой только основу, или, говорят </a:t>
            </a:r>
            <a:r>
              <a:rPr lang="ru-RU" sz="2400" b="1" smtClean="0"/>
              <a:t>чистую</a:t>
            </a:r>
            <a:r>
              <a:rPr lang="ru-RU" sz="2400" smtClean="0"/>
              <a:t> основу. К первым относятся все изменяемые слова – склоняемые и спрягаемые, ко вторым – все абсолютно неизменяемые и имеющие лишь одну форму изменения – степени сравнения</a:t>
            </a:r>
          </a:p>
        </p:txBody>
      </p:sp>
      <p:sp>
        <p:nvSpPr>
          <p:cNvPr id="4" name="Штриховая стрелка вправо 3">
            <a:hlinkClick r:id="rId2" action="ppaction://hlinksldjump"/>
          </p:cNvPr>
          <p:cNvSpPr/>
          <p:nvPr/>
        </p:nvSpPr>
        <p:spPr>
          <a:xfrm>
            <a:off x="7500958" y="6072206"/>
            <a:ext cx="1285884" cy="642942"/>
          </a:xfrm>
          <a:prstGeom prst="striped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153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 bwMode="auto">
          <a:xfrm>
            <a:off x="1428750" y="642938"/>
            <a:ext cx="7499350" cy="65405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</a:t>
            </a:r>
            <a:r>
              <a:rPr lang="ru-RU" sz="2700" b="1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b="1" dirty="0" smtClean="0"/>
              <a:t>Типы значимых частей слов (морфем).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dirty="0" smtClean="0">
                <a:effectLst/>
              </a:rPr>
              <a:t> 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eaLnBrk="1" hangingPunct="1"/>
            <a:r>
              <a:rPr lang="ru-RU" smtClean="0"/>
              <a:t>Значимые части слова по-другому называются </a:t>
            </a:r>
            <a:r>
              <a:rPr lang="ru-RU" b="1" i="1" smtClean="0"/>
              <a:t>морфемами.</a:t>
            </a:r>
          </a:p>
          <a:p>
            <a:pPr eaLnBrk="1" hangingPunct="1">
              <a:buFont typeface="Wingdings 2" pitchFamily="18" charset="2"/>
              <a:buNone/>
            </a:pPr>
            <a:endParaRPr lang="ru-RU" b="1" i="1" smtClean="0"/>
          </a:p>
          <a:p>
            <a:pPr eaLnBrk="1" hangingPunct="1">
              <a:buFont typeface="Wingdings 2" pitchFamily="18" charset="2"/>
              <a:buNone/>
            </a:pPr>
            <a:r>
              <a:rPr lang="ru-RU" b="1" i="1" smtClean="0"/>
              <a:t> </a:t>
            </a:r>
            <a:endParaRPr lang="ru-RU" smtClean="0"/>
          </a:p>
          <a:p>
            <a:pPr eaLnBrk="1" hangingPunct="1"/>
            <a:r>
              <a:rPr lang="ru-RU" b="1" i="1" smtClean="0"/>
              <a:t>Морфема </a:t>
            </a:r>
            <a:r>
              <a:rPr lang="ru-RU" smtClean="0"/>
              <a:t>– это минимальная значимая часть слова, имеющая линейный характер. 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1638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1105</TotalTime>
  <Words>2237</Words>
  <Application>Microsoft Office PowerPoint</Application>
  <PresentationFormat>Экран (4:3)</PresentationFormat>
  <Paragraphs>212</Paragraphs>
  <Slides>41</Slides>
  <Notes>9</Notes>
  <HiddenSlides>39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41</vt:i4>
      </vt:variant>
    </vt:vector>
  </HeadingPairs>
  <TitlesOfParts>
    <vt:vector size="55" baseType="lpstr">
      <vt:lpstr>Arial</vt:lpstr>
      <vt:lpstr>Corbel</vt:lpstr>
      <vt:lpstr>Wingdings 2</vt:lpstr>
      <vt:lpstr>Verdana</vt:lpstr>
      <vt:lpstr>Calibri</vt:lpstr>
      <vt:lpstr>Gill Sans MT</vt:lpstr>
      <vt:lpstr>Wingdings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Творческая работа по русскому языку на тему: «Как делаются русские слова».</vt:lpstr>
      <vt:lpstr>План:</vt:lpstr>
      <vt:lpstr>1. Слово как основная единица языка.</vt:lpstr>
      <vt:lpstr>1. Слово как основная единица языка.</vt:lpstr>
      <vt:lpstr>2. Направления развития лексики языка.</vt:lpstr>
      <vt:lpstr>2. Направления развития лексики языка.</vt:lpstr>
      <vt:lpstr>3. Словообразование как часть языка и как наука.</vt:lpstr>
      <vt:lpstr>4. Структурные типы слов русского языка.  </vt:lpstr>
      <vt:lpstr>5. Типы значимых частей слов (морфем).  </vt:lpstr>
      <vt:lpstr>5. Типы значимых частей слов (морфем).  </vt:lpstr>
      <vt:lpstr>5. Типы значимых частей слов (морфем).  </vt:lpstr>
      <vt:lpstr>5. Типы значимых частей слов (морфем).  </vt:lpstr>
      <vt:lpstr>5. Типы значимых частей слов (морфем).  </vt:lpstr>
      <vt:lpstr>5. Типы значимых частей слов (морфем).  </vt:lpstr>
      <vt:lpstr>5. Типы значимых частей слов (морфем).  </vt:lpstr>
      <vt:lpstr>5. Типы значимых частей слов (морфем).  </vt:lpstr>
      <vt:lpstr>5. Типы значимых частей слов (морфем).  </vt:lpstr>
      <vt:lpstr>6. Способы образования русских слов. </vt:lpstr>
      <vt:lpstr>6. Способы образования русских слов. </vt:lpstr>
      <vt:lpstr>6. Способы образования русских слов. </vt:lpstr>
      <vt:lpstr>6. Способы образования русских слов. </vt:lpstr>
      <vt:lpstr>6. Способы образования русских слов. </vt:lpstr>
      <vt:lpstr>6. Способы образования русских слов. </vt:lpstr>
      <vt:lpstr>6. Способы образования русских слов. </vt:lpstr>
      <vt:lpstr>6. Способы образования русских слов. </vt:lpstr>
      <vt:lpstr>6. Способы образования русских слов. </vt:lpstr>
      <vt:lpstr>6. Способы образования русских слов. </vt:lpstr>
      <vt:lpstr>6. Способы образования русских слов. </vt:lpstr>
      <vt:lpstr>6. Способы образования русских слов. </vt:lpstr>
      <vt:lpstr>7. Особенности строения(структуры) производных слов как результат действия способа словообразования. </vt:lpstr>
      <vt:lpstr>8. Словообразовательные связи слов. </vt:lpstr>
      <vt:lpstr>8. Словообразовательные связи слов. </vt:lpstr>
      <vt:lpstr>8. Словообразовательные связи слов. </vt:lpstr>
      <vt:lpstr>8. Словообразовательные связи слов. </vt:lpstr>
      <vt:lpstr>9. Исторические изменения в структуре слов и характере основ. </vt:lpstr>
      <vt:lpstr>9. Исторические изменения в структуре слов и характере основ. </vt:lpstr>
      <vt:lpstr>10. Морфемный и словообразовательный разбор слов.  </vt:lpstr>
      <vt:lpstr>10. Морфемный и словообразовательный разбор слов.  </vt:lpstr>
      <vt:lpstr>10. Морфемный и словообразовательный разбор слов.  </vt:lpstr>
      <vt:lpstr>11. Значение изучения словообразования.   </vt:lpstr>
      <vt:lpstr>11. Значение изучения словообразования.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Словообразование:                как делаются русские слова</dc:title>
  <dc:creator>NickOn</dc:creator>
  <cp:lastModifiedBy>Наталия</cp:lastModifiedBy>
  <cp:revision>67</cp:revision>
  <dcterms:created xsi:type="dcterms:W3CDTF">2012-01-22T13:26:35Z</dcterms:created>
  <dcterms:modified xsi:type="dcterms:W3CDTF">2005-12-31T22:24:13Z</dcterms:modified>
</cp:coreProperties>
</file>