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4" r:id="rId9"/>
    <p:sldId id="267" r:id="rId10"/>
    <p:sldId id="262" r:id="rId11"/>
    <p:sldId id="266" r:id="rId12"/>
    <p:sldId id="26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ADC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4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newsflash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868" y="1428736"/>
            <a:ext cx="4214842" cy="2857520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Умножение и деление натуральных чисел</a:t>
            </a:r>
            <a:endParaRPr lang="ru-RU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00694" y="5000636"/>
            <a:ext cx="2354593" cy="621072"/>
          </a:xfrm>
        </p:spPr>
        <p:txBody>
          <a:bodyPr/>
          <a:lstStyle/>
          <a:p>
            <a:pPr algn="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класс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Рисунок 7" descr="Описание: http://www.cartoonclipartfree.com/Cliparts_Free/Schule_Free/Cartoon-Clipart-Free-04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499" r="10417" b="6250"/>
          <a:stretch>
            <a:fillRect/>
          </a:stretch>
        </p:blipFill>
        <p:spPr bwMode="auto">
          <a:xfrm>
            <a:off x="1071538" y="2214554"/>
            <a:ext cx="2936898" cy="3571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596141053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54096"/>
          </a:xfrm>
        </p:spPr>
        <p:txBody>
          <a:bodyPr>
            <a:normAutofit/>
          </a:bodyPr>
          <a:lstStyle/>
          <a:p>
            <a:pPr algn="just"/>
            <a:r>
              <a:rPr lang="ru-RU" sz="2800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6. </a:t>
            </a:r>
            <a:r>
              <a:rPr lang="ru-RU" sz="2800" b="1" i="1" dirty="0" smtClean="0">
                <a:solidFill>
                  <a:schemeClr val="bg2">
                    <a:lumMod val="50000"/>
                  </a:schemeClr>
                </a:solidFill>
                <a:latin typeface="Constantia" pitchFamily="18" charset="0"/>
              </a:rPr>
              <a:t>Какую науку Ломоносов называл своей любимой наукой? </a:t>
            </a:r>
            <a:endParaRPr lang="ru-RU" sz="2800" b="1" i="1" dirty="0">
              <a:solidFill>
                <a:schemeClr val="bg2">
                  <a:lumMod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2786059"/>
            <a:ext cx="6500858" cy="2000264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А                                                С                        В</a:t>
            </a:r>
          </a:p>
          <a:p>
            <a:pPr>
              <a:buNone/>
            </a:pPr>
            <a:endParaRPr lang="ru-RU" dirty="0" smtClean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algn="just"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Найдите длину отрезка АВ, если АС=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Century Schoolbook" pitchFamily="18" charset="0"/>
              </a:rPr>
              <a:t>8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м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Century Schoolbook" pitchFamily="18" charset="0"/>
              </a:rPr>
              <a:t>22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см, </a:t>
            </a: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отрезок СВ в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Century Schoolbook" pitchFamily="18" charset="0"/>
              </a:rPr>
              <a:t>3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раза короче отрезка АС.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" name="Управляющая кнопка: домой 3">
            <a:hlinkClick r:id="" action="ppaction://hlinkshowjump?jump=lastslide" highlightClick="1"/>
          </p:cNvPr>
          <p:cNvSpPr/>
          <p:nvPr/>
        </p:nvSpPr>
        <p:spPr>
          <a:xfrm>
            <a:off x="0" y="5715016"/>
            <a:ext cx="500034" cy="542374"/>
          </a:xfrm>
          <a:prstGeom prst="actionButtonHome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500166" y="2643182"/>
            <a:ext cx="6072230" cy="1588"/>
          </a:xfrm>
          <a:prstGeom prst="line">
            <a:avLst/>
          </a:prstGeom>
          <a:ln w="50800" cmpd="sng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3143240" y="5143512"/>
            <a:ext cx="27146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Химия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642918"/>
            <a:ext cx="8286808" cy="5500726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Constantia" pitchFamily="18" charset="0"/>
              </a:rPr>
              <a:t>М.В. Ломоносов придавал большое значение </a:t>
            </a:r>
            <a:r>
              <a:rPr lang="ru-RU" sz="2400" dirty="0" smtClean="0">
                <a:latin typeface="Constantia" pitchFamily="18" charset="0"/>
              </a:rPr>
              <a:t>математике</a:t>
            </a:r>
            <a:br>
              <a:rPr lang="ru-RU" sz="2400" dirty="0" smtClean="0">
                <a:latin typeface="Constantia" pitchFamily="18" charset="0"/>
              </a:rPr>
            </a:br>
            <a:r>
              <a:rPr lang="ru-RU" sz="2400" dirty="0" smtClean="0">
                <a:latin typeface="Constantia" pitchFamily="18" charset="0"/>
              </a:rPr>
              <a:t> </a:t>
            </a:r>
            <a:r>
              <a:rPr lang="ru-RU" sz="2400" dirty="0" smtClean="0">
                <a:latin typeface="Constantia" pitchFamily="18" charset="0"/>
              </a:rPr>
              <a:t>в деле познания природы. В своих сочинения по механике, химии, минералогии и др. писал: </a:t>
            </a:r>
            <a:r>
              <a:rPr lang="ru-RU" sz="2600" dirty="0" smtClean="0">
                <a:latin typeface="Constantia" pitchFamily="18" charset="0"/>
              </a:rPr>
              <a:t/>
            </a:r>
            <a:br>
              <a:rPr lang="ru-RU" sz="2600" dirty="0" smtClean="0">
                <a:latin typeface="Constantia" pitchFamily="18" charset="0"/>
              </a:rPr>
            </a:br>
            <a:r>
              <a:rPr lang="ru-RU" sz="2600" b="1" i="1" dirty="0" smtClean="0">
                <a:solidFill>
                  <a:schemeClr val="accent5">
                    <a:lumMod val="50000"/>
                  </a:schemeClr>
                </a:solidFill>
                <a:latin typeface="Constantia" pitchFamily="18" charset="0"/>
              </a:rPr>
              <a:t>«Математику уже затем учить надо, что </a:t>
            </a:r>
            <a:r>
              <a:rPr lang="ru-RU" sz="2600" b="1" i="1" dirty="0" smtClean="0">
                <a:solidFill>
                  <a:schemeClr val="accent5">
                    <a:lumMod val="50000"/>
                  </a:schemeClr>
                </a:solidFill>
                <a:latin typeface="Constantia" pitchFamily="18" charset="0"/>
              </a:rPr>
              <a:t/>
            </a:r>
            <a:br>
              <a:rPr lang="ru-RU" sz="2600" b="1" i="1" dirty="0" smtClean="0">
                <a:solidFill>
                  <a:schemeClr val="accent5">
                    <a:lumMod val="50000"/>
                  </a:schemeClr>
                </a:solidFill>
                <a:latin typeface="Constantia" pitchFamily="18" charset="0"/>
              </a:rPr>
            </a:br>
            <a:r>
              <a:rPr lang="ru-RU" sz="2600" b="1" i="1" dirty="0" smtClean="0">
                <a:solidFill>
                  <a:schemeClr val="accent5">
                    <a:lumMod val="50000"/>
                  </a:schemeClr>
                </a:solidFill>
                <a:latin typeface="Constantia" pitchFamily="18" charset="0"/>
              </a:rPr>
              <a:t>она </a:t>
            </a:r>
            <a:r>
              <a:rPr lang="ru-RU" sz="2600" b="1" i="1" dirty="0" smtClean="0">
                <a:solidFill>
                  <a:schemeClr val="accent5">
                    <a:lumMod val="50000"/>
                  </a:schemeClr>
                </a:solidFill>
                <a:latin typeface="Constantia" pitchFamily="18" charset="0"/>
              </a:rPr>
              <a:t>ум в порядок приводит»,</a:t>
            </a:r>
            <a:br>
              <a:rPr lang="ru-RU" sz="2600" b="1" i="1" dirty="0" smtClean="0">
                <a:solidFill>
                  <a:schemeClr val="accent5">
                    <a:lumMod val="50000"/>
                  </a:schemeClr>
                </a:solidFill>
                <a:latin typeface="Constantia" pitchFamily="18" charset="0"/>
              </a:rPr>
            </a:br>
            <a:r>
              <a:rPr lang="ru-RU" sz="2600" b="1" i="1" dirty="0" smtClean="0">
                <a:solidFill>
                  <a:schemeClr val="accent5">
                    <a:lumMod val="50000"/>
                  </a:schemeClr>
                </a:solidFill>
                <a:latin typeface="Constantia" pitchFamily="18" charset="0"/>
              </a:rPr>
              <a:t> </a:t>
            </a:r>
            <a:r>
              <a:rPr lang="ru-RU" sz="2600" b="1" i="1" dirty="0" smtClean="0">
                <a:solidFill>
                  <a:schemeClr val="accent4">
                    <a:lumMod val="75000"/>
                  </a:schemeClr>
                </a:solidFill>
                <a:latin typeface="Constantia" pitchFamily="18" charset="0"/>
              </a:rPr>
              <a:t>«Химия – правая рука физики, математика </a:t>
            </a:r>
            <a:r>
              <a:rPr lang="ru-RU" sz="2600" b="1" i="1" dirty="0" smtClean="0">
                <a:solidFill>
                  <a:schemeClr val="accent4">
                    <a:lumMod val="75000"/>
                  </a:schemeClr>
                </a:solidFill>
                <a:latin typeface="Constantia" pitchFamily="18" charset="0"/>
              </a:rPr>
              <a:t/>
            </a:r>
            <a:br>
              <a:rPr lang="ru-RU" sz="2600" b="1" i="1" dirty="0" smtClean="0">
                <a:solidFill>
                  <a:schemeClr val="accent4">
                    <a:lumMod val="75000"/>
                  </a:schemeClr>
                </a:solidFill>
                <a:latin typeface="Constantia" pitchFamily="18" charset="0"/>
              </a:rPr>
            </a:br>
            <a:r>
              <a:rPr lang="ru-RU" sz="2600" b="1" i="1" dirty="0" smtClean="0">
                <a:solidFill>
                  <a:schemeClr val="accent4">
                    <a:lumMod val="75000"/>
                  </a:schemeClr>
                </a:solidFill>
                <a:latin typeface="Constantia" pitchFamily="18" charset="0"/>
              </a:rPr>
              <a:t>ее </a:t>
            </a:r>
            <a:r>
              <a:rPr lang="ru-RU" sz="2600" b="1" i="1" dirty="0" smtClean="0">
                <a:solidFill>
                  <a:schemeClr val="accent4">
                    <a:lumMod val="75000"/>
                  </a:schemeClr>
                </a:solidFill>
                <a:latin typeface="Constantia" pitchFamily="18" charset="0"/>
              </a:rPr>
              <a:t>глаз»</a:t>
            </a:r>
            <a:r>
              <a:rPr lang="ru-RU" sz="2600" b="1" i="1" dirty="0" smtClean="0">
                <a:solidFill>
                  <a:schemeClr val="accent5">
                    <a:lumMod val="50000"/>
                  </a:schemeClr>
                </a:solidFill>
                <a:latin typeface="Constantia" pitchFamily="18" charset="0"/>
              </a:rPr>
              <a:t>, </a:t>
            </a:r>
            <a:br>
              <a:rPr lang="ru-RU" sz="2600" b="1" i="1" dirty="0" smtClean="0">
                <a:solidFill>
                  <a:schemeClr val="accent5">
                    <a:lumMod val="50000"/>
                  </a:schemeClr>
                </a:solidFill>
                <a:latin typeface="Constantia" pitchFamily="18" charset="0"/>
              </a:rPr>
            </a:br>
            <a:r>
              <a:rPr lang="ru-RU" sz="2600" b="1" i="1" dirty="0" smtClean="0">
                <a:solidFill>
                  <a:schemeClr val="bg2">
                    <a:lumMod val="50000"/>
                  </a:schemeClr>
                </a:solidFill>
                <a:latin typeface="Constantia" pitchFamily="18" charset="0"/>
              </a:rPr>
              <a:t>«Все что без этого было темно, сомнительно </a:t>
            </a:r>
            <a:r>
              <a:rPr lang="ru-RU" sz="2600" b="1" i="1" dirty="0" smtClean="0">
                <a:solidFill>
                  <a:schemeClr val="bg2">
                    <a:lumMod val="50000"/>
                  </a:schemeClr>
                </a:solidFill>
                <a:latin typeface="Constantia" pitchFamily="18" charset="0"/>
              </a:rPr>
              <a:t/>
            </a:r>
            <a:br>
              <a:rPr lang="ru-RU" sz="2600" b="1" i="1" dirty="0" smtClean="0">
                <a:solidFill>
                  <a:schemeClr val="bg2">
                    <a:lumMod val="50000"/>
                  </a:schemeClr>
                </a:solidFill>
                <a:latin typeface="Constantia" pitchFamily="18" charset="0"/>
              </a:rPr>
            </a:br>
            <a:r>
              <a:rPr lang="ru-RU" sz="2600" b="1" i="1" dirty="0" smtClean="0">
                <a:solidFill>
                  <a:schemeClr val="bg2">
                    <a:lumMod val="50000"/>
                  </a:schemeClr>
                </a:solidFill>
                <a:latin typeface="Constantia" pitchFamily="18" charset="0"/>
              </a:rPr>
              <a:t>и </a:t>
            </a:r>
            <a:r>
              <a:rPr lang="ru-RU" sz="2600" b="1" i="1" dirty="0" smtClean="0">
                <a:solidFill>
                  <a:schemeClr val="bg2">
                    <a:lumMod val="50000"/>
                  </a:schemeClr>
                </a:solidFill>
                <a:latin typeface="Constantia" pitchFamily="18" charset="0"/>
              </a:rPr>
              <a:t>неверно, математика сделала ясным, </a:t>
            </a:r>
            <a:r>
              <a:rPr lang="ru-RU" sz="2600" b="1" i="1" dirty="0" smtClean="0">
                <a:solidFill>
                  <a:schemeClr val="bg2">
                    <a:lumMod val="50000"/>
                  </a:schemeClr>
                </a:solidFill>
                <a:latin typeface="Constantia" pitchFamily="18" charset="0"/>
              </a:rPr>
              <a:t/>
            </a:r>
            <a:br>
              <a:rPr lang="ru-RU" sz="2600" b="1" i="1" dirty="0" smtClean="0">
                <a:solidFill>
                  <a:schemeClr val="bg2">
                    <a:lumMod val="50000"/>
                  </a:schemeClr>
                </a:solidFill>
                <a:latin typeface="Constantia" pitchFamily="18" charset="0"/>
              </a:rPr>
            </a:br>
            <a:r>
              <a:rPr lang="ru-RU" sz="2600" b="1" i="1" dirty="0" smtClean="0">
                <a:solidFill>
                  <a:schemeClr val="bg2">
                    <a:lumMod val="50000"/>
                  </a:schemeClr>
                </a:solidFill>
                <a:latin typeface="Constantia" pitchFamily="18" charset="0"/>
              </a:rPr>
              <a:t>верным </a:t>
            </a:r>
            <a:r>
              <a:rPr lang="ru-RU" sz="2600" b="1" i="1" dirty="0" smtClean="0">
                <a:solidFill>
                  <a:schemeClr val="bg2">
                    <a:lumMod val="50000"/>
                  </a:schemeClr>
                </a:solidFill>
                <a:latin typeface="Constantia" pitchFamily="18" charset="0"/>
              </a:rPr>
              <a:t>и очевидным»</a:t>
            </a:r>
            <a:r>
              <a:rPr lang="ru-RU" sz="2600" dirty="0" smtClean="0">
                <a:solidFill>
                  <a:schemeClr val="bg2">
                    <a:lumMod val="50000"/>
                  </a:schemeClr>
                </a:solidFill>
                <a:latin typeface="Constantia" pitchFamily="18" charset="0"/>
              </a:rPr>
              <a:t>.</a:t>
            </a:r>
            <a:r>
              <a:rPr lang="ru-RU" sz="2600" dirty="0" smtClean="0">
                <a:latin typeface="Constantia" pitchFamily="18" charset="0"/>
              </a:rPr>
              <a:t/>
            </a:r>
            <a:br>
              <a:rPr lang="ru-RU" sz="2600" dirty="0" smtClean="0">
                <a:latin typeface="Constantia" pitchFamily="18" charset="0"/>
              </a:rPr>
            </a:br>
            <a:r>
              <a:rPr lang="ru-RU" sz="2600" dirty="0" smtClean="0">
                <a:latin typeface="Constantia" pitchFamily="18" charset="0"/>
              </a:rPr>
              <a:t/>
            </a:r>
            <a:br>
              <a:rPr lang="ru-RU" sz="2600" dirty="0" smtClean="0">
                <a:latin typeface="Constantia" pitchFamily="18" charset="0"/>
              </a:rPr>
            </a:b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>Наказ молодым</a:t>
            </a:r>
            <a:r>
              <a:rPr lang="ru-RU" sz="2600" dirty="0" smtClean="0">
                <a:latin typeface="Constantia" pitchFamily="18" charset="0"/>
              </a:rPr>
              <a:t>: </a:t>
            </a:r>
            <a:r>
              <a:rPr lang="ru-RU" sz="2600" b="1" i="1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«Везде исследуйте всечасно, </a:t>
            </a:r>
            <a:r>
              <a:rPr lang="ru-RU" sz="2600" b="1" i="1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/>
            </a:r>
            <a:br>
              <a:rPr lang="ru-RU" sz="2600" b="1" i="1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</a:br>
            <a:r>
              <a:rPr lang="ru-RU" sz="2600" b="1" i="1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что </a:t>
            </a:r>
            <a:r>
              <a:rPr lang="ru-RU" sz="2600" b="1" i="1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есть велико и прекрасно, чего еще </a:t>
            </a:r>
            <a:r>
              <a:rPr lang="ru-RU" sz="2600" b="1" i="1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/>
            </a:r>
            <a:br>
              <a:rPr lang="ru-RU" sz="2600" b="1" i="1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</a:br>
            <a:r>
              <a:rPr lang="ru-RU" sz="2600" b="1" i="1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не </a:t>
            </a:r>
            <a:r>
              <a:rPr lang="ru-RU" sz="2600" b="1" i="1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видел свет».</a:t>
            </a:r>
            <a:endParaRPr lang="ru-RU" sz="2600" b="1" i="1" dirty="0">
              <a:solidFill>
                <a:schemeClr val="tx2">
                  <a:lumMod val="50000"/>
                </a:schemeClr>
              </a:solidFill>
              <a:latin typeface="Constantia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817582"/>
            <a:ext cx="7715303" cy="2968608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Молодцы!</a:t>
            </a:r>
            <a:br>
              <a:rPr lang="ru-RU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</a:b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Очень хорошо работали! </a:t>
            </a:r>
            <a:br>
              <a:rPr lang="ru-RU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</a:b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Спасибо!</a:t>
            </a:r>
            <a:endParaRPr lang="ru-RU" b="1" i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3929066"/>
            <a:ext cx="4143404" cy="14287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Домашнее задание:</a:t>
            </a:r>
          </a:p>
          <a:p>
            <a:pPr>
              <a:buNone/>
            </a:pPr>
            <a:r>
              <a:rPr lang="ru-RU" sz="2800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п. 12, № 522, № 527.</a:t>
            </a:r>
            <a:endParaRPr lang="ru-RU" sz="2800" i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full-image-3" descr="Описание: http://newmail.rambler.ru/m/folder/INBOX/599.3/download/image-jpe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51441" y="3357562"/>
            <a:ext cx="3254385" cy="2928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642918"/>
            <a:ext cx="7429552" cy="1633954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>Кому принадлежат слова</a:t>
            </a:r>
            <a:r>
              <a:rPr lang="ru-RU" sz="3600" dirty="0" smtClean="0"/>
              <a:t>:</a:t>
            </a:r>
            <a:br>
              <a:rPr lang="ru-RU" sz="3600" dirty="0" smtClean="0"/>
            </a:br>
            <a:r>
              <a:rPr lang="ru-RU" sz="36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Математику уже затем учить надо, что она ум в порядок приводит</a:t>
            </a:r>
            <a:r>
              <a:rPr lang="ru-RU" sz="3600" dirty="0" smtClean="0"/>
              <a:t>?</a:t>
            </a:r>
            <a:endParaRPr lang="ru-RU" sz="3600" dirty="0"/>
          </a:p>
        </p:txBody>
      </p:sp>
      <p:pic>
        <p:nvPicPr>
          <p:cNvPr id="4" name="Рисунок 3" descr="http://lomonosov.name/lomonosov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72066" y="2348880"/>
            <a:ext cx="3388366" cy="393764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одзаголовок 4"/>
          <p:cNvSpPr txBox="1">
            <a:spLocks/>
          </p:cNvSpPr>
          <p:nvPr/>
        </p:nvSpPr>
        <p:spPr>
          <a:xfrm>
            <a:off x="571472" y="2857496"/>
            <a:ext cx="4786314" cy="20836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95250"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85000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itchFamily="34" charset="0"/>
                <a:ea typeface="+mn-ea"/>
                <a:cs typeface="+mn-cs"/>
              </a:rPr>
              <a:t>О Ломоносов, бог познанья!</a:t>
            </a:r>
            <a:b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itchFamily="34" charset="0"/>
                <a:ea typeface="+mn-ea"/>
                <a:cs typeface="+mn-cs"/>
              </a:rPr>
            </a:b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itchFamily="34" charset="0"/>
                <a:ea typeface="+mn-ea"/>
                <a:cs typeface="+mn-cs"/>
              </a:rPr>
              <a:t>Мы отдаём тебе признанья.</a:t>
            </a:r>
            <a:b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itchFamily="34" charset="0"/>
                <a:ea typeface="+mn-ea"/>
                <a:cs typeface="+mn-cs"/>
              </a:rPr>
            </a:b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itchFamily="34" charset="0"/>
                <a:ea typeface="+mn-ea"/>
                <a:cs typeface="+mn-cs"/>
              </a:rPr>
              <a:t>Ты наш учёный, наш поэт,</a:t>
            </a:r>
            <a:b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itchFamily="34" charset="0"/>
                <a:ea typeface="+mn-ea"/>
                <a:cs typeface="+mn-cs"/>
              </a:rPr>
            </a:b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itchFamily="34" charset="0"/>
                <a:ea typeface="+mn-ea"/>
                <a:cs typeface="+mn-cs"/>
              </a:rPr>
              <a:t>Наш первый университет.</a:t>
            </a:r>
          </a:p>
          <a:p>
            <a:pPr marL="274320" marR="0" lvl="0" indent="-27432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85000"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ru-RU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Ю.Егурцова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5000636"/>
            <a:ext cx="48577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Constantia" pitchFamily="18" charset="0"/>
              </a:rPr>
              <a:t>(19.11.1711 — 15.4.1765), </a:t>
            </a:r>
            <a:endParaRPr lang="ru-RU" sz="2800" dirty="0" smtClean="0">
              <a:solidFill>
                <a:schemeClr val="bg2">
                  <a:lumMod val="50000"/>
                </a:schemeClr>
              </a:solidFill>
              <a:latin typeface="Constantia" pitchFamily="18" charset="0"/>
            </a:endParaRPr>
          </a:p>
          <a:p>
            <a:pPr algn="ctr"/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Constantia" pitchFamily="18" charset="0"/>
              </a:rPr>
              <a:t>ученый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Constantia" pitchFamily="18" charset="0"/>
              </a:rPr>
              <a:t>, поэт, просветитель</a:t>
            </a:r>
            <a:endParaRPr lang="ru-RU" sz="2800" dirty="0">
              <a:solidFill>
                <a:schemeClr val="bg2">
                  <a:lumMod val="50000"/>
                </a:schemeClr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8614519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85786" y="817582"/>
            <a:ext cx="7643865" cy="5111748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М. В . Ломоносов - известнейший русский ученый.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</a:t>
            </a:r>
            <a:r>
              <a:rPr lang="ru-RU" sz="3200" b="1" i="1" dirty="0" smtClean="0">
                <a:solidFill>
                  <a:schemeClr val="bg2">
                    <a:lumMod val="25000"/>
                  </a:schemeClr>
                </a:solidFill>
              </a:rPr>
              <a:t>В 1756 году 25 января Екатерина вторая подписала указ об утверждении в Москве университета , в котором преподавал Ломоносов и который впоследствии был назван его именем.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         </a:t>
            </a:r>
            <a:r>
              <a:rPr lang="ru-RU" sz="3200" b="1" i="1" dirty="0" smtClean="0">
                <a:solidFill>
                  <a:schemeClr val="accent3">
                    <a:lumMod val="50000"/>
                  </a:schemeClr>
                </a:solidFill>
              </a:rPr>
              <a:t>Этот день 25 января с тех пор называют днем студента </a:t>
            </a:r>
            <a:endParaRPr lang="ru-RU" sz="60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642918"/>
            <a:ext cx="7715304" cy="1428760"/>
          </a:xfrm>
        </p:spPr>
        <p:txBody>
          <a:bodyPr>
            <a:normAutofit/>
          </a:bodyPr>
          <a:lstStyle/>
          <a:p>
            <a:pPr algn="just"/>
            <a:r>
              <a:rPr lang="ru-RU" sz="2800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1. </a:t>
            </a:r>
            <a:r>
              <a:rPr lang="ru-RU" sz="2800" b="1" i="1" dirty="0" smtClean="0">
                <a:solidFill>
                  <a:schemeClr val="bg2">
                    <a:lumMod val="50000"/>
                  </a:schemeClr>
                </a:solidFill>
                <a:latin typeface="Constantia" pitchFamily="18" charset="0"/>
              </a:rPr>
              <a:t>От какого русского имени образовано название деревни, в которой прошло детство М.В. Ломоносова? </a:t>
            </a:r>
            <a:endParaRPr lang="ru-RU" sz="4000" b="1" i="1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 noChangeAspect="1"/>
          </p:cNvGraphicFramePr>
          <p:nvPr>
            <p:ph idx="1"/>
          </p:nvPr>
        </p:nvGraphicFramePr>
        <p:xfrm>
          <a:off x="1071538" y="2214554"/>
          <a:ext cx="2582863" cy="609600"/>
        </p:xfrm>
        <a:graphic>
          <a:graphicData uri="http://schemas.openxmlformats.org/presentationml/2006/ole">
            <p:oleObj spid="_x0000_s2065" name="Формула" r:id="rId3" imgW="914003" imgH="215806" progId="Equation.3">
              <p:embed/>
            </p:oleObj>
          </a:graphicData>
        </a:graphic>
      </p:graphicFrame>
      <p:sp>
        <p:nvSpPr>
          <p:cNvPr id="5" name="Трапеция 4"/>
          <p:cNvSpPr/>
          <p:nvPr/>
        </p:nvSpPr>
        <p:spPr>
          <a:xfrm>
            <a:off x="3714744" y="2285992"/>
            <a:ext cx="914400" cy="428628"/>
          </a:xfrm>
          <a:prstGeom prst="trapezoid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17</a:t>
            </a:r>
            <a:endParaRPr lang="ru-RU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itchFamily="18" charset="0"/>
            </a:endParaRPr>
          </a:p>
        </p:txBody>
      </p:sp>
      <p:sp>
        <p:nvSpPr>
          <p:cNvPr id="6" name="Трапеция 5"/>
          <p:cNvSpPr/>
          <p:nvPr/>
        </p:nvSpPr>
        <p:spPr>
          <a:xfrm>
            <a:off x="1071538" y="2928934"/>
            <a:ext cx="914400" cy="428628"/>
          </a:xfrm>
          <a:prstGeom prst="trapezoid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17</a:t>
            </a:r>
            <a:endParaRPr lang="ru-RU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2071670" y="2928934"/>
          <a:ext cx="1700449" cy="517528"/>
        </p:xfrm>
        <a:graphic>
          <a:graphicData uri="http://schemas.openxmlformats.org/presentationml/2006/ole">
            <p:oleObj spid="_x0000_s2066" name="Формула" r:id="rId4" imgW="583693" imgH="177646" progId="Equation.3">
              <p:embed/>
            </p:oleObj>
          </a:graphicData>
        </a:graphic>
      </p:graphicFrame>
      <p:sp>
        <p:nvSpPr>
          <p:cNvPr id="9" name="Равнобедренный треугольник 8"/>
          <p:cNvSpPr/>
          <p:nvPr/>
        </p:nvSpPr>
        <p:spPr>
          <a:xfrm>
            <a:off x="3857620" y="2786058"/>
            <a:ext cx="560638" cy="571504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4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itchFamily="18" charset="0"/>
            </a:endParaRPr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2071670" y="3571876"/>
            <a:ext cx="560638" cy="571504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4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itchFamily="18" charset="0"/>
            </a:endParaRPr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1142976" y="3643314"/>
          <a:ext cx="828680" cy="590550"/>
        </p:xfrm>
        <a:graphic>
          <a:graphicData uri="http://schemas.openxmlformats.org/presentationml/2006/ole">
            <p:oleObj spid="_x0000_s2067" name="Формула" r:id="rId5" imgW="228501" imgH="203112" progId="Equation.3">
              <p:embed/>
            </p:oleObj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2714612" y="3643314"/>
          <a:ext cx="1607355" cy="500066"/>
        </p:xfrm>
        <a:graphic>
          <a:graphicData uri="http://schemas.openxmlformats.org/presentationml/2006/ole">
            <p:oleObj spid="_x0000_s2068" name="Формула" r:id="rId6" imgW="571004" imgH="177646" progId="Equation.3">
              <p:embed/>
            </p:oleObj>
          </a:graphicData>
        </a:graphic>
      </p:graphicFrame>
      <p:sp>
        <p:nvSpPr>
          <p:cNvPr id="13" name="Овал 12"/>
          <p:cNvSpPr/>
          <p:nvPr/>
        </p:nvSpPr>
        <p:spPr>
          <a:xfrm>
            <a:off x="4429124" y="3571876"/>
            <a:ext cx="642942" cy="642942"/>
          </a:xfrm>
          <a:prstGeom prst="ellipse">
            <a:avLst/>
          </a:prstGeom>
          <a:solidFill>
            <a:srgbClr val="99ADC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6</a:t>
            </a:r>
            <a:endParaRPr lang="ru-RU" sz="3200" b="1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itchFamily="18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2071670" y="4357694"/>
            <a:ext cx="642942" cy="642942"/>
          </a:xfrm>
          <a:prstGeom prst="ellipse">
            <a:avLst/>
          </a:prstGeom>
          <a:solidFill>
            <a:srgbClr val="99ADC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6</a:t>
            </a:r>
            <a:endParaRPr lang="ru-RU" sz="3200" b="1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itchFamily="18" charset="0"/>
            </a:endParaRPr>
          </a:p>
        </p:txBody>
      </p:sp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1000100" y="4429132"/>
          <a:ext cx="1000132" cy="571505"/>
        </p:xfrm>
        <a:graphic>
          <a:graphicData uri="http://schemas.openxmlformats.org/presentationml/2006/ole">
            <p:oleObj spid="_x0000_s2069" name="Формула" r:id="rId7" imgW="266469" imgH="203024" progId="Equation.3">
              <p:embed/>
            </p:oleObj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/>
        </p:nvGraphicFramePr>
        <p:xfrm>
          <a:off x="2857488" y="4429132"/>
          <a:ext cx="1607355" cy="500066"/>
        </p:xfrm>
        <a:graphic>
          <a:graphicData uri="http://schemas.openxmlformats.org/presentationml/2006/ole">
            <p:oleObj spid="_x0000_s2070" name="Формула" r:id="rId8" imgW="571004" imgH="177646" progId="Equation.3">
              <p:embed/>
            </p:oleObj>
          </a:graphicData>
        </a:graphic>
      </p:graphicFrame>
      <p:sp>
        <p:nvSpPr>
          <p:cNvPr id="17" name="Ромб 16"/>
          <p:cNvSpPr/>
          <p:nvPr/>
        </p:nvSpPr>
        <p:spPr>
          <a:xfrm>
            <a:off x="4500562" y="4357694"/>
            <a:ext cx="642942" cy="714380"/>
          </a:xfrm>
          <a:prstGeom prst="diamond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0</a:t>
            </a:r>
            <a:endParaRPr lang="ru-RU" sz="3200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itchFamily="18" charset="0"/>
            </a:endParaRPr>
          </a:p>
        </p:txBody>
      </p:sp>
      <p:sp>
        <p:nvSpPr>
          <p:cNvPr id="18" name="Ромб 17"/>
          <p:cNvSpPr/>
          <p:nvPr/>
        </p:nvSpPr>
        <p:spPr>
          <a:xfrm>
            <a:off x="1071538" y="5143512"/>
            <a:ext cx="642942" cy="714380"/>
          </a:xfrm>
          <a:prstGeom prst="diamond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0</a:t>
            </a:r>
            <a:endParaRPr lang="ru-RU" sz="3200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itchFamily="18" charset="0"/>
            </a:endParaRPr>
          </a:p>
        </p:txBody>
      </p:sp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1928793" y="5286388"/>
          <a:ext cx="1250165" cy="500066"/>
        </p:xfrm>
        <a:graphic>
          <a:graphicData uri="http://schemas.openxmlformats.org/presentationml/2006/ole">
            <p:oleObj spid="_x0000_s2071" name="Формула" r:id="rId9" imgW="444114" imgH="177646" progId="Equation.3">
              <p:embed/>
            </p:oleObj>
          </a:graphicData>
        </a:graphic>
      </p:graphicFrame>
      <p:sp>
        <p:nvSpPr>
          <p:cNvPr id="20" name="Трапеция 19"/>
          <p:cNvSpPr/>
          <p:nvPr/>
        </p:nvSpPr>
        <p:spPr>
          <a:xfrm>
            <a:off x="6786578" y="2285992"/>
            <a:ext cx="914400" cy="428628"/>
          </a:xfrm>
          <a:prstGeom prst="trapezoid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е</a:t>
            </a:r>
            <a:endParaRPr lang="ru-RU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itchFamily="18" charset="0"/>
            </a:endParaRPr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6929454" y="2857496"/>
            <a:ext cx="560638" cy="571504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и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itchFamily="18" charset="0"/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6929454" y="3643314"/>
            <a:ext cx="642942" cy="642942"/>
          </a:xfrm>
          <a:prstGeom prst="ellipse">
            <a:avLst/>
          </a:prstGeom>
          <a:solidFill>
            <a:srgbClr val="99ADC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с</a:t>
            </a:r>
            <a:endParaRPr lang="ru-RU" sz="3600" b="1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itchFamily="18" charset="0"/>
            </a:endParaRPr>
          </a:p>
        </p:txBody>
      </p:sp>
      <p:sp>
        <p:nvSpPr>
          <p:cNvPr id="23" name="Ромб 22"/>
          <p:cNvSpPr/>
          <p:nvPr/>
        </p:nvSpPr>
        <p:spPr>
          <a:xfrm>
            <a:off x="6929454" y="4357694"/>
            <a:ext cx="642942" cy="714380"/>
          </a:xfrm>
          <a:prstGeom prst="diamond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н</a:t>
            </a:r>
            <a:endParaRPr lang="ru-RU" sz="3200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itchFamily="18" charset="0"/>
            </a:endParaRPr>
          </a:p>
        </p:txBody>
      </p:sp>
      <p:sp>
        <p:nvSpPr>
          <p:cNvPr id="25" name="Правильный пятиугольник 24"/>
          <p:cNvSpPr/>
          <p:nvPr/>
        </p:nvSpPr>
        <p:spPr>
          <a:xfrm>
            <a:off x="6929454" y="5214950"/>
            <a:ext cx="642942" cy="642942"/>
          </a:xfrm>
          <a:prstGeom prst="pentagon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</a:t>
            </a:r>
            <a:endParaRPr lang="ru-RU" sz="3200" b="1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24" name="Двойная стрелка влево/вправо 23"/>
          <p:cNvSpPr/>
          <p:nvPr/>
        </p:nvSpPr>
        <p:spPr>
          <a:xfrm>
            <a:off x="3214678" y="5143512"/>
            <a:ext cx="3714776" cy="928694"/>
          </a:xfrm>
          <a:prstGeom prst="left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 prstMaterial="dkEdge"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Денисовка</a:t>
            </a:r>
            <a:endParaRPr lang="ru-RU" sz="2800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582067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642918"/>
            <a:ext cx="6965245" cy="896906"/>
          </a:xfrm>
        </p:spPr>
        <p:txBody>
          <a:bodyPr>
            <a:noAutofit/>
          </a:bodyPr>
          <a:lstStyle/>
          <a:p>
            <a:pPr algn="just"/>
            <a:r>
              <a:rPr lang="ru-RU" sz="2800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2. </a:t>
            </a:r>
            <a:r>
              <a:rPr lang="ru-RU" sz="2800" b="1" i="1" dirty="0" smtClean="0">
                <a:solidFill>
                  <a:schemeClr val="bg2">
                    <a:lumMod val="50000"/>
                  </a:schemeClr>
                </a:solidFill>
                <a:latin typeface="Constantia" pitchFamily="18" charset="0"/>
              </a:rPr>
              <a:t>С какого возраста Ломоносов начал трудиться вместе с отцом?</a:t>
            </a:r>
            <a:endParaRPr lang="ru-RU" sz="2800" b="1" i="1" dirty="0">
              <a:solidFill>
                <a:schemeClr val="bg2">
                  <a:lumMod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643050"/>
            <a:ext cx="7286676" cy="1071569"/>
          </a:xfrm>
        </p:spPr>
        <p:txBody>
          <a:bodyPr/>
          <a:lstStyle/>
          <a:p>
            <a:pPr marL="0" indent="266700">
              <a:buNone/>
            </a:pP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  <a:latin typeface="Constantia" pitchFamily="18" charset="0"/>
              </a:rPr>
              <a:t>Решите уравнения и найдите значение выражения 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Constantia" pitchFamily="18" charset="0"/>
              </a:rPr>
              <a:t>    </a:t>
            </a:r>
            <a:r>
              <a:rPr lang="en-US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x + y : z – 28</a:t>
            </a:r>
            <a:r>
              <a:rPr lang="ru-RU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.</a:t>
            </a:r>
            <a:endParaRPr lang="ru-RU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1500166" y="3000372"/>
          <a:ext cx="2500329" cy="563455"/>
        </p:xfrm>
        <a:graphic>
          <a:graphicData uri="http://schemas.openxmlformats.org/presentationml/2006/ole">
            <p:oleObj spid="_x0000_s3080" name="Формула" r:id="rId3" imgW="901309" imgH="203112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1428728" y="3714752"/>
          <a:ext cx="2784475" cy="571500"/>
        </p:xfrm>
        <a:graphic>
          <a:graphicData uri="http://schemas.openxmlformats.org/presentationml/2006/ole">
            <p:oleObj spid="_x0000_s3081" name="Формула" r:id="rId4" imgW="990170" imgH="203112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1428728" y="4429132"/>
          <a:ext cx="2749550" cy="590550"/>
        </p:xfrm>
        <a:graphic>
          <a:graphicData uri="http://schemas.openxmlformats.org/presentationml/2006/ole">
            <p:oleObj spid="_x0000_s3082" name="Формула" r:id="rId5" imgW="977476" imgH="203112" progId="Equation.3">
              <p:embed/>
            </p:oleObj>
          </a:graphicData>
        </a:graphic>
      </p:graphicFrame>
      <p:sp>
        <p:nvSpPr>
          <p:cNvPr id="7" name="Лента лицом вверх 6"/>
          <p:cNvSpPr/>
          <p:nvPr/>
        </p:nvSpPr>
        <p:spPr>
          <a:xfrm>
            <a:off x="5500694" y="3071810"/>
            <a:ext cx="2500330" cy="500066"/>
          </a:xfrm>
          <a:prstGeom prst="ribbon2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z = 25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itchFamily="18" charset="0"/>
            </a:endParaRPr>
          </a:p>
        </p:txBody>
      </p:sp>
      <p:sp>
        <p:nvSpPr>
          <p:cNvPr id="8" name="Лента лицом вверх 7"/>
          <p:cNvSpPr/>
          <p:nvPr/>
        </p:nvSpPr>
        <p:spPr>
          <a:xfrm>
            <a:off x="5429256" y="3786190"/>
            <a:ext cx="2500330" cy="500066"/>
          </a:xfrm>
          <a:prstGeom prst="ribbon2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x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 = 35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itchFamily="18" charset="0"/>
            </a:endParaRPr>
          </a:p>
        </p:txBody>
      </p:sp>
      <p:sp>
        <p:nvSpPr>
          <p:cNvPr id="9" name="Лента лицом вверх 8"/>
          <p:cNvSpPr/>
          <p:nvPr/>
        </p:nvSpPr>
        <p:spPr>
          <a:xfrm>
            <a:off x="5500694" y="4500570"/>
            <a:ext cx="2500330" cy="500066"/>
          </a:xfrm>
          <a:prstGeom prst="ribbon2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y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 = 75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itchFamily="18" charset="0"/>
            </a:endParaRPr>
          </a:p>
        </p:txBody>
      </p:sp>
      <p:sp>
        <p:nvSpPr>
          <p:cNvPr id="10" name="Лента лицом вверх 9"/>
          <p:cNvSpPr/>
          <p:nvPr/>
        </p:nvSpPr>
        <p:spPr>
          <a:xfrm>
            <a:off x="714348" y="5143512"/>
            <a:ext cx="4643470" cy="500066"/>
          </a:xfrm>
          <a:prstGeom prst="ribbon2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scene3d>
            <a:camera prst="orthographicFront"/>
            <a:lightRig rig="contrasting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35+75:25-28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itchFamily="18" charset="0"/>
            </a:endParaRPr>
          </a:p>
        </p:txBody>
      </p:sp>
      <p:sp>
        <p:nvSpPr>
          <p:cNvPr id="11" name="Лента лицом вверх 10"/>
          <p:cNvSpPr/>
          <p:nvPr/>
        </p:nvSpPr>
        <p:spPr>
          <a:xfrm>
            <a:off x="4929190" y="5286388"/>
            <a:ext cx="3429024" cy="785818"/>
          </a:xfrm>
          <a:prstGeom prst="ribbon2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с </a:t>
            </a: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10 </a:t>
            </a: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лет</a:t>
            </a:r>
            <a:endParaRPr lang="ru-RU" sz="28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714356"/>
            <a:ext cx="6965245" cy="754029"/>
          </a:xfrm>
        </p:spPr>
        <p:txBody>
          <a:bodyPr>
            <a:noAutofit/>
          </a:bodyPr>
          <a:lstStyle/>
          <a:p>
            <a:pPr algn="just"/>
            <a:r>
              <a:rPr lang="ru-RU" sz="2800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3.</a:t>
            </a:r>
            <a:r>
              <a:rPr lang="ru-RU" sz="2800" i="1" dirty="0" smtClean="0">
                <a:solidFill>
                  <a:schemeClr val="bg2">
                    <a:lumMod val="50000"/>
                  </a:schemeClr>
                </a:solidFill>
                <a:latin typeface="Constantia" pitchFamily="18" charset="0"/>
              </a:rPr>
              <a:t> </a:t>
            </a:r>
            <a:r>
              <a:rPr lang="ru-RU" sz="2800" b="1" i="1" dirty="0" smtClean="0">
                <a:solidFill>
                  <a:schemeClr val="bg2">
                    <a:lumMod val="50000"/>
                  </a:schemeClr>
                </a:solidFill>
                <a:latin typeface="Constantia" pitchFamily="18" charset="0"/>
              </a:rPr>
              <a:t>Какие книги Ломоносов называл “вратами своей учёности”?</a:t>
            </a:r>
            <a:endParaRPr lang="ru-RU" sz="2800" b="1" i="1" dirty="0">
              <a:solidFill>
                <a:schemeClr val="bg2">
                  <a:lumMod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643050"/>
            <a:ext cx="7715304" cy="2928958"/>
          </a:xfrm>
        </p:spPr>
        <p:txBody>
          <a:bodyPr/>
          <a:lstStyle/>
          <a:p>
            <a:pPr marL="6350" indent="-6350">
              <a:buNone/>
            </a:pPr>
            <a:r>
              <a:rPr lang="ru-RU" dirty="0" smtClean="0">
                <a:latin typeface="Constantia" pitchFamily="18" charset="0"/>
              </a:rPr>
              <a:t>Выполните задания.</a:t>
            </a:r>
            <a:endParaRPr lang="ru-RU" dirty="0" smtClean="0">
              <a:latin typeface="Constantia" pitchFamily="18" charset="0"/>
            </a:endParaRPr>
          </a:p>
          <a:p>
            <a:pPr marL="6350" indent="165100" algn="just">
              <a:buNone/>
            </a:pP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latin typeface="Constantia" pitchFamily="18" charset="0"/>
              </a:rPr>
              <a:t>1). Восстановите начало последовательности</a:t>
            </a:r>
          </a:p>
          <a:p>
            <a:pPr marL="6350" indent="165100">
              <a:buNone/>
            </a:pP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Constantia" pitchFamily="18" charset="0"/>
              </a:rPr>
              <a:t>…, 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Century Schoolbook" pitchFamily="18" charset="0"/>
              </a:rPr>
              <a:t>32, 64, 128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latin typeface="Constantia" pitchFamily="18" charset="0"/>
              </a:rPr>
              <a:t>.</a:t>
            </a:r>
          </a:p>
          <a:p>
            <a:pPr marL="6350" indent="165100" algn="just">
              <a:buNone/>
            </a:pP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Constantia" pitchFamily="18" charset="0"/>
              </a:rPr>
              <a:t>2). Придумайте правило, по которому можно продолжить последовательность, и запишите три следующих числа: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</a:rPr>
              <a:t>3, 60, 1200, 24000, … 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</a:rPr>
              <a:t>.</a:t>
            </a:r>
            <a:endParaRPr lang="ru-RU" sz="2800" dirty="0" smtClean="0">
              <a:solidFill>
                <a:schemeClr val="accent6">
                  <a:lumMod val="75000"/>
                </a:schemeClr>
              </a:solidFill>
              <a:latin typeface="Constantia" pitchFamily="18" charset="0"/>
            </a:endParaRPr>
          </a:p>
        </p:txBody>
      </p:sp>
      <p:sp>
        <p:nvSpPr>
          <p:cNvPr id="4" name="Выноска-облако 3"/>
          <p:cNvSpPr/>
          <p:nvPr/>
        </p:nvSpPr>
        <p:spPr>
          <a:xfrm>
            <a:off x="357158" y="4429132"/>
            <a:ext cx="8358246" cy="1643074"/>
          </a:xfrm>
          <a:prstGeom prst="cloudCallout">
            <a:avLst/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  <a:effectLst>
            <a:outerShdw blurRad="50800" dist="6350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«Арифметика» Магницкого и «Грамматика» </a:t>
            </a:r>
            <a:r>
              <a:rPr lang="ru-RU" sz="2800" b="1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Смотрицкого</a:t>
            </a:r>
            <a:endParaRPr lang="ru-RU" sz="28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642918"/>
            <a:ext cx="7715304" cy="1285884"/>
          </a:xfrm>
        </p:spPr>
        <p:txBody>
          <a:bodyPr>
            <a:noAutofit/>
          </a:bodyPr>
          <a:lstStyle/>
          <a:p>
            <a:pPr algn="just"/>
            <a:r>
              <a:rPr lang="ru-RU" sz="2800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</a:t>
            </a:r>
            <a:r>
              <a:rPr lang="ru-RU" sz="2800" b="1" i="1" dirty="0" smtClean="0">
                <a:solidFill>
                  <a:schemeClr val="bg2">
                    <a:lumMod val="50000"/>
                  </a:schemeClr>
                </a:solidFill>
              </a:rPr>
              <a:t> Как называлось учебное заведение, в котором Ломоносов прошёл курс трёх классов за один год?</a:t>
            </a:r>
            <a:endParaRPr lang="ru-RU" sz="2800" b="1" i="1" dirty="0">
              <a:solidFill>
                <a:schemeClr val="bg2">
                  <a:lumMod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928802"/>
            <a:ext cx="7715304" cy="43577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Constantia" pitchFamily="18" charset="0"/>
              </a:rPr>
              <a:t>Решите задачу.</a:t>
            </a:r>
          </a:p>
          <a:p>
            <a:pPr marL="6350" indent="165100" algn="just">
              <a:buNone/>
            </a:pPr>
            <a:r>
              <a:rPr lang="ru-RU" sz="2600" dirty="0" smtClean="0">
                <a:solidFill>
                  <a:schemeClr val="accent5">
                    <a:lumMod val="75000"/>
                  </a:schemeClr>
                </a:solidFill>
                <a:latin typeface="Constantia" pitchFamily="18" charset="0"/>
              </a:rPr>
              <a:t>1). Провод длиной </a:t>
            </a:r>
            <a:r>
              <a:rPr lang="ru-RU" sz="2600" dirty="0" smtClean="0">
                <a:solidFill>
                  <a:schemeClr val="accent5">
                    <a:lumMod val="75000"/>
                  </a:schemeClr>
                </a:solidFill>
                <a:latin typeface="Century Schoolbook" pitchFamily="18" charset="0"/>
              </a:rPr>
              <a:t>9</a:t>
            </a:r>
            <a:r>
              <a:rPr lang="ru-RU" sz="2600" dirty="0" smtClean="0">
                <a:solidFill>
                  <a:schemeClr val="accent5">
                    <a:lumMod val="75000"/>
                  </a:schemeClr>
                </a:solidFill>
                <a:latin typeface="Constantia" pitchFamily="18" charset="0"/>
              </a:rPr>
              <a:t> м </a:t>
            </a:r>
            <a:r>
              <a:rPr lang="ru-RU" sz="2600" dirty="0" smtClean="0">
                <a:solidFill>
                  <a:schemeClr val="accent5">
                    <a:lumMod val="75000"/>
                  </a:schemeClr>
                </a:solidFill>
                <a:latin typeface="Century Schoolbook" pitchFamily="18" charset="0"/>
              </a:rPr>
              <a:t>50</a:t>
            </a:r>
            <a:r>
              <a:rPr lang="ru-RU" sz="2600" dirty="0" smtClean="0">
                <a:solidFill>
                  <a:schemeClr val="accent5">
                    <a:lumMod val="75000"/>
                  </a:schemeClr>
                </a:solidFill>
                <a:latin typeface="Constantia" pitchFamily="18" charset="0"/>
              </a:rPr>
              <a:t> см надо разрезать на куски по </a:t>
            </a:r>
            <a:r>
              <a:rPr lang="ru-RU" sz="2600" dirty="0" smtClean="0">
                <a:solidFill>
                  <a:schemeClr val="accent5">
                    <a:lumMod val="75000"/>
                  </a:schemeClr>
                </a:solidFill>
                <a:latin typeface="Century Schoolbook" pitchFamily="18" charset="0"/>
              </a:rPr>
              <a:t>50</a:t>
            </a:r>
            <a:r>
              <a:rPr lang="ru-RU" sz="2600" dirty="0" smtClean="0">
                <a:solidFill>
                  <a:schemeClr val="accent5">
                    <a:lumMod val="75000"/>
                  </a:schemeClr>
                </a:solidFill>
                <a:latin typeface="Constantia" pitchFamily="18" charset="0"/>
              </a:rPr>
              <a:t> см каждый. Сколько таких кусков получится?</a:t>
            </a:r>
          </a:p>
          <a:p>
            <a:pPr marL="6350" indent="165100" algn="r">
              <a:buNone/>
            </a:pPr>
            <a:r>
              <a:rPr lang="ru-RU" sz="2600" dirty="0" smtClean="0">
                <a:solidFill>
                  <a:srgbClr val="00B050"/>
                </a:solidFill>
                <a:latin typeface="Constantia" pitchFamily="18" charset="0"/>
              </a:rPr>
              <a:t>Ответ: 19 кусков.</a:t>
            </a:r>
          </a:p>
          <a:p>
            <a:pPr marL="6350" indent="165100" algn="just">
              <a:buNone/>
            </a:pP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>2). Печенье упаковали в пачки по 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latin typeface="Century Schoolbook" pitchFamily="18" charset="0"/>
              </a:rPr>
              <a:t>250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> г. Пачки сложили в ящик в 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latin typeface="Century Schoolbook" pitchFamily="18" charset="0"/>
              </a:rPr>
              <a:t>4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> слоя. Каждый слой имеет 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latin typeface="Century Schoolbook" pitchFamily="18" charset="0"/>
              </a:rPr>
              <a:t>5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> рядов по 6 пачек в каждом. Определите массу сложенного в ящик печенья.</a:t>
            </a:r>
          </a:p>
          <a:p>
            <a:pPr marL="6350" indent="165100" algn="r">
              <a:buNone/>
            </a:pPr>
            <a:r>
              <a:rPr lang="ru-RU" sz="2600" dirty="0" smtClean="0">
                <a:solidFill>
                  <a:srgbClr val="00B050"/>
                </a:solidFill>
                <a:latin typeface="Constantia" pitchFamily="18" charset="0"/>
              </a:rPr>
              <a:t>Ответ: </a:t>
            </a:r>
            <a:r>
              <a:rPr lang="ru-RU" sz="2600" dirty="0" smtClean="0">
                <a:solidFill>
                  <a:srgbClr val="00B050"/>
                </a:solidFill>
                <a:latin typeface="Century Schoolbook" pitchFamily="18" charset="0"/>
              </a:rPr>
              <a:t>30000</a:t>
            </a:r>
            <a:r>
              <a:rPr lang="ru-RU" sz="2600" dirty="0" smtClean="0">
                <a:solidFill>
                  <a:srgbClr val="00B050"/>
                </a:solidFill>
                <a:latin typeface="Constantia" pitchFamily="18" charset="0"/>
              </a:rPr>
              <a:t> г = </a:t>
            </a:r>
            <a:r>
              <a:rPr lang="ru-RU" sz="2600" dirty="0" smtClean="0">
                <a:solidFill>
                  <a:srgbClr val="00B050"/>
                </a:solidFill>
                <a:latin typeface="Century Schoolbook" pitchFamily="18" charset="0"/>
              </a:rPr>
              <a:t>30</a:t>
            </a:r>
            <a:r>
              <a:rPr lang="ru-RU" sz="2600" dirty="0" smtClean="0">
                <a:solidFill>
                  <a:srgbClr val="00B050"/>
                </a:solidFill>
                <a:latin typeface="Constantia" pitchFamily="18" charset="0"/>
              </a:rPr>
              <a:t> кг. </a:t>
            </a:r>
            <a:endParaRPr lang="ru-RU" sz="2600" dirty="0">
              <a:solidFill>
                <a:srgbClr val="00B050"/>
              </a:solidFill>
              <a:latin typeface="Constantia" pitchFamily="18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0" y="5715016"/>
            <a:ext cx="500034" cy="542374"/>
          </a:xfrm>
          <a:prstGeom prst="actionButtonHome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2" name="Picture 2" descr="%D1%81%D0%B2%D0%B8%D1%82%D0%BE%D0%BA%2C%D0%BF%D0%B5%D1%80%D0%BE%2C%D1%87%D0%B5%D1%80%D0%BD%D0%B8%D0%BB%D1%8C%D0%BD%D0%B8%D1%86%D0%B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30" y="1357298"/>
            <a:ext cx="1062039" cy="1145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ятно 2 5"/>
          <p:cNvSpPr/>
          <p:nvPr/>
        </p:nvSpPr>
        <p:spPr>
          <a:xfrm>
            <a:off x="500002" y="1500174"/>
            <a:ext cx="8643998" cy="4857784"/>
          </a:xfrm>
          <a:prstGeom prst="irregularSeal2">
            <a:avLst/>
          </a:prstGeom>
          <a:solidFill>
            <a:schemeClr val="tx2">
              <a:lumMod val="20000"/>
              <a:lumOff val="80000"/>
              <a:alpha val="92000"/>
            </a:schemeClr>
          </a:solidFill>
          <a:effectLst>
            <a:outerShdw blurRad="50800" dist="6350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Славяно-греко-латинская академия</a:t>
            </a:r>
            <a:endParaRPr lang="ru-RU" sz="36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642919"/>
            <a:ext cx="6965245" cy="1071570"/>
          </a:xfrm>
        </p:spPr>
        <p:txBody>
          <a:bodyPr>
            <a:normAutofit/>
          </a:bodyPr>
          <a:lstStyle/>
          <a:p>
            <a:pPr algn="just"/>
            <a:r>
              <a:rPr lang="ru-RU" sz="2800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5.</a:t>
            </a:r>
            <a:r>
              <a:rPr lang="ru-RU" sz="2800" b="1" i="1" dirty="0" smtClean="0">
                <a:solidFill>
                  <a:schemeClr val="bg2">
                    <a:lumMod val="50000"/>
                  </a:schemeClr>
                </a:solidFill>
                <a:latin typeface="Constantia" pitchFamily="18" charset="0"/>
              </a:rPr>
              <a:t> С какой целью в январе 1736 года Ломоносов приехал в Петербург?</a:t>
            </a:r>
            <a:endParaRPr lang="ru-RU" sz="2800" b="1" i="1" dirty="0">
              <a:solidFill>
                <a:schemeClr val="bg2">
                  <a:lumMod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2000240"/>
            <a:ext cx="7429552" cy="421484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latin typeface="Constantia" pitchFamily="18" charset="0"/>
              </a:rPr>
              <a:t>Решите задачу.</a:t>
            </a:r>
          </a:p>
          <a:p>
            <a:pPr marL="0" indent="266700" algn="just">
              <a:buNone/>
            </a:pPr>
            <a:r>
              <a:rPr lang="ru-RU" sz="2600" dirty="0" smtClean="0">
                <a:solidFill>
                  <a:schemeClr val="accent4">
                    <a:lumMod val="75000"/>
                  </a:schemeClr>
                </a:solidFill>
                <a:latin typeface="Constantia" pitchFamily="18" charset="0"/>
              </a:rPr>
              <a:t>1). Ученик задумал число, умножил его на </a:t>
            </a:r>
            <a:r>
              <a:rPr lang="ru-RU" sz="2600" dirty="0" smtClean="0">
                <a:solidFill>
                  <a:schemeClr val="accent4">
                    <a:lumMod val="75000"/>
                  </a:schemeClr>
                </a:solidFill>
                <a:latin typeface="Century Schoolbook" pitchFamily="18" charset="0"/>
              </a:rPr>
              <a:t>12</a:t>
            </a:r>
            <a:r>
              <a:rPr lang="ru-RU" sz="2600" dirty="0" smtClean="0">
                <a:solidFill>
                  <a:schemeClr val="accent4">
                    <a:lumMod val="75000"/>
                  </a:schemeClr>
                </a:solidFill>
                <a:latin typeface="Constantia" pitchFamily="18" charset="0"/>
              </a:rPr>
              <a:t>, к результату прибавил </a:t>
            </a:r>
            <a:r>
              <a:rPr lang="ru-RU" sz="2600" dirty="0" smtClean="0">
                <a:solidFill>
                  <a:schemeClr val="accent4">
                    <a:lumMod val="75000"/>
                  </a:schemeClr>
                </a:solidFill>
                <a:latin typeface="Century Schoolbook" pitchFamily="18" charset="0"/>
              </a:rPr>
              <a:t>60</a:t>
            </a:r>
            <a:r>
              <a:rPr lang="ru-RU" sz="2600" dirty="0" smtClean="0">
                <a:solidFill>
                  <a:schemeClr val="accent4">
                    <a:lumMod val="75000"/>
                  </a:schemeClr>
                </a:solidFill>
                <a:latin typeface="Constantia" pitchFamily="18" charset="0"/>
              </a:rPr>
              <a:t> и получил </a:t>
            </a:r>
            <a:r>
              <a:rPr lang="ru-RU" sz="2600" dirty="0" smtClean="0">
                <a:solidFill>
                  <a:schemeClr val="accent4">
                    <a:lumMod val="75000"/>
                  </a:schemeClr>
                </a:solidFill>
                <a:latin typeface="Century Schoolbook" pitchFamily="18" charset="0"/>
              </a:rPr>
              <a:t>372</a:t>
            </a:r>
            <a:r>
              <a:rPr lang="ru-RU" sz="2600" dirty="0" smtClean="0">
                <a:solidFill>
                  <a:schemeClr val="accent4">
                    <a:lumMod val="75000"/>
                  </a:schemeClr>
                </a:solidFill>
                <a:latin typeface="Constantia" pitchFamily="18" charset="0"/>
              </a:rPr>
              <a:t>. Какое число задумал ученик?</a:t>
            </a:r>
          </a:p>
          <a:p>
            <a:pPr algn="r">
              <a:buNone/>
            </a:pPr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Ответ: </a:t>
            </a:r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  <a:latin typeface="Century Schoolbook" pitchFamily="18" charset="0"/>
              </a:rPr>
              <a:t>26</a:t>
            </a:r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.</a:t>
            </a:r>
          </a:p>
          <a:p>
            <a:pPr marL="6350" indent="260350" algn="just">
              <a:buNone/>
            </a:pPr>
            <a:r>
              <a:rPr lang="ru-RU" sz="2600" dirty="0" smtClean="0">
                <a:solidFill>
                  <a:schemeClr val="accent6">
                    <a:lumMod val="75000"/>
                  </a:schemeClr>
                </a:solidFill>
                <a:latin typeface="Constantia" pitchFamily="18" charset="0"/>
              </a:rPr>
              <a:t>2). Бригада за </a:t>
            </a:r>
            <a:r>
              <a:rPr lang="ru-RU" sz="2600" dirty="0" smtClean="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</a:rPr>
              <a:t>30</a:t>
            </a:r>
            <a:r>
              <a:rPr lang="ru-RU" sz="2600" dirty="0" smtClean="0">
                <a:solidFill>
                  <a:schemeClr val="accent6">
                    <a:lumMod val="75000"/>
                  </a:schemeClr>
                </a:solidFill>
                <a:latin typeface="Constantia" pitchFamily="18" charset="0"/>
              </a:rPr>
              <a:t> дней должна была выпустить </a:t>
            </a:r>
            <a:r>
              <a:rPr lang="ru-RU" sz="2600" dirty="0" smtClean="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</a:rPr>
              <a:t>2400 </a:t>
            </a:r>
            <a:r>
              <a:rPr lang="ru-RU" sz="2600" dirty="0" smtClean="0">
                <a:solidFill>
                  <a:schemeClr val="accent6">
                    <a:lumMod val="75000"/>
                  </a:schemeClr>
                </a:solidFill>
                <a:latin typeface="Constantia" pitchFamily="18" charset="0"/>
              </a:rPr>
              <a:t>станков. Но она изготавливала в день на </a:t>
            </a:r>
            <a:r>
              <a:rPr lang="ru-RU" sz="2600" dirty="0" smtClean="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</a:rPr>
              <a:t>20</a:t>
            </a:r>
            <a:r>
              <a:rPr lang="ru-RU" sz="2600" dirty="0" smtClean="0">
                <a:solidFill>
                  <a:schemeClr val="accent6">
                    <a:lumMod val="75000"/>
                  </a:schemeClr>
                </a:solidFill>
                <a:latin typeface="Constantia" pitchFamily="18" charset="0"/>
              </a:rPr>
              <a:t> станков больше, чем планировала. На сколько дней раньше был выполнен этот заказ?</a:t>
            </a:r>
          </a:p>
          <a:p>
            <a:pPr marL="6350" indent="260350" algn="r">
              <a:buNone/>
            </a:pPr>
            <a:r>
              <a:rPr lang="ru-RU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tantia" pitchFamily="18" charset="0"/>
              </a:rPr>
              <a:t>Ответ: на </a:t>
            </a:r>
            <a:r>
              <a:rPr lang="ru-RU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entury Schoolbook" pitchFamily="18" charset="0"/>
              </a:rPr>
              <a:t>6 </a:t>
            </a:r>
            <a:r>
              <a:rPr lang="ru-RU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tantia" pitchFamily="18" charset="0"/>
              </a:rPr>
              <a:t>дней.</a:t>
            </a:r>
            <a:endParaRPr lang="ru-RU" sz="2600" dirty="0">
              <a:solidFill>
                <a:schemeClr val="accent2">
                  <a:lumMod val="60000"/>
                  <a:lumOff val="40000"/>
                </a:schemeClr>
              </a:solidFill>
              <a:latin typeface="Constantia" pitchFamily="18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0" y="5715016"/>
            <a:ext cx="500034" cy="542374"/>
          </a:xfrm>
          <a:prstGeom prst="actionButtonHome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928662" y="1500174"/>
            <a:ext cx="7143800" cy="4214842"/>
          </a:xfrm>
          <a:prstGeom prst="horizontalScroll">
            <a:avLst/>
          </a:prstGeom>
          <a:solidFill>
            <a:schemeClr val="bg2">
              <a:alpha val="9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6350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 числе лучших двенадцати учащихся для изучения наук в Петербургской академии наук</a:t>
            </a:r>
            <a:endParaRPr lang="ru-RU" sz="3600" b="1" i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600"/>
                            </p:stCondLst>
                            <p:childTnLst>
                              <p:par>
                                <p:cTn id="18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5786" y="857232"/>
            <a:ext cx="757242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	</a:t>
            </a:r>
            <a:r>
              <a:rPr lang="ru-RU" sz="2600" dirty="0" smtClean="0">
                <a:latin typeface="Constantia" pitchFamily="18" charset="0"/>
              </a:rPr>
              <a:t>В </a:t>
            </a:r>
            <a:r>
              <a:rPr lang="ru-RU" sz="2600" dirty="0" smtClean="0">
                <a:latin typeface="Constantia" pitchFamily="18" charset="0"/>
              </a:rPr>
              <a:t>1736 в числе 12-ти лучших учеников Славяно-греко-латинской академии он вызван в Петербург для учения при Академии наук. В сентябре того же года Ломоносов был послан в Германию (Марбург) к </a:t>
            </a:r>
            <a:r>
              <a:rPr lang="ru-RU" sz="2600" dirty="0" err="1" smtClean="0">
                <a:latin typeface="Constantia" pitchFamily="18" charset="0"/>
              </a:rPr>
              <a:t>Христиану</a:t>
            </a:r>
            <a:r>
              <a:rPr lang="ru-RU" sz="2600" dirty="0" smtClean="0">
                <a:latin typeface="Constantia" pitchFamily="18" charset="0"/>
              </a:rPr>
              <a:t> Вольфу, для изучения химии и горных дел, причем вменялось в обязанность “учиться и естественной истории, физике, геометрии и тригонометрии, механике, </a:t>
            </a:r>
            <a:r>
              <a:rPr lang="ru-RU" sz="2600" dirty="0" smtClean="0">
                <a:latin typeface="Constantia" pitchFamily="18" charset="0"/>
              </a:rPr>
              <a:t>гидравлике </a:t>
            </a:r>
            <a:r>
              <a:rPr lang="ru-RU" sz="2600" dirty="0" smtClean="0">
                <a:latin typeface="Constantia" pitchFamily="18" charset="0"/>
              </a:rPr>
              <a:t>и гидротехнике”. В Марбурге Ломоносов пробыл до 1739. Здесь он получил обширное и основательное образование.</a:t>
            </a:r>
            <a:endParaRPr lang="ru-RU" sz="2600" dirty="0">
              <a:latin typeface="Constantia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302</TotalTime>
  <Words>415</Words>
  <Application>Microsoft Office PowerPoint</Application>
  <PresentationFormat>Экран (4:3)</PresentationFormat>
  <Paragraphs>61</Paragraphs>
  <Slides>12</Slides>
  <Notes>0</Notes>
  <HiddenSlides>1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Кнопка</vt:lpstr>
      <vt:lpstr>Формула</vt:lpstr>
      <vt:lpstr>Умножение и деление натуральных чисел</vt:lpstr>
      <vt:lpstr>Кому принадлежат слова: Математику уже затем учить надо, что она ум в порядок приводит?</vt:lpstr>
      <vt:lpstr>    М. В . Ломоносов - известнейший русский ученый.   В 1756 году 25 января Екатерина вторая подписала указ об утверждении в Москве университета , в котором преподавал Ломоносов и который впоследствии был назван его именем.             Этот день 25 января с тех пор называют днем студента </vt:lpstr>
      <vt:lpstr>1. От какого русского имени образовано название деревни, в которой прошло детство М.В. Ломоносова? </vt:lpstr>
      <vt:lpstr>2. С какого возраста Ломоносов начал трудиться вместе с отцом?</vt:lpstr>
      <vt:lpstr>3. Какие книги Ломоносов называл “вратами своей учёности”?</vt:lpstr>
      <vt:lpstr>4. Как называлось учебное заведение, в котором Ломоносов прошёл курс трёх классов за один год?</vt:lpstr>
      <vt:lpstr>5. С какой целью в январе 1736 года Ломоносов приехал в Петербург?</vt:lpstr>
      <vt:lpstr>Слайд 9</vt:lpstr>
      <vt:lpstr>6. Какую науку Ломоносов называл своей любимой наукой? </vt:lpstr>
      <vt:lpstr>М.В. Ломоносов придавал большое значение математике  в деле познания природы. В своих сочинения по механике, химии, минералогии и др. писал:  «Математику уже затем учить надо, что  она ум в порядок приводит»,  «Химия – правая рука физики, математика  ее глаз»,  «Все что без этого было темно, сомнительно  и неверно, математика сделала ясным,  верным и очевидным».  Наказ молодым: «Везде исследуйте всечасно,  что есть велико и прекрасно, чего еще  не видел свет».</vt:lpstr>
      <vt:lpstr>Молодцы! Очень хорошо работали!  Спасибо!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</dc:title>
  <dc:creator>Елена</dc:creator>
  <cp:lastModifiedBy>Елена</cp:lastModifiedBy>
  <cp:revision>69</cp:revision>
  <dcterms:modified xsi:type="dcterms:W3CDTF">2011-11-16T07:06:43Z</dcterms:modified>
</cp:coreProperties>
</file>