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609C47F-B22D-4437-90B3-19A71F2E6B7A}" type="datetimeFigureOut">
              <a:rPr lang="ru-RU" smtClean="0"/>
              <a:t>13.01.2012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40F9A-CA3A-4CAA-A1CC-B53C70E7D395}"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09C47F-B22D-4437-90B3-19A71F2E6B7A}" type="datetimeFigureOut">
              <a:rPr lang="ru-RU" smtClean="0"/>
              <a:t>13.01.2012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09C47F-B22D-4437-90B3-19A71F2E6B7A}" type="datetimeFigureOut">
              <a:rPr lang="ru-RU" smtClean="0"/>
              <a:t>13.01.2012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09C47F-B22D-4437-90B3-19A71F2E6B7A}" type="datetimeFigureOut">
              <a:rPr lang="ru-RU" smtClean="0"/>
              <a:t>13.01.2012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09C47F-B22D-4437-90B3-19A71F2E6B7A}" type="datetimeFigureOut">
              <a:rPr lang="ru-RU" smtClean="0"/>
              <a:t>13.01.2012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40F9A-CA3A-4CAA-A1CC-B53C70E7D395}"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1609C47F-B22D-4437-90B3-19A71F2E6B7A}" type="datetimeFigureOut">
              <a:rPr lang="ru-RU" smtClean="0"/>
              <a:t>13.01.2012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1609C47F-B22D-4437-90B3-19A71F2E6B7A}" type="datetimeFigureOut">
              <a:rPr lang="ru-RU" smtClean="0"/>
              <a:t>13.01.2012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640F9A-CA3A-4CAA-A1CC-B53C70E7D395}"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609C47F-B22D-4437-90B3-19A71F2E6B7A}" type="datetimeFigureOut">
              <a:rPr lang="ru-RU" smtClean="0"/>
              <a:t>13.01.2012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9C47F-B22D-4437-90B3-19A71F2E6B7A}" type="datetimeFigureOut">
              <a:rPr lang="ru-RU" smtClean="0"/>
              <a:t>13.01.2012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09C47F-B22D-4437-90B3-19A71F2E6B7A}" type="datetimeFigureOut">
              <a:rPr lang="ru-RU" smtClean="0"/>
              <a:t>13.01.2012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40F9A-CA3A-4CAA-A1CC-B53C70E7D395}"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09C47F-B22D-4437-90B3-19A71F2E6B7A}" type="datetimeFigureOut">
              <a:rPr lang="ru-RU" smtClean="0"/>
              <a:t>13.01.2012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40F9A-CA3A-4CAA-A1CC-B53C70E7D39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609C47F-B22D-4437-90B3-19A71F2E6B7A}" type="datetimeFigureOut">
              <a:rPr lang="ru-RU" smtClean="0"/>
              <a:t>13.01.2012</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D640F9A-CA3A-4CAA-A1CC-B53C70E7D395}"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 15</a:t>
            </a:r>
            <a:endParaRPr lang="ru-RU" dirty="0"/>
          </a:p>
        </p:txBody>
      </p:sp>
      <p:sp>
        <p:nvSpPr>
          <p:cNvPr id="3" name="Подзаголовок 2"/>
          <p:cNvSpPr>
            <a:spLocks noGrp="1"/>
          </p:cNvSpPr>
          <p:nvPr>
            <p:ph type="subTitle" idx="1"/>
          </p:nvPr>
        </p:nvSpPr>
        <p:spPr/>
        <p:txBody>
          <a:bodyPr/>
          <a:lstStyle/>
          <a:p>
            <a:r>
              <a:rPr lang="ru-RU" dirty="0" smtClean="0"/>
              <a:t>Личные окончания глаголов и суффиксы причастий</a:t>
            </a:r>
            <a:endParaRPr lang="ru-RU" dirty="0"/>
          </a:p>
        </p:txBody>
      </p:sp>
    </p:spTree>
    <p:extLst>
      <p:ext uri="{BB962C8B-B14F-4D97-AF65-F5344CB8AC3E}">
        <p14:creationId xmlns:p14="http://schemas.microsoft.com/office/powerpoint/2010/main" val="190603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normAutofit/>
          </a:bodyPr>
          <a:lstStyle/>
          <a:p>
            <a:r>
              <a:rPr lang="ru-RU" sz="2400" dirty="0" smtClean="0"/>
              <a:t>Проверьте написанное</a:t>
            </a:r>
            <a:endParaRPr lang="ru-RU" sz="2400" dirty="0"/>
          </a:p>
        </p:txBody>
      </p:sp>
      <p:sp>
        <p:nvSpPr>
          <p:cNvPr id="3" name="Объект 2"/>
          <p:cNvSpPr>
            <a:spLocks noGrp="1"/>
          </p:cNvSpPr>
          <p:nvPr>
            <p:ph idx="1"/>
          </p:nvPr>
        </p:nvSpPr>
        <p:spPr>
          <a:xfrm>
            <a:off x="539552" y="1484784"/>
            <a:ext cx="8229600" cy="4929411"/>
          </a:xfrm>
        </p:spPr>
        <p:txBody>
          <a:bodyPr>
            <a:normAutofit fontScale="92500" lnSpcReduction="20000"/>
          </a:bodyPr>
          <a:lstStyle/>
          <a:p>
            <a:r>
              <a:rPr lang="ru-RU" dirty="0" smtClean="0"/>
              <a:t>1. Вставьте пропущенные буквы, объясните правописание суффиксов.</a:t>
            </a:r>
          </a:p>
          <a:p>
            <a:r>
              <a:rPr lang="ru-RU" dirty="0" smtClean="0"/>
              <a:t>Уважаемый всеми, мучимый жаждой, лелеющий мечту, сжигаемое топливо, рекомендуемая книга, множимое число, </a:t>
            </a:r>
            <a:r>
              <a:rPr lang="ru-RU" dirty="0" err="1" smtClean="0"/>
              <a:t>колоеблемый</a:t>
            </a:r>
            <a:r>
              <a:rPr lang="ru-RU" dirty="0" smtClean="0"/>
              <a:t> ветром, видимый простым глазом, полющий огород, взвешиваемый товар, забиваемый в стену, слышимый из далека, реющий стяг, воспринимаемый восторженно, заглушаемый шумом, управляемый механизмом.</a:t>
            </a:r>
          </a:p>
          <a:p>
            <a:r>
              <a:rPr lang="ru-RU" dirty="0" smtClean="0"/>
              <a:t>2. Вставьте пропущенные буквы, объясните правописание суффиксов.</a:t>
            </a:r>
          </a:p>
          <a:p>
            <a:r>
              <a:rPr lang="ru-RU" dirty="0" smtClean="0"/>
              <a:t>Выслушанный приказ, отпущенный товар, бросивший мяч, успокоенные родители, задержанный груз, развеянные сомнения, выброшенный мусор, засеянные поля, встревоженная мать, встретивший подругу, измученное животное, замеченная отпечатка, поставивший самовар, выпущенная стрела, расклеенные объявления, нянчивший малыша, растерянный вид, обещанный подарок, сдержанный шёпот.</a:t>
            </a:r>
          </a:p>
          <a:p>
            <a:endParaRPr lang="ru-RU" dirty="0"/>
          </a:p>
        </p:txBody>
      </p:sp>
    </p:spTree>
    <p:extLst>
      <p:ext uri="{BB962C8B-B14F-4D97-AF65-F5344CB8AC3E}">
        <p14:creationId xmlns:p14="http://schemas.microsoft.com/office/powerpoint/2010/main" val="142079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6781800" cy="1600200"/>
          </a:xfrm>
        </p:spPr>
        <p:txBody>
          <a:bodyPr>
            <a:normAutofit fontScale="90000"/>
          </a:bodyPr>
          <a:lstStyle/>
          <a:p>
            <a:r>
              <a:rPr lang="ru-RU" sz="2400" dirty="0" smtClean="0"/>
              <a:t>Безударные личные окончания глаголов различаются в зависимости от спряжения. Для того чтобы правильно написать личные окончания , нужно определить, к какому спряжению относится глагол.</a:t>
            </a:r>
            <a:endParaRPr lang="ru-RU" sz="2400" dirty="0"/>
          </a:p>
        </p:txBody>
      </p:sp>
      <p:sp>
        <p:nvSpPr>
          <p:cNvPr id="3" name="Объект 2"/>
          <p:cNvSpPr>
            <a:spLocks noGrp="1"/>
          </p:cNvSpPr>
          <p:nvPr>
            <p:ph idx="1"/>
          </p:nvPr>
        </p:nvSpPr>
        <p:spPr>
          <a:xfrm>
            <a:off x="683568" y="2276872"/>
            <a:ext cx="7543800" cy="3886200"/>
          </a:xfrm>
        </p:spPr>
        <p:txBody>
          <a:bodyPr>
            <a:normAutofit/>
          </a:bodyPr>
          <a:lstStyle/>
          <a:p>
            <a:r>
              <a:rPr lang="ru-RU" dirty="0" smtClean="0"/>
              <a:t>ко </a:t>
            </a:r>
            <a:r>
              <a:rPr lang="en-US" b="1" dirty="0" smtClean="0"/>
              <a:t>II</a:t>
            </a:r>
            <a:r>
              <a:rPr lang="ru-RU" b="1" dirty="0" smtClean="0"/>
              <a:t> спряжению </a:t>
            </a:r>
            <a:r>
              <a:rPr lang="ru-RU" dirty="0" smtClean="0"/>
              <a:t>относятся глаголы с безударными личными окончаниями, в инфинитиве оканчивающиеся на –</a:t>
            </a:r>
            <a:r>
              <a:rPr lang="ru-RU" b="1" dirty="0" err="1" smtClean="0"/>
              <a:t>ить</a:t>
            </a:r>
            <a:r>
              <a:rPr lang="ru-RU" dirty="0" smtClean="0"/>
              <a:t> (кроме глаголов </a:t>
            </a:r>
            <a:r>
              <a:rPr lang="ru-RU" i="1" dirty="0" smtClean="0"/>
              <a:t>брить, зиждиться, стелить</a:t>
            </a:r>
            <a:r>
              <a:rPr lang="ru-RU" dirty="0" smtClean="0"/>
              <a:t>), и 11 глаголов на </a:t>
            </a:r>
            <a:r>
              <a:rPr lang="ru-RU" b="1" dirty="0" smtClean="0"/>
              <a:t>–</a:t>
            </a:r>
            <a:r>
              <a:rPr lang="ru-RU" b="1" dirty="0" err="1" smtClean="0"/>
              <a:t>ать</a:t>
            </a:r>
            <a:r>
              <a:rPr lang="ru-RU" dirty="0" smtClean="0"/>
              <a:t>, </a:t>
            </a:r>
            <a:r>
              <a:rPr lang="ru-RU" b="1" dirty="0" smtClean="0"/>
              <a:t>-</a:t>
            </a:r>
            <a:r>
              <a:rPr lang="ru-RU" b="1" dirty="0" err="1" smtClean="0"/>
              <a:t>еть</a:t>
            </a:r>
            <a:r>
              <a:rPr lang="ru-RU" dirty="0" smtClean="0"/>
              <a:t>: </a:t>
            </a:r>
            <a:r>
              <a:rPr lang="ru-RU" i="1" dirty="0" smtClean="0"/>
              <a:t>видеть, смотреть, слышать, дышать, зависеть, обидеть, терпеть, ненавидеть, гнать, вертеть, терпеть;</a:t>
            </a:r>
          </a:p>
          <a:p>
            <a:r>
              <a:rPr lang="ru-RU" dirty="0"/>
              <a:t>к</a:t>
            </a:r>
            <a:r>
              <a:rPr lang="ru-RU" dirty="0" smtClean="0"/>
              <a:t> </a:t>
            </a:r>
            <a:r>
              <a:rPr lang="en-US" b="1" dirty="0" smtClean="0"/>
              <a:t>I</a:t>
            </a:r>
            <a:r>
              <a:rPr lang="ru-RU" b="1" dirty="0" smtClean="0"/>
              <a:t> спряжению </a:t>
            </a:r>
            <a:r>
              <a:rPr lang="ru-RU" dirty="0" smtClean="0"/>
              <a:t>относятся остальные глаголы (включая </a:t>
            </a:r>
            <a:r>
              <a:rPr lang="ru-RU" i="1" dirty="0" smtClean="0"/>
              <a:t>брить, стелить, зиждиться</a:t>
            </a:r>
            <a:r>
              <a:rPr lang="ru-RU" dirty="0" smtClean="0"/>
              <a:t>)</a:t>
            </a:r>
            <a:endParaRPr lang="ru-RU" dirty="0"/>
          </a:p>
        </p:txBody>
      </p:sp>
    </p:spTree>
    <p:extLst>
      <p:ext uri="{BB962C8B-B14F-4D97-AF65-F5344CB8AC3E}">
        <p14:creationId xmlns:p14="http://schemas.microsoft.com/office/powerpoint/2010/main" val="302929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789040"/>
            <a:ext cx="8229600" cy="2448272"/>
          </a:xfrm>
        </p:spPr>
        <p:txBody>
          <a:bodyPr>
            <a:normAutofit fontScale="90000"/>
          </a:bodyPr>
          <a:lstStyle/>
          <a:p>
            <a:r>
              <a:rPr lang="ru-RU" sz="2000" dirty="0" smtClean="0"/>
              <a:t>В глаголах с ударными личными окончаниями пишется та буква, которая слышится: </a:t>
            </a:r>
            <a:r>
              <a:rPr lang="ru-RU" sz="2000" i="1" dirty="0" smtClean="0"/>
              <a:t>дробит, бежит, куёт</a:t>
            </a:r>
            <a:r>
              <a:rPr lang="ru-RU" sz="2000" dirty="0" smtClean="0"/>
              <a:t>. Спряжение таких глаголов определяется по личным формам (2-го лица единственного числа и 3-го лица множественного числа): </a:t>
            </a:r>
            <a:r>
              <a:rPr lang="ru-RU" sz="2000" i="1" dirty="0" smtClean="0"/>
              <a:t>спишь, спит </a:t>
            </a:r>
            <a:r>
              <a:rPr lang="ru-RU" sz="2000" dirty="0" smtClean="0"/>
              <a:t>– глагол </a:t>
            </a:r>
            <a:r>
              <a:rPr lang="en-US" sz="2000" dirty="0" smtClean="0"/>
              <a:t>II </a:t>
            </a:r>
            <a:r>
              <a:rPr lang="ru-RU" sz="2000" dirty="0" smtClean="0"/>
              <a:t>спряжения, </a:t>
            </a:r>
            <a:r>
              <a:rPr lang="ru-RU" sz="2000" i="1" dirty="0" smtClean="0"/>
              <a:t>везёшь, везут </a:t>
            </a:r>
            <a:r>
              <a:rPr lang="ru-RU" sz="2000" dirty="0" smtClean="0"/>
              <a:t>– глагол </a:t>
            </a:r>
            <a:r>
              <a:rPr lang="en-US" sz="2000" dirty="0" smtClean="0"/>
              <a:t>I </a:t>
            </a:r>
            <a:r>
              <a:rPr lang="ru-RU" sz="2000" dirty="0" smtClean="0"/>
              <a:t>спряжения.</a:t>
            </a:r>
            <a:br>
              <a:rPr lang="ru-RU" sz="2000" dirty="0" smtClean="0"/>
            </a:br>
            <a:r>
              <a:rPr lang="ru-RU" sz="2000" dirty="0" smtClean="0"/>
              <a:t>В однокоренных глаголах приставка может «перетягивать» на себя ударение, но спряжение при этом не меняется: </a:t>
            </a:r>
            <a:r>
              <a:rPr lang="ru-RU" sz="2000" i="1" dirty="0" smtClean="0"/>
              <a:t>спать – выспаться</a:t>
            </a:r>
            <a:r>
              <a:rPr lang="ru-RU" sz="2000" dirty="0" smtClean="0"/>
              <a:t>, </a:t>
            </a:r>
            <a:r>
              <a:rPr lang="en-US" sz="2000" dirty="0" smtClean="0"/>
              <a:t>II </a:t>
            </a:r>
            <a:r>
              <a:rPr lang="ru-RU" sz="2000" dirty="0" smtClean="0"/>
              <a:t>спряжение; </a:t>
            </a:r>
            <a:r>
              <a:rPr lang="ru-RU" sz="2000" i="1" dirty="0" smtClean="0"/>
              <a:t>держать – выдержать</a:t>
            </a:r>
            <a:r>
              <a:rPr lang="ru-RU" sz="2000" dirty="0" smtClean="0"/>
              <a:t>, </a:t>
            </a:r>
            <a:r>
              <a:rPr lang="en-US" sz="2000" dirty="0" smtClean="0"/>
              <a:t>II </a:t>
            </a:r>
            <a:r>
              <a:rPr lang="ru-RU" sz="2000" dirty="0" smtClean="0"/>
              <a:t>спряжение</a:t>
            </a:r>
            <a:br>
              <a:rPr lang="ru-RU" sz="2000" dirty="0" smtClean="0"/>
            </a:br>
            <a:endParaRPr lang="ru-RU" sz="2000" dirty="0"/>
          </a:p>
        </p:txBody>
      </p:sp>
      <p:graphicFrame>
        <p:nvGraphicFramePr>
          <p:cNvPr id="3" name="Таблица 2"/>
          <p:cNvGraphicFramePr>
            <a:graphicFrameLocks noGrp="1"/>
          </p:cNvGraphicFramePr>
          <p:nvPr>
            <p:extLst>
              <p:ext uri="{D42A27DB-BD31-4B8C-83A1-F6EECF244321}">
                <p14:modId xmlns:p14="http://schemas.microsoft.com/office/powerpoint/2010/main" val="2531767563"/>
              </p:ext>
            </p:extLst>
          </p:nvPr>
        </p:nvGraphicFramePr>
        <p:xfrm>
          <a:off x="755576" y="404665"/>
          <a:ext cx="7992888" cy="3367458"/>
        </p:xfrm>
        <a:graphic>
          <a:graphicData uri="http://schemas.openxmlformats.org/drawingml/2006/table">
            <a:tbl>
              <a:tblPr firstRow="1" bandRow="1">
                <a:tableStyleId>{5C22544A-7EE6-4342-B048-85BDC9FD1C3A}</a:tableStyleId>
              </a:tblPr>
              <a:tblGrid>
                <a:gridCol w="3996444"/>
                <a:gridCol w="3996444"/>
              </a:tblGrid>
              <a:tr h="510011">
                <a:tc>
                  <a:txBody>
                    <a:bodyPr/>
                    <a:lstStyle/>
                    <a:p>
                      <a:r>
                        <a:rPr lang="en-US" dirty="0" smtClean="0"/>
                        <a:t>            II </a:t>
                      </a:r>
                      <a:r>
                        <a:rPr lang="ru-RU" dirty="0" smtClean="0"/>
                        <a:t>спряжение</a:t>
                      </a:r>
                      <a:endParaRPr lang="ru-RU" dirty="0"/>
                    </a:p>
                  </a:txBody>
                  <a:tcPr/>
                </a:tc>
                <a:tc>
                  <a:txBody>
                    <a:bodyPr/>
                    <a:lstStyle/>
                    <a:p>
                      <a:r>
                        <a:rPr lang="ru-RU" dirty="0" smtClean="0"/>
                        <a:t>          </a:t>
                      </a:r>
                      <a:r>
                        <a:rPr lang="en-US" dirty="0" smtClean="0"/>
                        <a:t>I</a:t>
                      </a:r>
                      <a:r>
                        <a:rPr lang="en-US" baseline="0" dirty="0" smtClean="0"/>
                        <a:t> </a:t>
                      </a:r>
                      <a:r>
                        <a:rPr lang="ru-RU" baseline="0" dirty="0" smtClean="0"/>
                        <a:t>спряжение</a:t>
                      </a:r>
                      <a:endParaRPr lang="ru-RU" dirty="0"/>
                    </a:p>
                  </a:txBody>
                  <a:tcPr/>
                </a:tc>
              </a:tr>
              <a:tr h="1257563">
                <a:tc>
                  <a:txBody>
                    <a:bodyPr/>
                    <a:lstStyle/>
                    <a:p>
                      <a:r>
                        <a:rPr lang="ru-RU" dirty="0" smtClean="0"/>
                        <a:t>В форме 3 лица множественного числа окончание –</a:t>
                      </a:r>
                      <a:r>
                        <a:rPr lang="ru-RU" b="1" dirty="0" err="1" smtClean="0"/>
                        <a:t>ат</a:t>
                      </a:r>
                      <a:r>
                        <a:rPr lang="ru-RU" b="1" dirty="0" smtClean="0"/>
                        <a:t> (-</a:t>
                      </a:r>
                      <a:r>
                        <a:rPr lang="ru-RU" b="1" dirty="0" err="1" smtClean="0"/>
                        <a:t>ят</a:t>
                      </a:r>
                      <a:r>
                        <a:rPr lang="ru-RU" b="1" dirty="0" smtClean="0"/>
                        <a:t>), </a:t>
                      </a:r>
                      <a:r>
                        <a:rPr lang="ru-RU" dirty="0" smtClean="0"/>
                        <a:t>например: </a:t>
                      </a:r>
                      <a:r>
                        <a:rPr lang="ru-RU" i="1" dirty="0" smtClean="0"/>
                        <a:t>стро</a:t>
                      </a:r>
                      <a:r>
                        <a:rPr lang="ru-RU" b="1" i="1" dirty="0" smtClean="0"/>
                        <a:t>ят</a:t>
                      </a:r>
                      <a:r>
                        <a:rPr lang="ru-RU" i="1" dirty="0" smtClean="0"/>
                        <a:t>, крич</a:t>
                      </a:r>
                      <a:r>
                        <a:rPr lang="ru-RU" b="1" i="1" dirty="0" smtClean="0"/>
                        <a:t>ат</a:t>
                      </a:r>
                      <a:endParaRPr lang="ru-RU" b="1" i="1" dirty="0"/>
                    </a:p>
                  </a:txBody>
                  <a:tcPr/>
                </a:tc>
                <a:tc>
                  <a:txBody>
                    <a:bodyPr/>
                    <a:lstStyle/>
                    <a:p>
                      <a:r>
                        <a:rPr lang="ru-RU" dirty="0" smtClean="0"/>
                        <a:t>В форме 3 лица множественного числа окончание –</a:t>
                      </a:r>
                      <a:r>
                        <a:rPr lang="ru-RU" b="1" dirty="0" err="1" smtClean="0"/>
                        <a:t>ут</a:t>
                      </a:r>
                      <a:r>
                        <a:rPr lang="ru-RU" b="1" dirty="0" smtClean="0"/>
                        <a:t>(-ют), </a:t>
                      </a:r>
                      <a:r>
                        <a:rPr lang="ru-RU" dirty="0" smtClean="0"/>
                        <a:t>например: </a:t>
                      </a:r>
                      <a:r>
                        <a:rPr lang="ru-RU" i="1" dirty="0" smtClean="0"/>
                        <a:t>пол</a:t>
                      </a:r>
                      <a:r>
                        <a:rPr lang="ru-RU" b="1" i="1" dirty="0" smtClean="0"/>
                        <a:t>ют</a:t>
                      </a:r>
                      <a:r>
                        <a:rPr lang="ru-RU" i="1" dirty="0" smtClean="0"/>
                        <a:t>, пиш</a:t>
                      </a:r>
                      <a:r>
                        <a:rPr lang="ru-RU" b="1" i="1" dirty="0" smtClean="0"/>
                        <a:t>ут</a:t>
                      </a:r>
                      <a:r>
                        <a:rPr lang="ru-RU" dirty="0" smtClean="0"/>
                        <a:t>.</a:t>
                      </a:r>
                    </a:p>
                  </a:txBody>
                  <a:tcPr/>
                </a:tc>
              </a:tr>
              <a:tr h="1599884">
                <a:tc>
                  <a:txBody>
                    <a:bodyPr/>
                    <a:lstStyle/>
                    <a:p>
                      <a:r>
                        <a:rPr lang="ru-RU" dirty="0" smtClean="0"/>
                        <a:t>В остальных формах – окончание с буквой </a:t>
                      </a:r>
                      <a:r>
                        <a:rPr lang="ru-RU" b="1" dirty="0" smtClean="0"/>
                        <a:t>и</a:t>
                      </a:r>
                      <a:r>
                        <a:rPr lang="ru-RU" dirty="0" smtClean="0"/>
                        <a:t>, например: </a:t>
                      </a:r>
                      <a:r>
                        <a:rPr lang="ru-RU" i="1" dirty="0" smtClean="0"/>
                        <a:t>строишь, крич</a:t>
                      </a:r>
                      <a:r>
                        <a:rPr lang="ru-RU" b="1" i="1" dirty="0" smtClean="0"/>
                        <a:t>и</a:t>
                      </a:r>
                      <a:r>
                        <a:rPr lang="ru-RU" i="1" dirty="0" smtClean="0"/>
                        <a:t>шь, стро</a:t>
                      </a:r>
                      <a:r>
                        <a:rPr lang="ru-RU" b="1" i="1" dirty="0" smtClean="0"/>
                        <a:t>и</a:t>
                      </a:r>
                      <a:r>
                        <a:rPr lang="ru-RU" i="1" dirty="0" smtClean="0"/>
                        <a:t>те, крич</a:t>
                      </a:r>
                      <a:r>
                        <a:rPr lang="ru-RU" b="1" i="1" dirty="0" smtClean="0"/>
                        <a:t>и</a:t>
                      </a:r>
                      <a:r>
                        <a:rPr lang="ru-RU" i="1" dirty="0" smtClean="0"/>
                        <a:t>те, стро</a:t>
                      </a:r>
                      <a:r>
                        <a:rPr lang="ru-RU" b="1" i="1" dirty="0" smtClean="0"/>
                        <a:t>и</a:t>
                      </a:r>
                      <a:r>
                        <a:rPr lang="ru-RU" i="1" dirty="0" smtClean="0"/>
                        <a:t>м, крич</a:t>
                      </a:r>
                      <a:r>
                        <a:rPr lang="ru-RU" b="1" i="1" dirty="0" smtClean="0"/>
                        <a:t>и</a:t>
                      </a:r>
                      <a:r>
                        <a:rPr lang="ru-RU" i="1" dirty="0" smtClean="0"/>
                        <a:t>м, стро</a:t>
                      </a:r>
                      <a:r>
                        <a:rPr lang="ru-RU" b="1" i="1" dirty="0" smtClean="0"/>
                        <a:t>и</a:t>
                      </a:r>
                      <a:r>
                        <a:rPr lang="ru-RU" i="1" dirty="0" smtClean="0"/>
                        <a:t>т, крич</a:t>
                      </a:r>
                      <a:r>
                        <a:rPr lang="ru-RU" b="1" i="1" dirty="0" smtClean="0"/>
                        <a:t>и</a:t>
                      </a:r>
                      <a:r>
                        <a:rPr lang="ru-RU" i="1" dirty="0" smtClean="0"/>
                        <a:t>т</a:t>
                      </a:r>
                      <a:endParaRPr lang="ru-RU" i="1" dirty="0"/>
                    </a:p>
                  </a:txBody>
                  <a:tcPr/>
                </a:tc>
                <a:tc>
                  <a:txBody>
                    <a:bodyPr/>
                    <a:lstStyle/>
                    <a:p>
                      <a:r>
                        <a:rPr lang="ru-RU" dirty="0" smtClean="0"/>
                        <a:t>В остальных формах – окончание с буквой </a:t>
                      </a:r>
                      <a:r>
                        <a:rPr lang="ru-RU" b="1" dirty="0" smtClean="0"/>
                        <a:t>е</a:t>
                      </a:r>
                      <a:r>
                        <a:rPr lang="ru-RU" dirty="0" smtClean="0"/>
                        <a:t>, например: </a:t>
                      </a:r>
                      <a:r>
                        <a:rPr lang="ru-RU" i="1" dirty="0" smtClean="0"/>
                        <a:t>пол</a:t>
                      </a:r>
                      <a:r>
                        <a:rPr lang="ru-RU" b="1" i="1" dirty="0" smtClean="0"/>
                        <a:t>е</a:t>
                      </a:r>
                      <a:r>
                        <a:rPr lang="ru-RU" i="1" dirty="0" smtClean="0"/>
                        <a:t>т, пиш</a:t>
                      </a:r>
                      <a:r>
                        <a:rPr lang="ru-RU" b="1" i="1" dirty="0" smtClean="0"/>
                        <a:t>е</a:t>
                      </a:r>
                      <a:r>
                        <a:rPr lang="ru-RU" i="1" dirty="0" smtClean="0"/>
                        <a:t>т, пол</a:t>
                      </a:r>
                      <a:r>
                        <a:rPr lang="ru-RU" b="1" i="1" dirty="0" smtClean="0"/>
                        <a:t>е</a:t>
                      </a:r>
                      <a:r>
                        <a:rPr lang="ru-RU" i="1" dirty="0" smtClean="0"/>
                        <a:t>шь, пиш</a:t>
                      </a:r>
                      <a:r>
                        <a:rPr lang="ru-RU" b="1" i="1" dirty="0" smtClean="0"/>
                        <a:t>е</a:t>
                      </a:r>
                      <a:r>
                        <a:rPr lang="ru-RU" i="1" dirty="0" smtClean="0"/>
                        <a:t>шь, пол</a:t>
                      </a:r>
                      <a:r>
                        <a:rPr lang="ru-RU" b="1" i="1" dirty="0" smtClean="0"/>
                        <a:t>е</a:t>
                      </a:r>
                      <a:r>
                        <a:rPr lang="ru-RU" i="1" dirty="0" smtClean="0"/>
                        <a:t>те, пиш</a:t>
                      </a:r>
                      <a:r>
                        <a:rPr lang="ru-RU" b="1" i="1" dirty="0" smtClean="0"/>
                        <a:t>е</a:t>
                      </a:r>
                      <a:r>
                        <a:rPr lang="ru-RU" i="1" dirty="0" smtClean="0"/>
                        <a:t>те, пол</a:t>
                      </a:r>
                      <a:r>
                        <a:rPr lang="ru-RU" b="1" i="1" dirty="0" smtClean="0"/>
                        <a:t>е</a:t>
                      </a:r>
                      <a:r>
                        <a:rPr lang="ru-RU" i="1" dirty="0" smtClean="0"/>
                        <a:t>м, пиш</a:t>
                      </a:r>
                      <a:r>
                        <a:rPr lang="ru-RU" b="1" i="1" dirty="0" smtClean="0"/>
                        <a:t>е</a:t>
                      </a:r>
                      <a:r>
                        <a:rPr lang="ru-RU" i="1" dirty="0" smtClean="0"/>
                        <a:t>м</a:t>
                      </a:r>
                    </a:p>
                    <a:p>
                      <a:endParaRPr lang="ru-RU" dirty="0"/>
                    </a:p>
                  </a:txBody>
                  <a:tcPr/>
                </a:tc>
              </a:tr>
            </a:tbl>
          </a:graphicData>
        </a:graphic>
      </p:graphicFrame>
    </p:spTree>
    <p:extLst>
      <p:ext uri="{BB962C8B-B14F-4D97-AF65-F5344CB8AC3E}">
        <p14:creationId xmlns:p14="http://schemas.microsoft.com/office/powerpoint/2010/main" val="35114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6781800" cy="1008112"/>
          </a:xfrm>
        </p:spPr>
        <p:txBody>
          <a:bodyPr/>
          <a:lstStyle/>
          <a:p>
            <a:r>
              <a:rPr lang="ru-RU" dirty="0" smtClean="0"/>
              <a:t>Различайте!</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1110601"/>
              </p:ext>
            </p:extLst>
          </p:nvPr>
        </p:nvGraphicFramePr>
        <p:xfrm>
          <a:off x="755576" y="2132856"/>
          <a:ext cx="7543800" cy="3474720"/>
        </p:xfrm>
        <a:graphic>
          <a:graphicData uri="http://schemas.openxmlformats.org/drawingml/2006/table">
            <a:tbl>
              <a:tblPr firstRow="1" bandRow="1">
                <a:tableStyleId>{5C22544A-7EE6-4342-B048-85BDC9FD1C3A}</a:tableStyleId>
              </a:tblPr>
              <a:tblGrid>
                <a:gridCol w="3771900"/>
                <a:gridCol w="3771900"/>
              </a:tblGrid>
              <a:tr h="370840">
                <a:tc>
                  <a:txBody>
                    <a:bodyPr/>
                    <a:lstStyle/>
                    <a:p>
                      <a:r>
                        <a:rPr lang="ru-RU" dirty="0" smtClean="0"/>
                        <a:t> Форма множественного числа повелительного наклонения</a:t>
                      </a:r>
                      <a:endParaRPr lang="ru-RU" dirty="0"/>
                    </a:p>
                  </a:txBody>
                  <a:tcPr marL="83820" marR="83820"/>
                </a:tc>
                <a:tc>
                  <a:txBody>
                    <a:bodyPr/>
                    <a:lstStyle/>
                    <a:p>
                      <a:r>
                        <a:rPr lang="ru-RU" dirty="0" smtClean="0"/>
                        <a:t>Форма 2 лица множественного числа настоящего и будущего времени изъявительного наклонения</a:t>
                      </a:r>
                      <a:endParaRPr lang="ru-RU" dirty="0"/>
                    </a:p>
                  </a:txBody>
                  <a:tcPr marL="83820" marR="83820"/>
                </a:tc>
              </a:tr>
              <a:tr h="370840">
                <a:tc>
                  <a:txBody>
                    <a:bodyPr/>
                    <a:lstStyle/>
                    <a:p>
                      <a:r>
                        <a:rPr lang="ru-RU" dirty="0" smtClean="0"/>
                        <a:t>Перед </a:t>
                      </a:r>
                      <a:r>
                        <a:rPr lang="ru-RU" b="1" dirty="0" smtClean="0"/>
                        <a:t>–те </a:t>
                      </a:r>
                      <a:r>
                        <a:rPr lang="ru-RU" dirty="0" smtClean="0"/>
                        <a:t>всегда пишется </a:t>
                      </a:r>
                      <a:r>
                        <a:rPr lang="ru-RU" b="1" dirty="0" smtClean="0"/>
                        <a:t>и</a:t>
                      </a:r>
                      <a:r>
                        <a:rPr lang="ru-RU" dirty="0" smtClean="0"/>
                        <a:t> (суффикс):</a:t>
                      </a:r>
                    </a:p>
                    <a:p>
                      <a:r>
                        <a:rPr lang="ru-RU" dirty="0" smtClean="0"/>
                        <a:t>Крикните погромче!</a:t>
                      </a:r>
                    </a:p>
                    <a:p>
                      <a:r>
                        <a:rPr lang="ru-RU" dirty="0" smtClean="0"/>
                        <a:t>Стукн</a:t>
                      </a:r>
                      <a:r>
                        <a:rPr lang="ru-RU" b="1" dirty="0" smtClean="0"/>
                        <a:t>и</a:t>
                      </a:r>
                      <a:r>
                        <a:rPr lang="ru-RU" dirty="0" smtClean="0"/>
                        <a:t>те в окно!</a:t>
                      </a:r>
                    </a:p>
                    <a:p>
                      <a:r>
                        <a:rPr lang="ru-RU" dirty="0" smtClean="0"/>
                        <a:t>Прыгн</a:t>
                      </a:r>
                      <a:r>
                        <a:rPr lang="ru-RU" b="1" dirty="0" smtClean="0"/>
                        <a:t>и</a:t>
                      </a:r>
                      <a:r>
                        <a:rPr lang="ru-RU" dirty="0" smtClean="0"/>
                        <a:t>те в сторону.</a:t>
                      </a:r>
                    </a:p>
                    <a:p>
                      <a:r>
                        <a:rPr lang="ru-RU" dirty="0" smtClean="0"/>
                        <a:t>Прыгн</a:t>
                      </a:r>
                      <a:r>
                        <a:rPr lang="ru-RU" b="1" dirty="0" smtClean="0"/>
                        <a:t>и</a:t>
                      </a:r>
                      <a:r>
                        <a:rPr lang="ru-RU" dirty="0" smtClean="0"/>
                        <a:t>те в сторону.</a:t>
                      </a:r>
                    </a:p>
                    <a:p>
                      <a:r>
                        <a:rPr lang="ru-RU" dirty="0" smtClean="0"/>
                        <a:t>Полож</a:t>
                      </a:r>
                      <a:r>
                        <a:rPr lang="ru-RU" b="1" dirty="0" smtClean="0"/>
                        <a:t>и</a:t>
                      </a:r>
                      <a:r>
                        <a:rPr lang="ru-RU" dirty="0" smtClean="0"/>
                        <a:t>те сюда.</a:t>
                      </a:r>
                      <a:endParaRPr lang="ru-RU" dirty="0"/>
                    </a:p>
                  </a:txBody>
                  <a:tcPr marL="83820" marR="83820"/>
                </a:tc>
                <a:tc>
                  <a:txBody>
                    <a:bodyPr/>
                    <a:lstStyle/>
                    <a:p>
                      <a:r>
                        <a:rPr lang="ru-RU" dirty="0" smtClean="0"/>
                        <a:t>Перед </a:t>
                      </a:r>
                      <a:r>
                        <a:rPr lang="ru-RU" b="1" dirty="0" smtClean="0"/>
                        <a:t>–те</a:t>
                      </a:r>
                      <a:r>
                        <a:rPr lang="ru-RU" b="1" baseline="0" dirty="0" smtClean="0"/>
                        <a:t> </a:t>
                      </a:r>
                      <a:r>
                        <a:rPr lang="ru-RU" baseline="0" dirty="0" smtClean="0"/>
                        <a:t>пишется </a:t>
                      </a:r>
                      <a:r>
                        <a:rPr lang="ru-RU" b="1" baseline="0" dirty="0" smtClean="0"/>
                        <a:t>е</a:t>
                      </a:r>
                      <a:r>
                        <a:rPr lang="ru-RU" baseline="0" dirty="0" smtClean="0"/>
                        <a:t> или </a:t>
                      </a:r>
                      <a:r>
                        <a:rPr lang="ru-RU" b="1" baseline="0" dirty="0" smtClean="0"/>
                        <a:t>и </a:t>
                      </a:r>
                      <a:r>
                        <a:rPr lang="ru-RU" baseline="0" dirty="0" smtClean="0"/>
                        <a:t>в зависимости от спряжения (</a:t>
                      </a:r>
                      <a:r>
                        <a:rPr lang="en-US" baseline="0" dirty="0" smtClean="0"/>
                        <a:t> II </a:t>
                      </a:r>
                      <a:r>
                        <a:rPr lang="ru-RU" baseline="0" dirty="0" smtClean="0"/>
                        <a:t>или </a:t>
                      </a:r>
                      <a:r>
                        <a:rPr lang="en-US" baseline="0" dirty="0" smtClean="0"/>
                        <a:t>I </a:t>
                      </a:r>
                      <a:r>
                        <a:rPr lang="ru-RU" baseline="0" dirty="0" smtClean="0"/>
                        <a:t>соответственно):</a:t>
                      </a:r>
                    </a:p>
                    <a:p>
                      <a:r>
                        <a:rPr lang="ru-RU" dirty="0" smtClean="0"/>
                        <a:t>Если крикн</a:t>
                      </a:r>
                      <a:r>
                        <a:rPr lang="ru-RU" b="1" dirty="0" smtClean="0"/>
                        <a:t>е</a:t>
                      </a:r>
                      <a:r>
                        <a:rPr lang="ru-RU" dirty="0" smtClean="0"/>
                        <a:t>те (</a:t>
                      </a:r>
                      <a:r>
                        <a:rPr lang="ru-RU" baseline="0" dirty="0" smtClean="0"/>
                        <a:t> кричать)</a:t>
                      </a:r>
                      <a:r>
                        <a:rPr lang="ru-RU" dirty="0" smtClean="0"/>
                        <a:t>, я прибегу.</a:t>
                      </a:r>
                    </a:p>
                    <a:p>
                      <a:r>
                        <a:rPr lang="ru-RU" dirty="0" smtClean="0"/>
                        <a:t>Когда стукн</a:t>
                      </a:r>
                      <a:r>
                        <a:rPr lang="ru-RU" b="1" dirty="0" smtClean="0"/>
                        <a:t>е</a:t>
                      </a:r>
                      <a:r>
                        <a:rPr lang="ru-RU" dirty="0" smtClean="0"/>
                        <a:t>те (стучать), открою.</a:t>
                      </a:r>
                    </a:p>
                    <a:p>
                      <a:r>
                        <a:rPr lang="ru-RU" dirty="0" smtClean="0"/>
                        <a:t>Вы смотр</a:t>
                      </a:r>
                      <a:r>
                        <a:rPr lang="ru-RU" b="1" dirty="0" smtClean="0"/>
                        <a:t>и</a:t>
                      </a:r>
                      <a:r>
                        <a:rPr lang="ru-RU" dirty="0" smtClean="0"/>
                        <a:t>те (смотреть – </a:t>
                      </a:r>
                      <a:r>
                        <a:rPr lang="ru-RU" dirty="0" err="1" smtClean="0"/>
                        <a:t>искл</a:t>
                      </a:r>
                      <a:r>
                        <a:rPr lang="ru-RU" dirty="0" smtClean="0"/>
                        <a:t>.) фильм?</a:t>
                      </a:r>
                    </a:p>
                    <a:p>
                      <a:r>
                        <a:rPr lang="ru-RU" dirty="0" smtClean="0"/>
                        <a:t>Люб</a:t>
                      </a:r>
                      <a:r>
                        <a:rPr lang="ru-RU" b="1" dirty="0" smtClean="0"/>
                        <a:t>и</a:t>
                      </a:r>
                      <a:r>
                        <a:rPr lang="ru-RU" dirty="0" smtClean="0"/>
                        <a:t>те (любить) ли вы меня?</a:t>
                      </a:r>
                      <a:endParaRPr lang="ru-RU" dirty="0"/>
                    </a:p>
                  </a:txBody>
                  <a:tcPr marL="83820" marR="83820"/>
                </a:tc>
              </a:tr>
            </a:tbl>
          </a:graphicData>
        </a:graphic>
      </p:graphicFrame>
    </p:spTree>
    <p:extLst>
      <p:ext uri="{BB962C8B-B14F-4D97-AF65-F5344CB8AC3E}">
        <p14:creationId xmlns:p14="http://schemas.microsoft.com/office/powerpoint/2010/main" val="68722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7992888" cy="936104"/>
          </a:xfrm>
        </p:spPr>
        <p:txBody>
          <a:bodyPr>
            <a:noAutofit/>
          </a:bodyPr>
          <a:lstStyle/>
          <a:p>
            <a:r>
              <a:rPr lang="ru-RU" sz="2000" i="1" dirty="0" smtClean="0"/>
              <a:t>Суффиксы страдательных и действительных причастий настоящего времени зависят от спряжения глагола, от которого образованы причастия</a:t>
            </a:r>
            <a:endParaRPr lang="ru-RU" sz="2000" i="1" dirty="0"/>
          </a:p>
        </p:txBody>
      </p:sp>
      <p:sp>
        <p:nvSpPr>
          <p:cNvPr id="3" name="Объект 2"/>
          <p:cNvSpPr>
            <a:spLocks noGrp="1"/>
          </p:cNvSpPr>
          <p:nvPr>
            <p:ph sz="half" idx="1"/>
          </p:nvPr>
        </p:nvSpPr>
        <p:spPr>
          <a:xfrm>
            <a:off x="323528" y="1772816"/>
            <a:ext cx="3873624" cy="504056"/>
          </a:xfrm>
        </p:spPr>
        <p:txBody>
          <a:bodyPr>
            <a:normAutofit fontScale="77500" lnSpcReduction="20000"/>
          </a:bodyPr>
          <a:lstStyle/>
          <a:p>
            <a:r>
              <a:rPr lang="ru-RU" sz="2000" b="1" dirty="0" smtClean="0"/>
              <a:t>Страдательные причастия настоящего времени</a:t>
            </a:r>
          </a:p>
          <a:p>
            <a:endParaRPr lang="ru-RU" sz="2000" dirty="0"/>
          </a:p>
          <a:p>
            <a:endParaRPr lang="ru-RU" sz="2000" dirty="0"/>
          </a:p>
        </p:txBody>
      </p:sp>
      <p:sp>
        <p:nvSpPr>
          <p:cNvPr id="4" name="Объект 3"/>
          <p:cNvSpPr>
            <a:spLocks noGrp="1"/>
          </p:cNvSpPr>
          <p:nvPr>
            <p:ph sz="half" idx="2"/>
          </p:nvPr>
        </p:nvSpPr>
        <p:spPr>
          <a:xfrm>
            <a:off x="4644008" y="1556792"/>
            <a:ext cx="4320480" cy="576064"/>
          </a:xfrm>
        </p:spPr>
        <p:txBody>
          <a:bodyPr>
            <a:normAutofit fontScale="77500" lnSpcReduction="20000"/>
          </a:bodyPr>
          <a:lstStyle/>
          <a:p>
            <a:r>
              <a:rPr lang="ru-RU" sz="2000" b="1" dirty="0" smtClean="0"/>
              <a:t>Действительные причастия </a:t>
            </a:r>
          </a:p>
          <a:p>
            <a:pPr marL="0" indent="0">
              <a:buNone/>
            </a:pPr>
            <a:r>
              <a:rPr lang="ru-RU" sz="2000" b="1" dirty="0"/>
              <a:t> </a:t>
            </a:r>
            <a:r>
              <a:rPr lang="ru-RU" sz="2000" b="1" dirty="0" smtClean="0"/>
              <a:t>    настоящего времени</a:t>
            </a:r>
            <a:endParaRPr lang="ru-RU" sz="2000" b="1" dirty="0"/>
          </a:p>
        </p:txBody>
      </p:sp>
      <p:graphicFrame>
        <p:nvGraphicFramePr>
          <p:cNvPr id="7" name="Таблица 6"/>
          <p:cNvGraphicFramePr>
            <a:graphicFrameLocks noGrp="1"/>
          </p:cNvGraphicFramePr>
          <p:nvPr>
            <p:extLst>
              <p:ext uri="{D42A27DB-BD31-4B8C-83A1-F6EECF244321}">
                <p14:modId xmlns:p14="http://schemas.microsoft.com/office/powerpoint/2010/main" val="2565985888"/>
              </p:ext>
            </p:extLst>
          </p:nvPr>
        </p:nvGraphicFramePr>
        <p:xfrm>
          <a:off x="179512" y="2060848"/>
          <a:ext cx="4176464" cy="3997567"/>
        </p:xfrm>
        <a:graphic>
          <a:graphicData uri="http://schemas.openxmlformats.org/drawingml/2006/table">
            <a:tbl>
              <a:tblPr firstRow="1" bandRow="1">
                <a:tableStyleId>{5C22544A-7EE6-4342-B048-85BDC9FD1C3A}</a:tableStyleId>
              </a:tblPr>
              <a:tblGrid>
                <a:gridCol w="2088232"/>
                <a:gridCol w="2088232"/>
              </a:tblGrid>
              <a:tr h="792087">
                <a:tc>
                  <a:txBody>
                    <a:bodyPr/>
                    <a:lstStyle/>
                    <a:p>
                      <a:r>
                        <a:rPr lang="ru-RU" dirty="0" smtClean="0"/>
                        <a:t>От глаголов </a:t>
                      </a:r>
                      <a:r>
                        <a:rPr lang="en-US" dirty="0" smtClean="0"/>
                        <a:t>I </a:t>
                      </a:r>
                      <a:r>
                        <a:rPr lang="ru-RU" dirty="0" smtClean="0"/>
                        <a:t>спряжения</a:t>
                      </a:r>
                      <a:endParaRPr lang="ru-RU" dirty="0"/>
                    </a:p>
                  </a:txBody>
                  <a:tcPr/>
                </a:tc>
                <a:tc>
                  <a:txBody>
                    <a:bodyPr/>
                    <a:lstStyle/>
                    <a:p>
                      <a:r>
                        <a:rPr lang="ru-RU" dirty="0" smtClean="0"/>
                        <a:t>От глаголов </a:t>
                      </a:r>
                      <a:r>
                        <a:rPr lang="en-US" dirty="0" smtClean="0"/>
                        <a:t> II </a:t>
                      </a:r>
                      <a:r>
                        <a:rPr lang="ru-RU" dirty="0" smtClean="0"/>
                        <a:t>спряжения</a:t>
                      </a:r>
                      <a:endParaRPr lang="ru-RU" dirty="0"/>
                    </a:p>
                  </a:txBody>
                  <a:tcPr/>
                </a:tc>
              </a:tr>
              <a:tr h="370840">
                <a:tc>
                  <a:txBody>
                    <a:bodyPr/>
                    <a:lstStyle/>
                    <a:p>
                      <a:r>
                        <a:rPr lang="ru-RU" b="1" dirty="0" smtClean="0"/>
                        <a:t>           -ем-</a:t>
                      </a:r>
                      <a:endParaRPr lang="ru-RU" b="1" dirty="0"/>
                    </a:p>
                  </a:txBody>
                  <a:tcPr/>
                </a:tc>
                <a:tc>
                  <a:txBody>
                    <a:bodyPr/>
                    <a:lstStyle/>
                    <a:p>
                      <a:r>
                        <a:rPr lang="ru-RU" b="1" dirty="0" smtClean="0"/>
                        <a:t>         -им-</a:t>
                      </a:r>
                      <a:endParaRPr lang="ru-RU" b="1" dirty="0"/>
                    </a:p>
                  </a:txBody>
                  <a:tcPr/>
                </a:tc>
              </a:tr>
              <a:tr h="370840">
                <a:tc>
                  <a:txBody>
                    <a:bodyPr/>
                    <a:lstStyle/>
                    <a:p>
                      <a:r>
                        <a:rPr lang="ru-RU" dirty="0" smtClean="0"/>
                        <a:t>Колебать – колеблемый</a:t>
                      </a:r>
                    </a:p>
                    <a:p>
                      <a:r>
                        <a:rPr lang="ru-RU" dirty="0" smtClean="0"/>
                        <a:t>Читать – читаемый</a:t>
                      </a:r>
                    </a:p>
                    <a:p>
                      <a:r>
                        <a:rPr lang="ru-RU" dirty="0" smtClean="0"/>
                        <a:t>Уважать – уважаемый</a:t>
                      </a:r>
                    </a:p>
                    <a:p>
                      <a:r>
                        <a:rPr lang="ru-RU" b="1" dirty="0" smtClean="0"/>
                        <a:t>Исключение:</a:t>
                      </a:r>
                    </a:p>
                    <a:p>
                      <a:r>
                        <a:rPr lang="ru-RU" dirty="0" smtClean="0"/>
                        <a:t>Двигать – движимый</a:t>
                      </a:r>
                    </a:p>
                    <a:p>
                      <a:r>
                        <a:rPr lang="ru-RU" dirty="0" smtClean="0"/>
                        <a:t>Колыхать - колышимый</a:t>
                      </a:r>
                      <a:endParaRPr lang="ru-RU" dirty="0"/>
                    </a:p>
                  </a:txBody>
                  <a:tcPr/>
                </a:tc>
                <a:tc>
                  <a:txBody>
                    <a:bodyPr/>
                    <a:lstStyle/>
                    <a:p>
                      <a:r>
                        <a:rPr lang="ru-RU" dirty="0" smtClean="0"/>
                        <a:t>Зависеть – зависимый</a:t>
                      </a:r>
                    </a:p>
                    <a:p>
                      <a:r>
                        <a:rPr lang="ru-RU" dirty="0" smtClean="0"/>
                        <a:t>Мучить – мучимый</a:t>
                      </a:r>
                    </a:p>
                    <a:p>
                      <a:r>
                        <a:rPr lang="ru-RU" dirty="0" smtClean="0"/>
                        <a:t>Видеть – видимый</a:t>
                      </a:r>
                    </a:p>
                    <a:p>
                      <a:r>
                        <a:rPr lang="ru-RU" dirty="0" smtClean="0"/>
                        <a:t>Делить - делимый</a:t>
                      </a:r>
                      <a:endParaRPr lang="ru-RU" dirty="0"/>
                    </a:p>
                  </a:txBody>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558198494"/>
              </p:ext>
            </p:extLst>
          </p:nvPr>
        </p:nvGraphicFramePr>
        <p:xfrm>
          <a:off x="4788024" y="2132856"/>
          <a:ext cx="3816424" cy="3816424"/>
        </p:xfrm>
        <a:graphic>
          <a:graphicData uri="http://schemas.openxmlformats.org/drawingml/2006/table">
            <a:tbl>
              <a:tblPr firstRow="1" bandRow="1">
                <a:tableStyleId>{5C22544A-7EE6-4342-B048-85BDC9FD1C3A}</a:tableStyleId>
              </a:tblPr>
              <a:tblGrid>
                <a:gridCol w="1728192"/>
                <a:gridCol w="2088232"/>
              </a:tblGrid>
              <a:tr h="664051">
                <a:tc>
                  <a:txBody>
                    <a:bodyPr/>
                    <a:lstStyle/>
                    <a:p>
                      <a:r>
                        <a:rPr lang="ru-RU" dirty="0" smtClean="0"/>
                        <a:t>От глаголов </a:t>
                      </a:r>
                      <a:r>
                        <a:rPr lang="en-US" dirty="0" smtClean="0"/>
                        <a:t>I </a:t>
                      </a:r>
                      <a:r>
                        <a:rPr lang="ru-RU" dirty="0" smtClean="0"/>
                        <a:t>спряжения</a:t>
                      </a:r>
                      <a:endParaRPr lang="ru-RU" dirty="0"/>
                    </a:p>
                  </a:txBody>
                  <a:tcPr/>
                </a:tc>
                <a:tc>
                  <a:txBody>
                    <a:bodyPr/>
                    <a:lstStyle/>
                    <a:p>
                      <a:r>
                        <a:rPr lang="ru-RU" dirty="0" smtClean="0"/>
                        <a:t>От глаголов </a:t>
                      </a:r>
                      <a:r>
                        <a:rPr lang="en-US" dirty="0" smtClean="0"/>
                        <a:t> II </a:t>
                      </a:r>
                      <a:r>
                        <a:rPr lang="ru-RU" dirty="0" smtClean="0"/>
                        <a:t>спряжения</a:t>
                      </a:r>
                      <a:endParaRPr lang="ru-RU" dirty="0"/>
                    </a:p>
                  </a:txBody>
                  <a:tcPr/>
                </a:tc>
              </a:tr>
              <a:tr h="384728">
                <a:tc>
                  <a:txBody>
                    <a:bodyPr/>
                    <a:lstStyle/>
                    <a:p>
                      <a:r>
                        <a:rPr lang="ru-RU" b="1" dirty="0" smtClean="0"/>
                        <a:t>   -</a:t>
                      </a:r>
                      <a:r>
                        <a:rPr lang="ru-RU" b="1" dirty="0" err="1" smtClean="0"/>
                        <a:t>ущ</a:t>
                      </a:r>
                      <a:r>
                        <a:rPr lang="ru-RU" b="1" dirty="0" smtClean="0"/>
                        <a:t>- (-</a:t>
                      </a:r>
                      <a:r>
                        <a:rPr lang="ru-RU" b="1" dirty="0" err="1" smtClean="0"/>
                        <a:t>ющ</a:t>
                      </a:r>
                      <a:r>
                        <a:rPr lang="ru-RU" b="1" dirty="0" smtClean="0"/>
                        <a:t>-)</a:t>
                      </a:r>
                      <a:endParaRPr lang="ru-RU" b="1" dirty="0"/>
                    </a:p>
                  </a:txBody>
                  <a:tcPr/>
                </a:tc>
                <a:tc>
                  <a:txBody>
                    <a:bodyPr/>
                    <a:lstStyle/>
                    <a:p>
                      <a:r>
                        <a:rPr lang="ru-RU" b="1" dirty="0" smtClean="0"/>
                        <a:t>    -</a:t>
                      </a:r>
                      <a:r>
                        <a:rPr lang="ru-RU" b="1" dirty="0" err="1" smtClean="0"/>
                        <a:t>ащ</a:t>
                      </a:r>
                      <a:r>
                        <a:rPr lang="ru-RU" b="1" dirty="0" smtClean="0"/>
                        <a:t>- (-</a:t>
                      </a:r>
                      <a:r>
                        <a:rPr lang="ru-RU" b="1" dirty="0" err="1" smtClean="0"/>
                        <a:t>ящ</a:t>
                      </a:r>
                      <a:r>
                        <a:rPr lang="ru-RU" b="1" dirty="0" smtClean="0"/>
                        <a:t>-)</a:t>
                      </a:r>
                      <a:endParaRPr lang="ru-RU" b="1" dirty="0"/>
                    </a:p>
                  </a:txBody>
                  <a:tcPr/>
                </a:tc>
              </a:tr>
              <a:tr h="2767645">
                <a:tc>
                  <a:txBody>
                    <a:bodyPr/>
                    <a:lstStyle/>
                    <a:p>
                      <a:r>
                        <a:rPr lang="ru-RU" dirty="0" smtClean="0"/>
                        <a:t>Писать – пишущий</a:t>
                      </a:r>
                    </a:p>
                    <a:p>
                      <a:r>
                        <a:rPr lang="ru-RU" dirty="0" smtClean="0"/>
                        <a:t>Колоть – колющий</a:t>
                      </a:r>
                    </a:p>
                    <a:p>
                      <a:r>
                        <a:rPr lang="ru-RU" dirty="0" smtClean="0"/>
                        <a:t>Дать - дающий</a:t>
                      </a:r>
                      <a:endParaRPr lang="ru-RU" dirty="0"/>
                    </a:p>
                  </a:txBody>
                  <a:tcPr/>
                </a:tc>
                <a:tc>
                  <a:txBody>
                    <a:bodyPr/>
                    <a:lstStyle/>
                    <a:p>
                      <a:r>
                        <a:rPr lang="ru-RU" dirty="0" smtClean="0"/>
                        <a:t>Давить – давящий</a:t>
                      </a:r>
                    </a:p>
                    <a:p>
                      <a:r>
                        <a:rPr lang="ru-RU" dirty="0" smtClean="0"/>
                        <a:t>Рубить – рубящий</a:t>
                      </a:r>
                    </a:p>
                    <a:p>
                      <a:r>
                        <a:rPr lang="ru-RU" dirty="0" smtClean="0"/>
                        <a:t>Красить – красящий</a:t>
                      </a:r>
                    </a:p>
                    <a:p>
                      <a:r>
                        <a:rPr lang="ru-RU" b="1" dirty="0" smtClean="0"/>
                        <a:t>Исключение:</a:t>
                      </a:r>
                    </a:p>
                    <a:p>
                      <a:r>
                        <a:rPr lang="ru-RU" dirty="0" smtClean="0"/>
                        <a:t>Брезжить - </a:t>
                      </a:r>
                      <a:r>
                        <a:rPr lang="ru-RU" dirty="0" err="1" smtClean="0"/>
                        <a:t>брезжущий</a:t>
                      </a:r>
                      <a:endParaRPr lang="ru-RU" dirty="0" smtClean="0"/>
                    </a:p>
                    <a:p>
                      <a:endParaRPr lang="ru-RU" dirty="0"/>
                    </a:p>
                  </a:txBody>
                  <a:tcPr/>
                </a:tc>
              </a:tr>
            </a:tbl>
          </a:graphicData>
        </a:graphic>
      </p:graphicFrame>
    </p:spTree>
    <p:extLst>
      <p:ext uri="{BB962C8B-B14F-4D97-AF65-F5344CB8AC3E}">
        <p14:creationId xmlns:p14="http://schemas.microsoft.com/office/powerpoint/2010/main" val="180702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778098"/>
          </a:xfrm>
        </p:spPr>
        <p:txBody>
          <a:bodyPr>
            <a:noAutofit/>
          </a:bodyPr>
          <a:lstStyle/>
          <a:p>
            <a:r>
              <a:rPr lang="ru-RU" sz="2000" dirty="0" smtClean="0"/>
              <a:t>Суффиксы страдательных и действительных причастий прошедшего времени зависят от глагольных суффиксов в инфинитивах, от которых образованы причастия</a:t>
            </a:r>
            <a:endParaRPr lang="ru-RU" sz="2000" dirty="0"/>
          </a:p>
        </p:txBody>
      </p:sp>
      <p:sp>
        <p:nvSpPr>
          <p:cNvPr id="3" name="Объект 2"/>
          <p:cNvSpPr>
            <a:spLocks noGrp="1"/>
          </p:cNvSpPr>
          <p:nvPr>
            <p:ph sz="half" idx="1"/>
          </p:nvPr>
        </p:nvSpPr>
        <p:spPr>
          <a:xfrm>
            <a:off x="467544" y="1628800"/>
            <a:ext cx="4038600" cy="648072"/>
          </a:xfrm>
        </p:spPr>
        <p:txBody>
          <a:bodyPr>
            <a:normAutofit fontScale="92500" lnSpcReduction="20000"/>
          </a:bodyPr>
          <a:lstStyle/>
          <a:p>
            <a:r>
              <a:rPr lang="ru-RU" sz="2000" dirty="0" smtClean="0"/>
              <a:t>Страдательные причастия прошедшего времени</a:t>
            </a:r>
          </a:p>
          <a:p>
            <a:endParaRPr lang="ru-RU" sz="2000" dirty="0"/>
          </a:p>
          <a:p>
            <a:endParaRPr lang="ru-RU" sz="2000" dirty="0"/>
          </a:p>
        </p:txBody>
      </p:sp>
      <p:sp>
        <p:nvSpPr>
          <p:cNvPr id="4" name="Объект 3"/>
          <p:cNvSpPr>
            <a:spLocks noGrp="1"/>
          </p:cNvSpPr>
          <p:nvPr>
            <p:ph sz="half" idx="2"/>
          </p:nvPr>
        </p:nvSpPr>
        <p:spPr>
          <a:xfrm>
            <a:off x="4572000" y="1628800"/>
            <a:ext cx="4114800" cy="576064"/>
          </a:xfrm>
        </p:spPr>
        <p:txBody>
          <a:bodyPr>
            <a:normAutofit fontScale="92500" lnSpcReduction="20000"/>
          </a:bodyPr>
          <a:lstStyle/>
          <a:p>
            <a:r>
              <a:rPr lang="ru-RU" sz="2000" dirty="0" smtClean="0"/>
              <a:t>Действительные причастия прошедшего времени</a:t>
            </a:r>
          </a:p>
          <a:p>
            <a:endParaRPr lang="ru-RU" sz="2000" dirty="0"/>
          </a:p>
          <a:p>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942295726"/>
              </p:ext>
            </p:extLst>
          </p:nvPr>
        </p:nvGraphicFramePr>
        <p:xfrm>
          <a:off x="179512" y="2060848"/>
          <a:ext cx="4392488" cy="4084320"/>
        </p:xfrm>
        <a:graphic>
          <a:graphicData uri="http://schemas.openxmlformats.org/drawingml/2006/table">
            <a:tbl>
              <a:tblPr firstRow="1" bandRow="1">
                <a:tableStyleId>{5C22544A-7EE6-4342-B048-85BDC9FD1C3A}</a:tableStyleId>
              </a:tblPr>
              <a:tblGrid>
                <a:gridCol w="1224136"/>
                <a:gridCol w="3168352"/>
              </a:tblGrid>
              <a:tr h="370840">
                <a:tc>
                  <a:txBody>
                    <a:bodyPr/>
                    <a:lstStyle/>
                    <a:p>
                      <a:r>
                        <a:rPr lang="ru-RU" sz="1600" dirty="0" smtClean="0"/>
                        <a:t>Суффиксы</a:t>
                      </a:r>
                    </a:p>
                    <a:p>
                      <a:r>
                        <a:rPr lang="ru-RU" sz="1600" i="1" dirty="0" smtClean="0"/>
                        <a:t>-</a:t>
                      </a:r>
                      <a:r>
                        <a:rPr lang="ru-RU" sz="1600" i="1" dirty="0" err="1" smtClean="0"/>
                        <a:t>енн</a:t>
                      </a:r>
                      <a:r>
                        <a:rPr lang="ru-RU" sz="1600" i="1" dirty="0" smtClean="0"/>
                        <a:t>-,</a:t>
                      </a:r>
                      <a:r>
                        <a:rPr lang="ru-RU" sz="1600" i="1" baseline="0" dirty="0" smtClean="0"/>
                        <a:t> </a:t>
                      </a:r>
                    </a:p>
                    <a:p>
                      <a:r>
                        <a:rPr lang="ru-RU" sz="1600" i="1" baseline="0" dirty="0" smtClean="0"/>
                        <a:t>-</a:t>
                      </a:r>
                      <a:r>
                        <a:rPr lang="ru-RU" sz="1600" i="1" baseline="0" dirty="0" err="1" smtClean="0"/>
                        <a:t>ённ</a:t>
                      </a:r>
                      <a:r>
                        <a:rPr lang="ru-RU" sz="1600" i="1" baseline="0" dirty="0" smtClean="0"/>
                        <a:t>-</a:t>
                      </a:r>
                      <a:endParaRPr lang="ru-RU" sz="1600" i="1" dirty="0"/>
                    </a:p>
                  </a:txBody>
                  <a:tcPr/>
                </a:tc>
                <a:tc>
                  <a:txBody>
                    <a:bodyPr/>
                    <a:lstStyle/>
                    <a:p>
                      <a:r>
                        <a:rPr lang="ru-RU" sz="1600" i="1" dirty="0" smtClean="0"/>
                        <a:t>От глаголов на –</a:t>
                      </a:r>
                      <a:r>
                        <a:rPr lang="ru-RU" sz="1600" i="1" dirty="0" err="1" smtClean="0"/>
                        <a:t>ить</a:t>
                      </a:r>
                      <a:r>
                        <a:rPr lang="ru-RU" sz="1600" i="1" dirty="0" smtClean="0"/>
                        <a:t>, -</a:t>
                      </a:r>
                      <a:r>
                        <a:rPr lang="ru-RU" sz="1600" i="1" dirty="0" err="1" smtClean="0"/>
                        <a:t>еть</a:t>
                      </a:r>
                      <a:endParaRPr lang="ru-RU" sz="1600" i="1" dirty="0" smtClean="0"/>
                    </a:p>
                    <a:p>
                      <a:r>
                        <a:rPr lang="ru-RU" sz="1600" dirty="0" smtClean="0"/>
                        <a:t>Построить – </a:t>
                      </a:r>
                      <a:r>
                        <a:rPr lang="ru-RU" sz="1600" dirty="0" err="1" smtClean="0"/>
                        <a:t>постр</a:t>
                      </a:r>
                      <a:r>
                        <a:rPr lang="ru-RU" sz="1600" dirty="0" smtClean="0"/>
                        <a:t>/</a:t>
                      </a:r>
                      <a:r>
                        <a:rPr lang="ru-RU" sz="1600" i="1" dirty="0" err="1" smtClean="0"/>
                        <a:t>енн</a:t>
                      </a:r>
                      <a:r>
                        <a:rPr lang="ru-RU" sz="1600" dirty="0" smtClean="0"/>
                        <a:t>/</a:t>
                      </a:r>
                      <a:r>
                        <a:rPr lang="ru-RU" sz="1600" dirty="0" err="1" smtClean="0"/>
                        <a:t>ый</a:t>
                      </a:r>
                      <a:endParaRPr lang="ru-RU" sz="1600" dirty="0" smtClean="0"/>
                    </a:p>
                    <a:p>
                      <a:r>
                        <a:rPr lang="ru-RU" sz="1600" dirty="0" smtClean="0"/>
                        <a:t>Увидеть – </a:t>
                      </a:r>
                      <a:r>
                        <a:rPr lang="ru-RU" sz="1600" dirty="0" err="1" smtClean="0"/>
                        <a:t>увид</a:t>
                      </a:r>
                      <a:r>
                        <a:rPr lang="ru-RU" sz="1600" dirty="0" smtClean="0"/>
                        <a:t>/</a:t>
                      </a:r>
                      <a:r>
                        <a:rPr lang="ru-RU" sz="1600" i="1" dirty="0" err="1" smtClean="0"/>
                        <a:t>енн</a:t>
                      </a:r>
                      <a:r>
                        <a:rPr lang="ru-RU" sz="1600" dirty="0" smtClean="0"/>
                        <a:t>/</a:t>
                      </a:r>
                      <a:r>
                        <a:rPr lang="ru-RU" sz="1600" dirty="0" err="1" smtClean="0"/>
                        <a:t>ый</a:t>
                      </a:r>
                      <a:endParaRPr lang="ru-RU" sz="1600" dirty="0" smtClean="0"/>
                    </a:p>
                    <a:p>
                      <a:r>
                        <a:rPr lang="ru-RU" sz="1600" dirty="0" smtClean="0"/>
                        <a:t>Склеить – </a:t>
                      </a:r>
                      <a:r>
                        <a:rPr lang="ru-RU" sz="1600" dirty="0" err="1" smtClean="0"/>
                        <a:t>скле</a:t>
                      </a:r>
                      <a:r>
                        <a:rPr lang="ru-RU" sz="1600" dirty="0" smtClean="0"/>
                        <a:t>/</a:t>
                      </a:r>
                      <a:r>
                        <a:rPr lang="ru-RU" sz="1600" i="1" dirty="0" err="1" smtClean="0"/>
                        <a:t>енн</a:t>
                      </a:r>
                      <a:r>
                        <a:rPr lang="ru-RU" sz="1600" dirty="0" smtClean="0"/>
                        <a:t>/</a:t>
                      </a:r>
                      <a:r>
                        <a:rPr lang="ru-RU" sz="1600" dirty="0" err="1" smtClean="0"/>
                        <a:t>ый</a:t>
                      </a:r>
                      <a:endParaRPr lang="ru-RU" sz="1600" dirty="0" smtClean="0"/>
                    </a:p>
                    <a:p>
                      <a:r>
                        <a:rPr lang="ru-RU" sz="1600" dirty="0" smtClean="0"/>
                        <a:t>Гласной и в суффиксах страдательных причастий прошедшего времени </a:t>
                      </a:r>
                      <a:r>
                        <a:rPr lang="ru-RU" sz="1600" dirty="0" err="1" smtClean="0"/>
                        <a:t>небывает</a:t>
                      </a:r>
                      <a:endParaRPr lang="ru-RU" sz="1600" dirty="0"/>
                    </a:p>
                  </a:txBody>
                  <a:tcPr/>
                </a:tc>
              </a:tr>
              <a:tr h="370840">
                <a:tc>
                  <a:txBody>
                    <a:bodyPr/>
                    <a:lstStyle/>
                    <a:p>
                      <a:r>
                        <a:rPr lang="ru-RU" sz="1600" dirty="0" smtClean="0"/>
                        <a:t>Суффиксы</a:t>
                      </a:r>
                    </a:p>
                    <a:p>
                      <a:r>
                        <a:rPr lang="ru-RU" sz="1600" b="1" i="1" dirty="0" smtClean="0"/>
                        <a:t>-</a:t>
                      </a:r>
                      <a:r>
                        <a:rPr lang="ru-RU" sz="1600" b="1" i="1" dirty="0" err="1" smtClean="0"/>
                        <a:t>нн</a:t>
                      </a:r>
                      <a:r>
                        <a:rPr lang="ru-RU" sz="1600" b="1" i="1" dirty="0" smtClean="0"/>
                        <a:t>-, -т-</a:t>
                      </a:r>
                      <a:endParaRPr lang="ru-RU" sz="1600" b="1" i="1" dirty="0"/>
                    </a:p>
                  </a:txBody>
                  <a:tcPr/>
                </a:tc>
                <a:tc>
                  <a:txBody>
                    <a:bodyPr/>
                    <a:lstStyle/>
                    <a:p>
                      <a:r>
                        <a:rPr lang="ru-RU" sz="1600" b="1" i="1" dirty="0" smtClean="0"/>
                        <a:t>От глаголов на</a:t>
                      </a:r>
                      <a:r>
                        <a:rPr lang="ru-RU" sz="1600" dirty="0" smtClean="0"/>
                        <a:t> </a:t>
                      </a:r>
                      <a:r>
                        <a:rPr lang="ru-RU" sz="1600" b="1" i="1" dirty="0" smtClean="0"/>
                        <a:t>–</a:t>
                      </a:r>
                      <a:r>
                        <a:rPr lang="ru-RU" sz="1600" b="1" i="1" dirty="0" err="1" smtClean="0"/>
                        <a:t>ать</a:t>
                      </a:r>
                      <a:r>
                        <a:rPr lang="ru-RU" sz="1600" b="1" i="1" dirty="0" smtClean="0"/>
                        <a:t>, -ять</a:t>
                      </a:r>
                    </a:p>
                    <a:p>
                      <a:r>
                        <a:rPr lang="ru-RU" sz="1600" dirty="0" smtClean="0"/>
                        <a:t>Прочитать – прочит/</a:t>
                      </a:r>
                      <a:r>
                        <a:rPr lang="ru-RU" sz="1600" b="1" i="1" dirty="0" smtClean="0"/>
                        <a:t>а/</a:t>
                      </a:r>
                      <a:r>
                        <a:rPr lang="ru-RU" sz="1600" b="1" i="1" dirty="0" err="1" smtClean="0"/>
                        <a:t>нн</a:t>
                      </a:r>
                      <a:r>
                        <a:rPr lang="ru-RU" sz="1600" dirty="0" smtClean="0"/>
                        <a:t>/</a:t>
                      </a:r>
                      <a:r>
                        <a:rPr lang="ru-RU" sz="1600" dirty="0" err="1" smtClean="0"/>
                        <a:t>ый</a:t>
                      </a:r>
                      <a:endParaRPr lang="ru-RU" sz="1600" dirty="0" smtClean="0"/>
                    </a:p>
                    <a:p>
                      <a:r>
                        <a:rPr lang="ru-RU" sz="1600" dirty="0" smtClean="0"/>
                        <a:t>Связать – </a:t>
                      </a:r>
                      <a:r>
                        <a:rPr lang="ru-RU" sz="1600" dirty="0" err="1" smtClean="0"/>
                        <a:t>связ</a:t>
                      </a:r>
                      <a:r>
                        <a:rPr lang="ru-RU" sz="1600" dirty="0" smtClean="0"/>
                        <a:t>/</a:t>
                      </a:r>
                      <a:r>
                        <a:rPr lang="ru-RU" sz="1600" b="1" i="1" dirty="0" smtClean="0"/>
                        <a:t>а/</a:t>
                      </a:r>
                      <a:r>
                        <a:rPr lang="ru-RU" sz="1600" b="1" i="1" dirty="0" err="1" smtClean="0"/>
                        <a:t>нн</a:t>
                      </a:r>
                      <a:r>
                        <a:rPr lang="ru-RU" sz="1600" dirty="0" smtClean="0"/>
                        <a:t>/</a:t>
                      </a:r>
                      <a:r>
                        <a:rPr lang="ru-RU" sz="1600" dirty="0" err="1" smtClean="0"/>
                        <a:t>ый</a:t>
                      </a:r>
                      <a:endParaRPr lang="ru-RU" sz="1600" dirty="0" smtClean="0"/>
                    </a:p>
                    <a:p>
                      <a:r>
                        <a:rPr lang="ru-RU" sz="1600" dirty="0" smtClean="0"/>
                        <a:t>Отнять</a:t>
                      </a:r>
                      <a:r>
                        <a:rPr lang="ru-RU" sz="1600" baseline="0" dirty="0" smtClean="0"/>
                        <a:t> – </a:t>
                      </a:r>
                      <a:r>
                        <a:rPr lang="ru-RU" sz="1600" baseline="0" dirty="0" err="1" smtClean="0"/>
                        <a:t>отн</a:t>
                      </a:r>
                      <a:r>
                        <a:rPr lang="ru-RU" sz="1600" baseline="0" dirty="0" smtClean="0"/>
                        <a:t>/</a:t>
                      </a:r>
                      <a:r>
                        <a:rPr lang="ru-RU" sz="1600" b="1" i="1" baseline="0" dirty="0" smtClean="0"/>
                        <a:t>я/т</a:t>
                      </a:r>
                      <a:r>
                        <a:rPr lang="ru-RU" sz="1600" baseline="0" dirty="0" smtClean="0"/>
                        <a:t>/</a:t>
                      </a:r>
                      <a:r>
                        <a:rPr lang="ru-RU" sz="1600" baseline="0" dirty="0" err="1" smtClean="0"/>
                        <a:t>ый</a:t>
                      </a:r>
                      <a:endParaRPr lang="ru-RU" sz="1600" baseline="0" dirty="0" smtClean="0"/>
                    </a:p>
                    <a:p>
                      <a:r>
                        <a:rPr lang="ru-RU" sz="1600" baseline="0" dirty="0" smtClean="0"/>
                        <a:t>Суффиксы </a:t>
                      </a:r>
                      <a:r>
                        <a:rPr lang="ru-RU" sz="1600" b="1" i="1" baseline="0" dirty="0" smtClean="0"/>
                        <a:t>–а-, -я- </a:t>
                      </a:r>
                      <a:r>
                        <a:rPr lang="ru-RU" sz="1600" baseline="0" dirty="0" smtClean="0"/>
                        <a:t>в страдательных причастиях прошедшего времени сохраняются из основ инфинитивов</a:t>
                      </a:r>
                      <a:endParaRPr lang="ru-RU" sz="1600" dirty="0"/>
                    </a:p>
                  </a:txBody>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789730322"/>
              </p:ext>
            </p:extLst>
          </p:nvPr>
        </p:nvGraphicFramePr>
        <p:xfrm>
          <a:off x="4788024" y="1988840"/>
          <a:ext cx="4248472" cy="3911312"/>
        </p:xfrm>
        <a:graphic>
          <a:graphicData uri="http://schemas.openxmlformats.org/drawingml/2006/table">
            <a:tbl>
              <a:tblPr firstRow="1" bandRow="1">
                <a:tableStyleId>{5C22544A-7EE6-4342-B048-85BDC9FD1C3A}</a:tableStyleId>
              </a:tblPr>
              <a:tblGrid>
                <a:gridCol w="1296144"/>
                <a:gridCol w="2952328"/>
              </a:tblGrid>
              <a:tr h="2448272">
                <a:tc>
                  <a:txBody>
                    <a:bodyPr/>
                    <a:lstStyle/>
                    <a:p>
                      <a:r>
                        <a:rPr lang="ru-RU" dirty="0" smtClean="0"/>
                        <a:t>Суффикс</a:t>
                      </a:r>
                    </a:p>
                    <a:p>
                      <a:r>
                        <a:rPr lang="ru-RU" dirty="0" smtClean="0"/>
                        <a:t> </a:t>
                      </a:r>
                      <a:r>
                        <a:rPr lang="ru-RU" i="1" dirty="0" smtClean="0"/>
                        <a:t>–</a:t>
                      </a:r>
                      <a:r>
                        <a:rPr lang="ru-RU" i="1" dirty="0" err="1" smtClean="0"/>
                        <a:t>вш</a:t>
                      </a:r>
                      <a:r>
                        <a:rPr lang="ru-RU" i="1" dirty="0" smtClean="0"/>
                        <a:t>-</a:t>
                      </a:r>
                    </a:p>
                    <a:p>
                      <a:endParaRPr lang="ru-RU" dirty="0"/>
                    </a:p>
                  </a:txBody>
                  <a:tcPr/>
                </a:tc>
                <a:tc>
                  <a:txBody>
                    <a:bodyPr/>
                    <a:lstStyle/>
                    <a:p>
                      <a:r>
                        <a:rPr lang="ru-RU" i="1" dirty="0" smtClean="0"/>
                        <a:t>от глаголов с основой на гласную</a:t>
                      </a:r>
                    </a:p>
                    <a:p>
                      <a:r>
                        <a:rPr lang="ru-RU" dirty="0" smtClean="0"/>
                        <a:t>Построить – построи</a:t>
                      </a:r>
                      <a:r>
                        <a:rPr lang="ru-RU" i="1" dirty="0" smtClean="0"/>
                        <a:t>вш</a:t>
                      </a:r>
                      <a:r>
                        <a:rPr lang="ru-RU" dirty="0" smtClean="0"/>
                        <a:t>ий</a:t>
                      </a:r>
                    </a:p>
                    <a:p>
                      <a:r>
                        <a:rPr lang="ru-RU" dirty="0" smtClean="0"/>
                        <a:t>Склеить – склеи</a:t>
                      </a:r>
                      <a:r>
                        <a:rPr lang="ru-RU" i="1" dirty="0" smtClean="0"/>
                        <a:t>вш</a:t>
                      </a:r>
                      <a:r>
                        <a:rPr lang="ru-RU" dirty="0" smtClean="0"/>
                        <a:t>ий</a:t>
                      </a:r>
                    </a:p>
                    <a:p>
                      <a:r>
                        <a:rPr lang="ru-RU" dirty="0" smtClean="0"/>
                        <a:t>Запомнить:          глагольный суффикс инфинитива</a:t>
                      </a:r>
                      <a:r>
                        <a:rPr lang="ru-RU" baseline="0" dirty="0" smtClean="0"/>
                        <a:t> </a:t>
                      </a:r>
                      <a:r>
                        <a:rPr lang="ru-RU" dirty="0" smtClean="0"/>
                        <a:t>сохраняется в причастии.</a:t>
                      </a:r>
                    </a:p>
                  </a:txBody>
                  <a:tcPr/>
                </a:tc>
              </a:tr>
              <a:tr h="370840">
                <a:tc>
                  <a:txBody>
                    <a:bodyPr/>
                    <a:lstStyle/>
                    <a:p>
                      <a:r>
                        <a:rPr lang="ru-RU" dirty="0" smtClean="0"/>
                        <a:t>Суффикс</a:t>
                      </a:r>
                    </a:p>
                    <a:p>
                      <a:r>
                        <a:rPr lang="ru-RU" dirty="0" smtClean="0"/>
                        <a:t> </a:t>
                      </a:r>
                      <a:r>
                        <a:rPr lang="ru-RU" b="1" i="1" dirty="0" smtClean="0"/>
                        <a:t>–ш-</a:t>
                      </a:r>
                      <a:endParaRPr lang="ru-RU" b="1" i="1" dirty="0"/>
                    </a:p>
                  </a:txBody>
                  <a:tcPr/>
                </a:tc>
                <a:tc>
                  <a:txBody>
                    <a:bodyPr/>
                    <a:lstStyle/>
                    <a:p>
                      <a:r>
                        <a:rPr lang="ru-RU" b="1" i="1" dirty="0" smtClean="0"/>
                        <a:t>От глаголов</a:t>
                      </a:r>
                      <a:r>
                        <a:rPr lang="ru-RU" b="1" i="1" baseline="0" dirty="0" smtClean="0"/>
                        <a:t> с основой на согласную</a:t>
                      </a:r>
                    </a:p>
                    <a:p>
                      <a:r>
                        <a:rPr lang="ru-RU" baseline="0" dirty="0" smtClean="0"/>
                        <a:t>Вёз – вёз</a:t>
                      </a:r>
                      <a:r>
                        <a:rPr lang="ru-RU" b="1" i="1" baseline="0" dirty="0" smtClean="0"/>
                        <a:t>ш</a:t>
                      </a:r>
                      <a:r>
                        <a:rPr lang="ru-RU" baseline="0" dirty="0" smtClean="0"/>
                        <a:t>ий</a:t>
                      </a:r>
                    </a:p>
                    <a:p>
                      <a:r>
                        <a:rPr lang="ru-RU" baseline="0" dirty="0" smtClean="0"/>
                        <a:t>Нёс – нес</a:t>
                      </a:r>
                      <a:r>
                        <a:rPr lang="ru-RU" b="1" i="1" baseline="0" dirty="0" smtClean="0"/>
                        <a:t>ш</a:t>
                      </a:r>
                      <a:r>
                        <a:rPr lang="ru-RU" baseline="0" dirty="0" smtClean="0"/>
                        <a:t>ий</a:t>
                      </a:r>
                    </a:p>
                    <a:p>
                      <a:r>
                        <a:rPr lang="ru-RU" baseline="0" dirty="0" smtClean="0"/>
                        <a:t>Потряс - потряс</a:t>
                      </a:r>
                      <a:r>
                        <a:rPr lang="ru-RU" b="1" i="1" baseline="0" dirty="0" smtClean="0"/>
                        <a:t>ш</a:t>
                      </a:r>
                      <a:r>
                        <a:rPr lang="ru-RU" baseline="0" dirty="0" smtClean="0"/>
                        <a:t>ий</a:t>
                      </a:r>
                      <a:endParaRPr lang="ru-RU" dirty="0"/>
                    </a:p>
                  </a:txBody>
                  <a:tcPr/>
                </a:tc>
              </a:tr>
            </a:tbl>
          </a:graphicData>
        </a:graphic>
      </p:graphicFrame>
    </p:spTree>
    <p:extLst>
      <p:ext uri="{BB962C8B-B14F-4D97-AF65-F5344CB8AC3E}">
        <p14:creationId xmlns:p14="http://schemas.microsoft.com/office/powerpoint/2010/main" val="70587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dirty="0" smtClean="0"/>
              <a:t>Упражнения</a:t>
            </a:r>
            <a:endParaRPr lang="ru-RU" sz="2400" dirty="0"/>
          </a:p>
        </p:txBody>
      </p:sp>
      <p:sp>
        <p:nvSpPr>
          <p:cNvPr id="3" name="Объект 2"/>
          <p:cNvSpPr>
            <a:spLocks noGrp="1"/>
          </p:cNvSpPr>
          <p:nvPr>
            <p:ph idx="1"/>
          </p:nvPr>
        </p:nvSpPr>
        <p:spPr>
          <a:xfrm>
            <a:off x="457200" y="1124744"/>
            <a:ext cx="8229600" cy="5001419"/>
          </a:xfrm>
        </p:spPr>
        <p:txBody>
          <a:bodyPr>
            <a:normAutofit/>
          </a:bodyPr>
          <a:lstStyle/>
          <a:p>
            <a:r>
              <a:rPr lang="ru-RU" sz="2000" dirty="0" smtClean="0"/>
              <a:t>1. Поставьте глаголы в форму 3-го лица единственного и множественного числа, определите их спряжение.</a:t>
            </a:r>
          </a:p>
          <a:p>
            <a:r>
              <a:rPr lang="ru-RU" sz="2000" dirty="0" smtClean="0"/>
              <a:t>Слышать, слушать, ненавидеть, любить, колоть, бороться, пилить, строить, сеять, таять, видеть, смотреть.</a:t>
            </a:r>
          </a:p>
          <a:p>
            <a:r>
              <a:rPr lang="ru-RU" sz="2000" dirty="0" smtClean="0"/>
              <a:t>2. Поставьте глаголы в форме 2-го лица единственного и множественного числа.</a:t>
            </a:r>
          </a:p>
          <a:p>
            <a:r>
              <a:rPr lang="ru-RU" sz="2000" dirty="0" smtClean="0"/>
              <a:t>Служить, обидеть, пахнуть, стонать, выть, щебетать, дышать, лаять, зависеть, блистать, плясать, хвалить, держать, тонуть.</a:t>
            </a:r>
          </a:p>
          <a:p>
            <a:r>
              <a:rPr lang="ru-RU" sz="2000" dirty="0" smtClean="0"/>
              <a:t>3. Вставьте пропущенные буквы.</a:t>
            </a:r>
          </a:p>
          <a:p>
            <a:r>
              <a:rPr lang="ru-RU" sz="2000" dirty="0" err="1" smtClean="0"/>
              <a:t>Вымокн</a:t>
            </a:r>
            <a:r>
              <a:rPr lang="ru-RU" sz="2000" dirty="0" smtClean="0"/>
              <a:t>..м под дождём, (они) </a:t>
            </a:r>
            <a:r>
              <a:rPr lang="ru-RU" sz="2000" dirty="0" err="1" smtClean="0"/>
              <a:t>закрут</a:t>
            </a:r>
            <a:r>
              <a:rPr lang="ru-RU" sz="2000" dirty="0" smtClean="0"/>
              <a:t>..т верёвку, малыши </a:t>
            </a:r>
            <a:r>
              <a:rPr lang="ru-RU" sz="2000" dirty="0" err="1" smtClean="0"/>
              <a:t>лепеч</a:t>
            </a:r>
            <a:r>
              <a:rPr lang="ru-RU" sz="2000" dirty="0" smtClean="0"/>
              <a:t>..т, (он) </a:t>
            </a:r>
            <a:r>
              <a:rPr lang="ru-RU" sz="2000" dirty="0" err="1" smtClean="0"/>
              <a:t>загруз</a:t>
            </a:r>
            <a:r>
              <a:rPr lang="ru-RU" sz="2000" dirty="0" smtClean="0"/>
              <a:t>..т вагоны, (она) </a:t>
            </a:r>
            <a:r>
              <a:rPr lang="ru-RU" sz="2000" dirty="0" err="1" smtClean="0"/>
              <a:t>вытр</a:t>
            </a:r>
            <a:r>
              <a:rPr lang="ru-RU" sz="2000" dirty="0" smtClean="0"/>
              <a:t>..т пыль, </a:t>
            </a:r>
            <a:r>
              <a:rPr lang="ru-RU" sz="2000" dirty="0" err="1" smtClean="0"/>
              <a:t>брос</a:t>
            </a:r>
            <a:r>
              <a:rPr lang="ru-RU" sz="2000" dirty="0" smtClean="0"/>
              <a:t>..</a:t>
            </a:r>
            <a:r>
              <a:rPr lang="ru-RU" sz="2000" dirty="0" err="1" smtClean="0"/>
              <a:t>шь</a:t>
            </a:r>
            <a:r>
              <a:rPr lang="ru-RU" sz="2000" dirty="0" smtClean="0"/>
              <a:t> мяч, </a:t>
            </a:r>
            <a:r>
              <a:rPr lang="ru-RU" sz="2000" dirty="0" err="1" smtClean="0"/>
              <a:t>вскакива</a:t>
            </a:r>
            <a:r>
              <a:rPr lang="ru-RU" sz="2000" dirty="0" smtClean="0"/>
              <a:t>..</a:t>
            </a:r>
            <a:r>
              <a:rPr lang="ru-RU" sz="2000" dirty="0" err="1" smtClean="0"/>
              <a:t>шь</a:t>
            </a:r>
            <a:r>
              <a:rPr lang="ru-RU" sz="2000" dirty="0" smtClean="0"/>
              <a:t> на коня, (они) </a:t>
            </a:r>
            <a:r>
              <a:rPr lang="ru-RU" sz="2000" dirty="0" err="1" smtClean="0"/>
              <a:t>вывед</a:t>
            </a:r>
            <a:r>
              <a:rPr lang="ru-RU" sz="2000" dirty="0" smtClean="0"/>
              <a:t>..т из строя, (он) </a:t>
            </a:r>
            <a:r>
              <a:rPr lang="ru-RU" sz="2000" dirty="0" err="1" smtClean="0"/>
              <a:t>выед</a:t>
            </a:r>
            <a:r>
              <a:rPr lang="ru-RU" sz="2000" dirty="0" smtClean="0"/>
              <a:t>..т </a:t>
            </a:r>
            <a:r>
              <a:rPr lang="ru-RU" sz="2000" dirty="0"/>
              <a:t>и</a:t>
            </a:r>
            <a:r>
              <a:rPr lang="ru-RU" sz="2000" dirty="0" smtClean="0"/>
              <a:t>з города, (они) </a:t>
            </a:r>
            <a:r>
              <a:rPr lang="ru-RU" sz="2000" dirty="0" err="1" smtClean="0"/>
              <a:t>чу..т</a:t>
            </a:r>
            <a:r>
              <a:rPr lang="ru-RU" sz="2000" dirty="0" smtClean="0"/>
              <a:t> опасность, (он) больно кол..</a:t>
            </a:r>
            <a:r>
              <a:rPr lang="ru-RU" sz="2000" dirty="0" err="1" smtClean="0"/>
              <a:t>тся</a:t>
            </a:r>
            <a:r>
              <a:rPr lang="ru-RU" sz="2000" dirty="0" smtClean="0"/>
              <a:t>, (она) </a:t>
            </a:r>
            <a:r>
              <a:rPr lang="ru-RU" sz="2000" dirty="0" err="1" smtClean="0"/>
              <a:t>заправ</a:t>
            </a:r>
            <a:r>
              <a:rPr lang="ru-RU" sz="2000" dirty="0" smtClean="0"/>
              <a:t>..т машину, (они) </a:t>
            </a:r>
            <a:r>
              <a:rPr lang="ru-RU" sz="2000" dirty="0" err="1" smtClean="0"/>
              <a:t>маш</a:t>
            </a:r>
            <a:r>
              <a:rPr lang="ru-RU" sz="2000" dirty="0" smtClean="0"/>
              <a:t>..т рукой, (слёзы) </a:t>
            </a:r>
            <a:r>
              <a:rPr lang="ru-RU" sz="2000" dirty="0" err="1" smtClean="0"/>
              <a:t>застила..т</a:t>
            </a:r>
            <a:r>
              <a:rPr lang="ru-RU" sz="2000" dirty="0" smtClean="0"/>
              <a:t> глаза, (она) </a:t>
            </a:r>
            <a:r>
              <a:rPr lang="ru-RU" sz="2000" dirty="0" err="1" smtClean="0"/>
              <a:t>перекле</a:t>
            </a:r>
            <a:r>
              <a:rPr lang="ru-RU" sz="2000" dirty="0" smtClean="0"/>
              <a:t>..т обои, (он) </a:t>
            </a:r>
            <a:r>
              <a:rPr lang="ru-RU" sz="2000" dirty="0" err="1" smtClean="0"/>
              <a:t>выйд</a:t>
            </a:r>
            <a:r>
              <a:rPr lang="ru-RU" sz="2000" dirty="0" smtClean="0"/>
              <a:t>..т </a:t>
            </a:r>
            <a:r>
              <a:rPr lang="ru-RU" sz="2000" dirty="0"/>
              <a:t>и</a:t>
            </a:r>
            <a:r>
              <a:rPr lang="ru-RU" sz="2000" dirty="0" smtClean="0"/>
              <a:t>з дома.</a:t>
            </a:r>
            <a:endParaRPr lang="ru-RU" sz="2000" dirty="0"/>
          </a:p>
        </p:txBody>
      </p:sp>
    </p:spTree>
    <p:extLst>
      <p:ext uri="{BB962C8B-B14F-4D97-AF65-F5344CB8AC3E}">
        <p14:creationId xmlns:p14="http://schemas.microsoft.com/office/powerpoint/2010/main" val="751742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800" dirty="0" smtClean="0"/>
              <a:t>Упражнения</a:t>
            </a:r>
            <a:endParaRPr lang="ru-RU" sz="2800" dirty="0"/>
          </a:p>
        </p:txBody>
      </p:sp>
      <p:sp>
        <p:nvSpPr>
          <p:cNvPr id="3" name="Объект 2"/>
          <p:cNvSpPr>
            <a:spLocks noGrp="1"/>
          </p:cNvSpPr>
          <p:nvPr>
            <p:ph idx="1"/>
          </p:nvPr>
        </p:nvSpPr>
        <p:spPr>
          <a:xfrm>
            <a:off x="457200" y="1196752"/>
            <a:ext cx="8229600" cy="4929411"/>
          </a:xfrm>
        </p:spPr>
        <p:txBody>
          <a:bodyPr>
            <a:normAutofit fontScale="92500" lnSpcReduction="20000"/>
          </a:bodyPr>
          <a:lstStyle/>
          <a:p>
            <a:r>
              <a:rPr lang="ru-RU" sz="2400" dirty="0" smtClean="0"/>
              <a:t>1. Вставьте пропущенные буквы, объясните правописание суффиксов.</a:t>
            </a:r>
          </a:p>
          <a:p>
            <a:r>
              <a:rPr lang="ru-RU" sz="2400" dirty="0" err="1" smtClean="0"/>
              <a:t>Уважа</a:t>
            </a:r>
            <a:r>
              <a:rPr lang="ru-RU" sz="2400" dirty="0" smtClean="0"/>
              <a:t>..</a:t>
            </a:r>
            <a:r>
              <a:rPr lang="ru-RU" sz="2400" dirty="0" err="1" smtClean="0"/>
              <a:t>мый</a:t>
            </a:r>
            <a:r>
              <a:rPr lang="ru-RU" sz="2400" dirty="0" smtClean="0"/>
              <a:t> всеми, </a:t>
            </a:r>
            <a:r>
              <a:rPr lang="ru-RU" sz="2400" dirty="0" err="1" smtClean="0"/>
              <a:t>муч</a:t>
            </a:r>
            <a:r>
              <a:rPr lang="ru-RU" sz="2400" dirty="0" smtClean="0"/>
              <a:t>..</a:t>
            </a:r>
            <a:r>
              <a:rPr lang="ru-RU" sz="2400" dirty="0" err="1" smtClean="0"/>
              <a:t>мый</a:t>
            </a:r>
            <a:r>
              <a:rPr lang="ru-RU" sz="2400" dirty="0" smtClean="0"/>
              <a:t> жаждой, </a:t>
            </a:r>
            <a:r>
              <a:rPr lang="ru-RU" sz="2400" dirty="0" err="1" smtClean="0"/>
              <a:t>леле</a:t>
            </a:r>
            <a:r>
              <a:rPr lang="ru-RU" sz="2400" dirty="0" smtClean="0"/>
              <a:t>..</a:t>
            </a:r>
            <a:r>
              <a:rPr lang="ru-RU" sz="2400" dirty="0" err="1" smtClean="0"/>
              <a:t>щий</a:t>
            </a:r>
            <a:r>
              <a:rPr lang="ru-RU" sz="2400" dirty="0" smtClean="0"/>
              <a:t> мечту, </a:t>
            </a:r>
            <a:r>
              <a:rPr lang="ru-RU" sz="2400" dirty="0" err="1" smtClean="0"/>
              <a:t>сжига</a:t>
            </a:r>
            <a:r>
              <a:rPr lang="ru-RU" sz="2400" dirty="0" smtClean="0"/>
              <a:t>..мое топливо, </a:t>
            </a:r>
            <a:r>
              <a:rPr lang="ru-RU" sz="2400" dirty="0" err="1" smtClean="0"/>
              <a:t>рекоменду</a:t>
            </a:r>
            <a:r>
              <a:rPr lang="ru-RU" sz="2400" dirty="0" smtClean="0"/>
              <a:t>..мая книга, </a:t>
            </a:r>
            <a:r>
              <a:rPr lang="ru-RU" sz="2400" dirty="0" err="1" smtClean="0"/>
              <a:t>множ</a:t>
            </a:r>
            <a:r>
              <a:rPr lang="ru-RU" sz="2400" dirty="0" smtClean="0"/>
              <a:t>..мое число, </a:t>
            </a:r>
            <a:r>
              <a:rPr lang="ru-RU" sz="2400" dirty="0" err="1" smtClean="0"/>
              <a:t>колоебл</a:t>
            </a:r>
            <a:r>
              <a:rPr lang="ru-RU" sz="2400" dirty="0" smtClean="0"/>
              <a:t>..мы ветром, вид..</a:t>
            </a:r>
            <a:r>
              <a:rPr lang="ru-RU" sz="2400" dirty="0" err="1" smtClean="0"/>
              <a:t>мый</a:t>
            </a:r>
            <a:r>
              <a:rPr lang="ru-RU" sz="2400" dirty="0" smtClean="0"/>
              <a:t> простым глазом, пол..</a:t>
            </a:r>
            <a:r>
              <a:rPr lang="ru-RU" sz="2400" dirty="0" err="1" smtClean="0"/>
              <a:t>щий</a:t>
            </a:r>
            <a:r>
              <a:rPr lang="ru-RU" sz="2400" dirty="0" smtClean="0"/>
              <a:t> огород, </a:t>
            </a:r>
            <a:r>
              <a:rPr lang="ru-RU" sz="2400" dirty="0" err="1" smtClean="0"/>
              <a:t>взвешива</a:t>
            </a:r>
            <a:r>
              <a:rPr lang="ru-RU" sz="2400" dirty="0" smtClean="0"/>
              <a:t>..</a:t>
            </a:r>
            <a:r>
              <a:rPr lang="ru-RU" sz="2400" dirty="0" err="1" smtClean="0"/>
              <a:t>мый</a:t>
            </a:r>
            <a:r>
              <a:rPr lang="ru-RU" sz="2400" dirty="0" smtClean="0"/>
              <a:t> товар, </a:t>
            </a:r>
            <a:r>
              <a:rPr lang="ru-RU" sz="2400" dirty="0" err="1" smtClean="0"/>
              <a:t>забива</a:t>
            </a:r>
            <a:r>
              <a:rPr lang="ru-RU" sz="2400" dirty="0" smtClean="0"/>
              <a:t>..</a:t>
            </a:r>
            <a:r>
              <a:rPr lang="ru-RU" sz="2400" dirty="0" err="1" smtClean="0"/>
              <a:t>мый</a:t>
            </a:r>
            <a:r>
              <a:rPr lang="ru-RU" sz="2400" dirty="0" smtClean="0"/>
              <a:t> в стену, </a:t>
            </a:r>
            <a:r>
              <a:rPr lang="ru-RU" sz="2400" dirty="0" err="1" smtClean="0"/>
              <a:t>слыш</a:t>
            </a:r>
            <a:r>
              <a:rPr lang="ru-RU" sz="2400" dirty="0" smtClean="0"/>
              <a:t>..</a:t>
            </a:r>
            <a:r>
              <a:rPr lang="ru-RU" sz="2400" dirty="0" err="1" smtClean="0"/>
              <a:t>мый</a:t>
            </a:r>
            <a:r>
              <a:rPr lang="ru-RU" sz="2400" dirty="0" smtClean="0"/>
              <a:t> из далека, ре..</a:t>
            </a:r>
            <a:r>
              <a:rPr lang="ru-RU" sz="2400" dirty="0" err="1" smtClean="0"/>
              <a:t>щий</a:t>
            </a:r>
            <a:r>
              <a:rPr lang="ru-RU" sz="2400" dirty="0" smtClean="0"/>
              <a:t> стяг, </a:t>
            </a:r>
            <a:r>
              <a:rPr lang="ru-RU" sz="2400" dirty="0" err="1" smtClean="0"/>
              <a:t>воспринима</a:t>
            </a:r>
            <a:r>
              <a:rPr lang="ru-RU" sz="2400" dirty="0" smtClean="0"/>
              <a:t>..</a:t>
            </a:r>
            <a:r>
              <a:rPr lang="ru-RU" sz="2400" dirty="0" err="1" smtClean="0"/>
              <a:t>мый</a:t>
            </a:r>
            <a:r>
              <a:rPr lang="ru-RU" sz="2400" dirty="0" smtClean="0"/>
              <a:t> восторженно, </a:t>
            </a:r>
            <a:r>
              <a:rPr lang="ru-RU" sz="2400" dirty="0" err="1" smtClean="0"/>
              <a:t>заглуша</a:t>
            </a:r>
            <a:r>
              <a:rPr lang="ru-RU" sz="2400" dirty="0" smtClean="0"/>
              <a:t>..</a:t>
            </a:r>
            <a:r>
              <a:rPr lang="ru-RU" sz="2400" dirty="0" err="1" smtClean="0"/>
              <a:t>мый</a:t>
            </a:r>
            <a:r>
              <a:rPr lang="ru-RU" sz="2400" dirty="0" smtClean="0"/>
              <a:t> шумом, </a:t>
            </a:r>
            <a:r>
              <a:rPr lang="ru-RU" sz="2400" dirty="0" err="1" smtClean="0"/>
              <a:t>управля</a:t>
            </a:r>
            <a:r>
              <a:rPr lang="ru-RU" sz="2400" dirty="0" smtClean="0"/>
              <a:t>..</a:t>
            </a:r>
            <a:r>
              <a:rPr lang="ru-RU" sz="2400" dirty="0" err="1" smtClean="0"/>
              <a:t>мый</a:t>
            </a:r>
            <a:r>
              <a:rPr lang="ru-RU" sz="2400" dirty="0" smtClean="0"/>
              <a:t> </a:t>
            </a:r>
            <a:r>
              <a:rPr lang="ru-RU" sz="2400" dirty="0" err="1" smtClean="0"/>
              <a:t>механищмом</a:t>
            </a:r>
            <a:r>
              <a:rPr lang="ru-RU" sz="2400" dirty="0" smtClean="0"/>
              <a:t>.</a:t>
            </a:r>
          </a:p>
          <a:p>
            <a:r>
              <a:rPr lang="ru-RU" sz="2400" dirty="0" smtClean="0"/>
              <a:t>2. Вставьте пропущенные буквы, объясните правописание суффиксов.</a:t>
            </a:r>
          </a:p>
          <a:p>
            <a:r>
              <a:rPr lang="ru-RU" sz="2400" dirty="0" err="1" smtClean="0"/>
              <a:t>Выслуш</a:t>
            </a:r>
            <a:r>
              <a:rPr lang="ru-RU" sz="2400" dirty="0" smtClean="0"/>
              <a:t>..</a:t>
            </a:r>
            <a:r>
              <a:rPr lang="ru-RU" sz="2400" dirty="0" err="1" smtClean="0"/>
              <a:t>ный</a:t>
            </a:r>
            <a:r>
              <a:rPr lang="ru-RU" sz="2400" dirty="0" smtClean="0"/>
              <a:t> приказ, </a:t>
            </a:r>
            <a:r>
              <a:rPr lang="ru-RU" sz="2400" dirty="0" err="1" smtClean="0"/>
              <a:t>отпущ</a:t>
            </a:r>
            <a:r>
              <a:rPr lang="ru-RU" sz="2400" dirty="0" smtClean="0"/>
              <a:t>..</a:t>
            </a:r>
            <a:r>
              <a:rPr lang="ru-RU" sz="2400" dirty="0" err="1" smtClean="0"/>
              <a:t>нный</a:t>
            </a:r>
            <a:r>
              <a:rPr lang="ru-RU" sz="2400" dirty="0" smtClean="0"/>
              <a:t> товар, </a:t>
            </a:r>
            <a:r>
              <a:rPr lang="ru-RU" sz="2400" dirty="0" err="1" smtClean="0"/>
              <a:t>брос</a:t>
            </a:r>
            <a:r>
              <a:rPr lang="ru-RU" sz="2400" dirty="0" smtClean="0"/>
              <a:t>..</a:t>
            </a:r>
            <a:r>
              <a:rPr lang="ru-RU" sz="2400" dirty="0" err="1" smtClean="0"/>
              <a:t>вший</a:t>
            </a:r>
            <a:r>
              <a:rPr lang="ru-RU" sz="2400" dirty="0" smtClean="0"/>
              <a:t> мяч, </a:t>
            </a:r>
            <a:r>
              <a:rPr lang="ru-RU" sz="2400" dirty="0" err="1" smtClean="0"/>
              <a:t>успоко</a:t>
            </a:r>
            <a:r>
              <a:rPr lang="ru-RU" sz="2400" dirty="0" smtClean="0"/>
              <a:t>..</a:t>
            </a:r>
            <a:r>
              <a:rPr lang="ru-RU" sz="2400" dirty="0" err="1" smtClean="0"/>
              <a:t>нные</a:t>
            </a:r>
            <a:r>
              <a:rPr lang="ru-RU" sz="2400" dirty="0" smtClean="0"/>
              <a:t> родители, </a:t>
            </a:r>
            <a:r>
              <a:rPr lang="ru-RU" sz="2400" dirty="0" err="1" smtClean="0"/>
              <a:t>задерж</a:t>
            </a:r>
            <a:r>
              <a:rPr lang="ru-RU" sz="2400" dirty="0" smtClean="0"/>
              <a:t>..</a:t>
            </a:r>
            <a:r>
              <a:rPr lang="ru-RU" sz="2400" dirty="0" err="1" smtClean="0"/>
              <a:t>нный</a:t>
            </a:r>
            <a:r>
              <a:rPr lang="ru-RU" sz="2400" dirty="0" smtClean="0"/>
              <a:t> груз, разве..</a:t>
            </a:r>
            <a:r>
              <a:rPr lang="ru-RU" sz="2400" dirty="0" err="1" smtClean="0"/>
              <a:t>нные</a:t>
            </a:r>
            <a:r>
              <a:rPr lang="ru-RU" sz="2400" dirty="0" smtClean="0"/>
              <a:t> сомнения, </a:t>
            </a:r>
            <a:r>
              <a:rPr lang="ru-RU" sz="2400" dirty="0" err="1" smtClean="0"/>
              <a:t>выброш</a:t>
            </a:r>
            <a:r>
              <a:rPr lang="ru-RU" sz="2400" dirty="0" smtClean="0"/>
              <a:t>..</a:t>
            </a:r>
            <a:r>
              <a:rPr lang="ru-RU" sz="2400" dirty="0" err="1" smtClean="0"/>
              <a:t>нный</a:t>
            </a:r>
            <a:r>
              <a:rPr lang="ru-RU" sz="2400" dirty="0" smtClean="0"/>
              <a:t> мусор, </a:t>
            </a:r>
            <a:r>
              <a:rPr lang="ru-RU" sz="2400" dirty="0" err="1" smtClean="0"/>
              <a:t>засе</a:t>
            </a:r>
            <a:r>
              <a:rPr lang="ru-RU" sz="2400" dirty="0" smtClean="0"/>
              <a:t>..</a:t>
            </a:r>
            <a:r>
              <a:rPr lang="ru-RU" sz="2400" dirty="0" err="1" smtClean="0"/>
              <a:t>нные</a:t>
            </a:r>
            <a:r>
              <a:rPr lang="ru-RU" sz="2400" dirty="0" smtClean="0"/>
              <a:t> поля, </a:t>
            </a:r>
            <a:r>
              <a:rPr lang="ru-RU" sz="2400" dirty="0" err="1" smtClean="0"/>
              <a:t>встревож</a:t>
            </a:r>
            <a:r>
              <a:rPr lang="ru-RU" sz="2400" dirty="0" smtClean="0"/>
              <a:t>..</a:t>
            </a:r>
            <a:r>
              <a:rPr lang="ru-RU" sz="2400" dirty="0" err="1" smtClean="0"/>
              <a:t>нная</a:t>
            </a:r>
            <a:r>
              <a:rPr lang="ru-RU" sz="2400" dirty="0" smtClean="0"/>
              <a:t> мать, </a:t>
            </a:r>
            <a:r>
              <a:rPr lang="ru-RU" sz="2400" dirty="0" err="1" smtClean="0"/>
              <a:t>встрет</a:t>
            </a:r>
            <a:r>
              <a:rPr lang="ru-RU" sz="2400" dirty="0" smtClean="0"/>
              <a:t>..</a:t>
            </a:r>
            <a:r>
              <a:rPr lang="ru-RU" sz="2400" dirty="0" err="1" smtClean="0"/>
              <a:t>вший</a:t>
            </a:r>
            <a:r>
              <a:rPr lang="ru-RU" sz="2400" dirty="0" smtClean="0"/>
              <a:t> подругу, </a:t>
            </a:r>
            <a:r>
              <a:rPr lang="ru-RU" sz="2400" dirty="0" err="1" smtClean="0"/>
              <a:t>измуч</a:t>
            </a:r>
            <a:r>
              <a:rPr lang="ru-RU" sz="2400" dirty="0" smtClean="0"/>
              <a:t>..</a:t>
            </a:r>
            <a:r>
              <a:rPr lang="ru-RU" sz="2400" dirty="0" err="1" smtClean="0"/>
              <a:t>нное</a:t>
            </a:r>
            <a:r>
              <a:rPr lang="ru-RU" sz="2400" dirty="0" smtClean="0"/>
              <a:t> животное, </a:t>
            </a:r>
            <a:r>
              <a:rPr lang="ru-RU" sz="2400" dirty="0" err="1" smtClean="0"/>
              <a:t>замеч</a:t>
            </a:r>
            <a:r>
              <a:rPr lang="ru-RU" sz="2400" dirty="0" smtClean="0"/>
              <a:t>..</a:t>
            </a:r>
            <a:r>
              <a:rPr lang="ru-RU" sz="2400" dirty="0" err="1" smtClean="0"/>
              <a:t>нная</a:t>
            </a:r>
            <a:r>
              <a:rPr lang="ru-RU" sz="2400" dirty="0" smtClean="0"/>
              <a:t> отпечатка, постав..</a:t>
            </a:r>
            <a:r>
              <a:rPr lang="ru-RU" sz="2400" dirty="0" err="1" smtClean="0"/>
              <a:t>вший</a:t>
            </a:r>
            <a:r>
              <a:rPr lang="ru-RU" sz="2400" dirty="0" smtClean="0"/>
              <a:t> самовар, </a:t>
            </a:r>
            <a:r>
              <a:rPr lang="ru-RU" sz="2400" dirty="0" err="1" smtClean="0"/>
              <a:t>выпущ</a:t>
            </a:r>
            <a:r>
              <a:rPr lang="ru-RU" sz="2400" dirty="0" smtClean="0"/>
              <a:t>..</a:t>
            </a:r>
            <a:r>
              <a:rPr lang="ru-RU" sz="2400" dirty="0" err="1" smtClean="0"/>
              <a:t>нная</a:t>
            </a:r>
            <a:r>
              <a:rPr lang="ru-RU" sz="2400" dirty="0" smtClean="0"/>
              <a:t> стрела, </a:t>
            </a:r>
            <a:r>
              <a:rPr lang="ru-RU" sz="2400" dirty="0" err="1" smtClean="0"/>
              <a:t>раскле</a:t>
            </a:r>
            <a:r>
              <a:rPr lang="ru-RU" sz="2400" dirty="0" smtClean="0"/>
              <a:t>..</a:t>
            </a:r>
            <a:r>
              <a:rPr lang="ru-RU" sz="2400" dirty="0" err="1" smtClean="0"/>
              <a:t>нные</a:t>
            </a:r>
            <a:r>
              <a:rPr lang="ru-RU" sz="2400" dirty="0" smtClean="0"/>
              <a:t> объявления, </a:t>
            </a:r>
            <a:r>
              <a:rPr lang="ru-RU" sz="2400" dirty="0" err="1" smtClean="0"/>
              <a:t>нянч</a:t>
            </a:r>
            <a:r>
              <a:rPr lang="ru-RU" sz="2400" dirty="0" smtClean="0"/>
              <a:t>..</a:t>
            </a:r>
            <a:r>
              <a:rPr lang="ru-RU" sz="2400" dirty="0" err="1" smtClean="0"/>
              <a:t>вший</a:t>
            </a:r>
            <a:r>
              <a:rPr lang="ru-RU" sz="2400" dirty="0" smtClean="0"/>
              <a:t> малыша, растер..</a:t>
            </a:r>
            <a:r>
              <a:rPr lang="ru-RU" sz="2400" dirty="0" err="1" smtClean="0"/>
              <a:t>нный</a:t>
            </a:r>
            <a:r>
              <a:rPr lang="ru-RU" sz="2400" dirty="0" smtClean="0"/>
              <a:t> вид, </a:t>
            </a:r>
            <a:r>
              <a:rPr lang="ru-RU" sz="2400" dirty="0" err="1" smtClean="0"/>
              <a:t>обещ</a:t>
            </a:r>
            <a:r>
              <a:rPr lang="ru-RU" sz="2400" dirty="0" smtClean="0"/>
              <a:t>..</a:t>
            </a:r>
            <a:r>
              <a:rPr lang="ru-RU" sz="2400" dirty="0" err="1" smtClean="0"/>
              <a:t>нный</a:t>
            </a:r>
            <a:r>
              <a:rPr lang="ru-RU" sz="2400" dirty="0" smtClean="0"/>
              <a:t> подарок, </a:t>
            </a:r>
            <a:r>
              <a:rPr lang="ru-RU" sz="2400" dirty="0" err="1" smtClean="0"/>
              <a:t>сдерж</a:t>
            </a:r>
            <a:r>
              <a:rPr lang="ru-RU" sz="2400" dirty="0" smtClean="0"/>
              <a:t>..</a:t>
            </a:r>
            <a:r>
              <a:rPr lang="ru-RU" sz="2400" dirty="0" err="1" smtClean="0"/>
              <a:t>нный</a:t>
            </a:r>
            <a:r>
              <a:rPr lang="ru-RU" sz="2400" dirty="0" smtClean="0"/>
              <a:t> шёпот.</a:t>
            </a:r>
          </a:p>
          <a:p>
            <a:endParaRPr lang="ru-RU" sz="2400" dirty="0" smtClean="0"/>
          </a:p>
          <a:p>
            <a:endParaRPr lang="ru-RU" sz="2400" dirty="0"/>
          </a:p>
        </p:txBody>
      </p:sp>
    </p:spTree>
    <p:extLst>
      <p:ext uri="{BB962C8B-B14F-4D97-AF65-F5344CB8AC3E}">
        <p14:creationId xmlns:p14="http://schemas.microsoft.com/office/powerpoint/2010/main" val="25493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2400" dirty="0" smtClean="0"/>
              <a:t>Проверьте написанное</a:t>
            </a:r>
            <a:endParaRPr lang="ru-RU" sz="2400" dirty="0"/>
          </a:p>
        </p:txBody>
      </p:sp>
      <p:sp>
        <p:nvSpPr>
          <p:cNvPr id="3" name="Объект 2"/>
          <p:cNvSpPr>
            <a:spLocks noGrp="1"/>
          </p:cNvSpPr>
          <p:nvPr>
            <p:ph idx="1"/>
          </p:nvPr>
        </p:nvSpPr>
        <p:spPr>
          <a:xfrm>
            <a:off x="457200" y="1412776"/>
            <a:ext cx="8229600" cy="4713387"/>
          </a:xfrm>
        </p:spPr>
        <p:txBody>
          <a:bodyPr>
            <a:normAutofit fontScale="70000" lnSpcReduction="20000"/>
          </a:bodyPr>
          <a:lstStyle/>
          <a:p>
            <a:r>
              <a:rPr lang="ru-RU" sz="2600" dirty="0" smtClean="0"/>
              <a:t>1. Поставьте глаголы в форму 3-го лица единственного и множественного числа, определите их спряжение.</a:t>
            </a:r>
          </a:p>
          <a:p>
            <a:r>
              <a:rPr lang="ru-RU" sz="2600" dirty="0" smtClean="0"/>
              <a:t>Слышат, слышит – 2 </a:t>
            </a:r>
            <a:r>
              <a:rPr lang="ru-RU" sz="2600" dirty="0" err="1" smtClean="0"/>
              <a:t>спр</a:t>
            </a:r>
            <a:r>
              <a:rPr lang="ru-RU" sz="2600" dirty="0" smtClean="0"/>
              <a:t>., слушают, слушает – 1 </a:t>
            </a:r>
            <a:r>
              <a:rPr lang="ru-RU" sz="2600" dirty="0" err="1" smtClean="0"/>
              <a:t>спр</a:t>
            </a:r>
            <a:r>
              <a:rPr lang="ru-RU" sz="2600" dirty="0" smtClean="0"/>
              <a:t>., ненавидит, ненавидят – 2 </a:t>
            </a:r>
            <a:r>
              <a:rPr lang="ru-RU" sz="2600" dirty="0" err="1" smtClean="0"/>
              <a:t>спр</a:t>
            </a:r>
            <a:r>
              <a:rPr lang="ru-RU" sz="2600" dirty="0" smtClean="0"/>
              <a:t>., </a:t>
            </a:r>
            <a:r>
              <a:rPr lang="ru-RU" sz="2600" dirty="0" err="1"/>
              <a:t>и</a:t>
            </a:r>
            <a:r>
              <a:rPr lang="ru-RU" sz="2600" dirty="0" err="1" smtClean="0"/>
              <a:t>скл</a:t>
            </a:r>
            <a:r>
              <a:rPr lang="ru-RU" sz="2600" dirty="0" smtClean="0"/>
              <a:t>., любит, любят – 2 </a:t>
            </a:r>
            <a:r>
              <a:rPr lang="ru-RU" sz="2600" dirty="0" err="1" smtClean="0"/>
              <a:t>спр</a:t>
            </a:r>
            <a:r>
              <a:rPr lang="ru-RU" sz="2600" dirty="0" smtClean="0"/>
              <a:t>., колет, колют – 1 </a:t>
            </a:r>
            <a:r>
              <a:rPr lang="ru-RU" sz="2600" dirty="0" err="1" smtClean="0"/>
              <a:t>спр</a:t>
            </a:r>
            <a:r>
              <a:rPr lang="ru-RU" sz="2600" dirty="0" smtClean="0"/>
              <a:t>., борется, борются – 1 </a:t>
            </a:r>
            <a:r>
              <a:rPr lang="ru-RU" sz="2600" dirty="0" err="1" smtClean="0"/>
              <a:t>спр</a:t>
            </a:r>
            <a:r>
              <a:rPr lang="ru-RU" sz="2600" dirty="0" smtClean="0"/>
              <a:t>., пилит, пилят – 2 </a:t>
            </a:r>
            <a:r>
              <a:rPr lang="ru-RU" sz="2600" dirty="0" err="1" smtClean="0"/>
              <a:t>спр</a:t>
            </a:r>
            <a:r>
              <a:rPr lang="ru-RU" sz="2600" dirty="0" smtClean="0"/>
              <a:t>., строит, строят – 2 </a:t>
            </a:r>
            <a:r>
              <a:rPr lang="ru-RU" sz="2600" dirty="0" err="1" smtClean="0"/>
              <a:t>спр</a:t>
            </a:r>
            <a:r>
              <a:rPr lang="ru-RU" sz="2600" dirty="0" smtClean="0"/>
              <a:t>., сеет, сеют – 1 </a:t>
            </a:r>
            <a:r>
              <a:rPr lang="ru-RU" sz="2600" dirty="0" err="1" smtClean="0"/>
              <a:t>спр</a:t>
            </a:r>
            <a:r>
              <a:rPr lang="ru-RU" sz="2600" dirty="0" smtClean="0"/>
              <a:t>., тает, тают – 1 </a:t>
            </a:r>
            <a:r>
              <a:rPr lang="ru-RU" sz="2600" dirty="0" err="1" smtClean="0"/>
              <a:t>спр</a:t>
            </a:r>
            <a:r>
              <a:rPr lang="ru-RU" sz="2600" dirty="0" smtClean="0"/>
              <a:t>., видит, видят – 2 </a:t>
            </a:r>
            <a:r>
              <a:rPr lang="ru-RU" sz="2600" dirty="0" err="1" smtClean="0"/>
              <a:t>спр</a:t>
            </a:r>
            <a:r>
              <a:rPr lang="ru-RU" sz="2600" dirty="0" smtClean="0"/>
              <a:t>., </a:t>
            </a:r>
            <a:r>
              <a:rPr lang="ru-RU" sz="2600" dirty="0" err="1" smtClean="0"/>
              <a:t>искл</a:t>
            </a:r>
            <a:r>
              <a:rPr lang="ru-RU" sz="2600" dirty="0" smtClean="0"/>
              <a:t>., смотрит, смотрят – 2 </a:t>
            </a:r>
            <a:r>
              <a:rPr lang="ru-RU" sz="2600" dirty="0" err="1" smtClean="0"/>
              <a:t>спр</a:t>
            </a:r>
            <a:r>
              <a:rPr lang="ru-RU" sz="2600" dirty="0" smtClean="0"/>
              <a:t>., </a:t>
            </a:r>
            <a:r>
              <a:rPr lang="ru-RU" sz="2600" dirty="0" err="1" smtClean="0"/>
              <a:t>мскл</a:t>
            </a:r>
            <a:r>
              <a:rPr lang="ru-RU" sz="2600" dirty="0" smtClean="0"/>
              <a:t>.</a:t>
            </a:r>
          </a:p>
          <a:p>
            <a:r>
              <a:rPr lang="ru-RU" sz="2600" dirty="0" smtClean="0"/>
              <a:t>2. Поставьте глаголы в форме 2-го лица единственного и множественного числа.</a:t>
            </a:r>
          </a:p>
          <a:p>
            <a:r>
              <a:rPr lang="ru-RU" sz="2600" dirty="0" smtClean="0"/>
              <a:t>Служишь, служите; обидишь, обидите; пахнешь, пахнете; стонешь, </a:t>
            </a:r>
            <a:r>
              <a:rPr lang="ru-RU" sz="2600" dirty="0" err="1" smtClean="0"/>
              <a:t>стоненте</a:t>
            </a:r>
            <a:r>
              <a:rPr lang="ru-RU" sz="2600" dirty="0" smtClean="0"/>
              <a:t>; воешь, воете; щебечешь, щебечете; дышишь, дышите; лаешь, лаете; зависишь, зависите; блистаешь, блистаете; пляшешь, пляшете; хвалишь, хвалите; держишь, держите; тонешь, </a:t>
            </a:r>
            <a:r>
              <a:rPr lang="ru-RU" sz="2600" dirty="0" err="1" smtClean="0"/>
              <a:t>тоненте</a:t>
            </a:r>
            <a:r>
              <a:rPr lang="ru-RU" sz="2600" dirty="0" smtClean="0"/>
              <a:t>.</a:t>
            </a:r>
          </a:p>
          <a:p>
            <a:r>
              <a:rPr lang="ru-RU" sz="2600" dirty="0" smtClean="0"/>
              <a:t>3. Вставьте пропущенные буквы.</a:t>
            </a:r>
          </a:p>
          <a:p>
            <a:r>
              <a:rPr lang="ru-RU" sz="2600" dirty="0" smtClean="0"/>
              <a:t>Вымокнем под дождём, (они) закрутят верёвку, малыши лепечут, (он) загрузит вагоны, (она) вытрет пыль, бросишь мяч, вскакиваешь на коня, (они) выведут из строя, (он) выедет из города, (они) чуют опасность, (он) больно колется, (она) заправит машину, (они) машут рукой, (слёзы) застилают глаза, (она) переклеит обои, (он) выйдет </a:t>
            </a:r>
            <a:r>
              <a:rPr lang="ru-RU" sz="2600" dirty="0"/>
              <a:t>и</a:t>
            </a:r>
            <a:r>
              <a:rPr lang="ru-RU" sz="2600" dirty="0" smtClean="0"/>
              <a:t>з дома.</a:t>
            </a:r>
          </a:p>
          <a:p>
            <a:endParaRPr lang="ru-RU" dirty="0"/>
          </a:p>
        </p:txBody>
      </p:sp>
    </p:spTree>
    <p:extLst>
      <p:ext uri="{BB962C8B-B14F-4D97-AF65-F5344CB8AC3E}">
        <p14:creationId xmlns:p14="http://schemas.microsoft.com/office/powerpoint/2010/main" val="2868338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190</TotalTime>
  <Words>1410</Words>
  <Application>Microsoft Office PowerPoint</Application>
  <PresentationFormat>Экран (4:3)</PresentationFormat>
  <Paragraphs>110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NewsPrint</vt:lpstr>
      <vt:lpstr>А 15</vt:lpstr>
      <vt:lpstr>Безударные личные окончания глаголов различаются в зависимости от спряжения. Для того чтобы правильно написать личные окончания , нужно определить, к какому спряжению относится глагол.</vt:lpstr>
      <vt:lpstr>В глаголах с ударными личными окончаниями пишется та буква, которая слышится: дробит, бежит, куёт. Спряжение таких глаголов определяется по личным формам (2-го лица единственного числа и 3-го лица множественного числа): спишь, спит – глагол II спряжения, везёшь, везут – глагол I спряжения. В однокоренных глаголах приставка может «перетягивать» на себя ударение, но спряжение при этом не меняется: спать – выспаться, II спряжение; держать – выдержать, II спряжение </vt:lpstr>
      <vt:lpstr>Различайте!</vt:lpstr>
      <vt:lpstr>Суффиксы страдательных и действительных причастий настоящего времени зависят от спряжения глагола, от которого образованы причастия</vt:lpstr>
      <vt:lpstr>Суффиксы страдательных и действительных причастий прошедшего времени зависят от глагольных суффиксов в инфинитивах, от которых образованы причастия</vt:lpstr>
      <vt:lpstr>Упражнения</vt:lpstr>
      <vt:lpstr>Упражнения</vt:lpstr>
      <vt:lpstr>Проверьте написанное</vt:lpstr>
      <vt:lpstr>Проверьте написанное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 15</dc:title>
  <dc:creator>кампутер на</dc:creator>
  <cp:lastModifiedBy>кампутер на</cp:lastModifiedBy>
  <cp:revision>15</cp:revision>
  <dcterms:created xsi:type="dcterms:W3CDTF">2012-01-13T15:33:53Z</dcterms:created>
  <dcterms:modified xsi:type="dcterms:W3CDTF">2012-01-13T18:44:16Z</dcterms:modified>
</cp:coreProperties>
</file>