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83" r:id="rId7"/>
    <p:sldId id="284" r:id="rId8"/>
    <p:sldId id="263" r:id="rId9"/>
    <p:sldId id="264" r:id="rId10"/>
    <p:sldId id="285" r:id="rId11"/>
    <p:sldId id="267" r:id="rId12"/>
    <p:sldId id="266" r:id="rId13"/>
    <p:sldId id="286" r:id="rId14"/>
    <p:sldId id="273" r:id="rId15"/>
    <p:sldId id="290" r:id="rId16"/>
    <p:sldId id="272" r:id="rId17"/>
    <p:sldId id="271" r:id="rId18"/>
    <p:sldId id="277" r:id="rId19"/>
    <p:sldId id="291" r:id="rId20"/>
    <p:sldId id="275" r:id="rId21"/>
    <p:sldId id="274" r:id="rId22"/>
    <p:sldId id="289" r:id="rId23"/>
    <p:sldId id="287" r:id="rId24"/>
    <p:sldId id="293" r:id="rId25"/>
    <p:sldId id="292" r:id="rId26"/>
    <p:sldId id="27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003300"/>
    <a:srgbClr val="CC0000"/>
    <a:srgbClr val="FF0000"/>
    <a:srgbClr val="FF3300"/>
    <a:srgbClr val="0000FF"/>
    <a:srgbClr val="3333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C40FB-266A-4CC0-8AE6-108E1B3A2B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30119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5826-584B-43DD-9DD5-DA98CB0F2D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13370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4D269-1978-47B1-A76A-D487E7B218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99214"/>
      </p:ext>
    </p:extLst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8D6D42-47E6-4BD3-8C40-9D64A2E171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82423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C781F0-EDB0-45F7-B743-985405974C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9761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918EF6-6334-47E7-BDCA-2C62103E75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583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48BF-9F2D-4C58-9CE4-8EEA19A78D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44238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62BB1-0BE3-41EF-A0D5-F3C6B546E3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58324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7C512-7485-436B-B335-CFD563B34F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65754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9C7D6-8E04-4453-8D36-076CAAE363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81228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55409-41CE-4020-A9A6-567E85257B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70653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B93A9-FF8A-4BCA-B584-7D87FB9020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41387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3833-238F-423D-B329-FA35E68CE0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8579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94FF4-425D-4638-87EB-4C2437A6BC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0897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4BBC7F-2906-48EE-BF5E-E36250EDF87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6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slide" Target="slide24.xml"/><Relationship Id="rId5" Type="http://schemas.openxmlformats.org/officeDocument/2006/relationships/slide" Target="slide26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24.xml"/><Relationship Id="rId5" Type="http://schemas.openxmlformats.org/officeDocument/2006/relationships/slide" Target="slide26.xml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slide" Target="slide24.xml"/><Relationship Id="rId5" Type="http://schemas.openxmlformats.org/officeDocument/2006/relationships/slide" Target="slide26.x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inylove.deti.mail.ru/bk/makhdih/122/2559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ru/imgres?imgurl=http://kakadu.509.com1.ru/zooclub/wild/169.jpg&amp;imgrefurl=http://www.zooclub.ru/wild/hish/41.shtml&amp;usg=__ThEqG-i0Dj3Qlwt87xVt6oQ_sOY=&amp;h=304&amp;w=250&amp;sz=20&amp;hl=ru&amp;start=1&amp;um=1&amp;tbnid=GlblwsAAgyy9uM:&amp;tbnh=116&amp;tbnw=95&amp;prev=/images?q=%D0%B3%D0%BE%D0%BB%D1%83%D0%B1%D0%BE%D0%B9+%D0%BF%D0%B5%D1%81%D0%B5%D1%86+%D1%84%D0%BE%D1%82%D0%BE&amp;hl=ru&amp;lr=&amp;sa=X&amp;um=1&amp;newwindow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hyperlink" Target="http://tinylove.deti.mail.ru/bk/makhdih/122/255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nline.fotoschool.ru/popup.php?id=4720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2882900"/>
          </a:xfrm>
        </p:spPr>
        <p:txBody>
          <a:bodyPr/>
          <a:lstStyle/>
          <a:p>
            <a:r>
              <a:rPr lang="ru-RU" sz="5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Пропорция. </a:t>
            </a:r>
            <a:br>
              <a:rPr lang="ru-RU" sz="5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5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Основное свойство пропорции.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620713"/>
            <a:ext cx="3960812" cy="935037"/>
          </a:xfrm>
        </p:spPr>
        <p:txBody>
          <a:bodyPr/>
          <a:lstStyle/>
          <a:p>
            <a:r>
              <a:rPr lang="ru-RU" sz="40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Тема урока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29835893_Pesec___polyarnaya_li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832475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508500"/>
            <a:ext cx="9144000" cy="2349500"/>
          </a:xfrm>
        </p:spPr>
        <p:txBody>
          <a:bodyPr/>
          <a:lstStyle/>
          <a:p>
            <a:pPr algn="l"/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   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Голубой песец (медновский)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     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Находится под угрозой исчезновения, островной подвид, изолированный на стыке фаун двух континентов. Видимо, древнейшая изолированная популяция псовых.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koshka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59113"/>
            <a:ext cx="5187950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392612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3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29406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700213"/>
          </a:xfrm>
        </p:spPr>
        <p:txBody>
          <a:bodyPr/>
          <a:lstStyle/>
          <a:p>
            <a:pPr algn="l"/>
            <a:r>
              <a:rPr lang="ru-RU" sz="3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Из 112 кг железной руды получают 84 кг   железа.  Сколько  килограммов железа можно получить из 64 кг руды?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1700213"/>
            <a:ext cx="5194300" cy="204470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996633"/>
                </a:solidFill>
                <a:latin typeface="Century Schoolbook" pitchFamily="18" charset="0"/>
              </a:rPr>
              <a:t> руда                  железо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996633"/>
                </a:solidFill>
                <a:latin typeface="Century Schoolbook" pitchFamily="18" charset="0"/>
              </a:rPr>
              <a:t>112 кг                    84 кг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996633"/>
                </a:solidFill>
                <a:latin typeface="Century Schoolbook" pitchFamily="18" charset="0"/>
              </a:rPr>
              <a:t> 64 кг                      </a:t>
            </a:r>
            <a:r>
              <a:rPr lang="ru-RU" sz="3600" b="1" i="1">
                <a:solidFill>
                  <a:srgbClr val="FF0000"/>
                </a:solidFill>
                <a:latin typeface="Century Schoolbook" pitchFamily="18" charset="0"/>
              </a:rPr>
              <a:t>?</a:t>
            </a:r>
            <a:r>
              <a:rPr lang="ru-RU" b="1" i="1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b="1" i="1">
                <a:solidFill>
                  <a:srgbClr val="996633"/>
                </a:solidFill>
                <a:latin typeface="Century Schoolbook" pitchFamily="18" charset="0"/>
              </a:rPr>
              <a:t>кг</a:t>
            </a:r>
          </a:p>
        </p:txBody>
      </p:sp>
      <p:graphicFrame>
        <p:nvGraphicFramePr>
          <p:cNvPr id="2253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59113" y="3573463"/>
          <a:ext cx="2665412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Формула" r:id="rId3" imgW="609480" imgH="393480" progId="Equation.3">
                  <p:embed/>
                </p:oleObj>
              </mc:Choice>
              <mc:Fallback>
                <p:oleObj name="Формула" r:id="rId3" imgW="6094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573463"/>
                        <a:ext cx="2665412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692275" y="2060575"/>
            <a:ext cx="0" cy="1368425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308850" y="2060575"/>
            <a:ext cx="0" cy="1368425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2577" name="Group 49"/>
          <p:cNvGraphicFramePr>
            <a:graphicFrameLocks noGrp="1"/>
          </p:cNvGraphicFramePr>
          <p:nvPr>
            <p:ph sz="quarter" idx="3"/>
          </p:nvPr>
        </p:nvGraphicFramePr>
        <p:xfrm>
          <a:off x="34925" y="5395913"/>
          <a:ext cx="9039225" cy="1463040"/>
        </p:xfrm>
        <a:graphic>
          <a:graphicData uri="http://schemas.openxmlformats.org/drawingml/2006/table">
            <a:tbl>
              <a:tblPr/>
              <a:tblGrid>
                <a:gridCol w="2978150"/>
                <a:gridCol w="3048000"/>
                <a:gridCol w="3013075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Манул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Амурский лесной кот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Кавказская лесная кошка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12 кг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32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48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2" grpId="0" animBg="1"/>
      <p:bldP spid="225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4292600"/>
            <a:ext cx="9036050" cy="2305050"/>
          </a:xfrm>
        </p:spPr>
        <p:txBody>
          <a:bodyPr/>
          <a:lstStyle/>
          <a:p>
            <a:pPr algn="l"/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      Кавказская лесная кошка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  <a:b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Редкий вид, имеющий малую численность  и   распространенный   на   ограниченной территории.   Иногда   объединяют  лесную кошку и близкую к ней степную кошку.</a:t>
            </a:r>
            <a:r>
              <a:rPr lang="ru-RU" sz="4000"/>
              <a:t> </a:t>
            </a:r>
            <a:r>
              <a:rPr lang="ru-RU" sz="2400"/>
              <a:t> </a:t>
            </a:r>
          </a:p>
        </p:txBody>
      </p:sp>
      <p:pic>
        <p:nvPicPr>
          <p:cNvPr id="55301" name="Picture 5" descr="koshka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5908675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100387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07-350x2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77361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36004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8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775575" cy="2592387"/>
          </a:xfrm>
        </p:spPr>
        <p:txBody>
          <a:bodyPr/>
          <a:lstStyle/>
          <a:p>
            <a:r>
              <a:rPr lang="ru-RU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По краткой записи составьте задачу и решите её.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3141663"/>
            <a:ext cx="4465638" cy="230505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6000" b="1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12          32</a:t>
            </a:r>
          </a:p>
          <a:p>
            <a:pPr>
              <a:buFontTx/>
              <a:buNone/>
            </a:pPr>
            <a:r>
              <a:rPr lang="ru-RU" sz="6000" b="1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9             </a:t>
            </a:r>
            <a:r>
              <a:rPr lang="ru-RU" sz="6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?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1908175" y="3357563"/>
            <a:ext cx="0" cy="1655762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V="1">
            <a:off x="7308850" y="3429000"/>
            <a:ext cx="0" cy="1584325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6567" name="Picture 7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5167313"/>
            <a:ext cx="1798637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755650" y="5949950"/>
            <a:ext cx="5761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Ч е р н ы й     а и с т</a:t>
            </a:r>
          </a:p>
        </p:txBody>
      </p:sp>
      <p:sp>
        <p:nvSpPr>
          <p:cNvPr id="6656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7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 uiExpand="1" build="p"/>
      <p:bldP spid="66565" grpId="0" animBg="1"/>
      <p:bldP spid="66566" grpId="0" animBg="1"/>
      <p:bldP spid="665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92725" y="260350"/>
            <a:ext cx="3708400" cy="5602288"/>
          </a:xfrm>
        </p:spPr>
        <p:txBody>
          <a:bodyPr/>
          <a:lstStyle/>
          <a:p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Чёрный аист  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редкий вид</a:t>
            </a:r>
            <a:r>
              <a:rPr lang="ru-RU"/>
              <a:t> </a:t>
            </a:r>
          </a:p>
        </p:txBody>
      </p:sp>
      <p:pic>
        <p:nvPicPr>
          <p:cNvPr id="28677" name="Picture 5" descr="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127625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07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4211637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3384550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7662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/>
          <a:stretch>
            <a:fillRect/>
          </a:stretch>
        </p:blipFill>
        <p:spPr bwMode="auto">
          <a:xfrm>
            <a:off x="1403350" y="3429000"/>
            <a:ext cx="62642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2708275"/>
          </a:xfrm>
        </p:spPr>
        <p:txBody>
          <a:bodyPr/>
          <a:lstStyle/>
          <a:p>
            <a:pPr algn="l"/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        </a:t>
            </a:r>
            <a:r>
              <a:rPr lang="ru-RU" sz="32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 помощью 6 одинаковых труб                                    	бассейн    заполняется   водой   за      24 минуты.  За  сколько  минут   можно заполнить бассейн с помощью 9 таких труб?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2997200"/>
            <a:ext cx="4835525" cy="1800225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трубы             время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6                 24 мин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9                  </a:t>
            </a:r>
            <a:r>
              <a:rPr lang="ru-RU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? </a:t>
            </a:r>
            <a:r>
              <a:rPr lang="ru-RU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мин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1908175" y="3141663"/>
            <a:ext cx="0" cy="15113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7308850" y="3213100"/>
            <a:ext cx="0" cy="143986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37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916238" y="4941888"/>
          <a:ext cx="3168650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Формула" r:id="rId3" imgW="482400" imgH="393480" progId="Equation.3">
                  <p:embed/>
                </p:oleObj>
              </mc:Choice>
              <mc:Fallback>
                <p:oleObj name="Формула" r:id="rId3" imgW="482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941888"/>
                        <a:ext cx="3168650" cy="15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  <p:bldP spid="33796" grpId="0" animBg="1"/>
      <p:bldP spid="337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2016125"/>
          </a:xfrm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Горный гусь</a:t>
            </a:r>
            <a:b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находящийся под угрозой исчезновения вид обитает на Алтае.</a:t>
            </a:r>
            <a:r>
              <a:rPr lang="ru-RU"/>
              <a:t> </a:t>
            </a:r>
          </a:p>
        </p:txBody>
      </p:sp>
      <p:pic>
        <p:nvPicPr>
          <p:cNvPr id="68613" name="Picture 5" descr="07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82825"/>
            <a:ext cx="52197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2988" y="908050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08400" y="908050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372225" y="908050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116013" y="1052513"/>
          <a:ext cx="15113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Формула" r:id="rId3" imgW="533160" imgH="393480" progId="Equation.3">
                  <p:embed/>
                </p:oleObj>
              </mc:Choice>
              <mc:Fallback>
                <p:oleObj name="Формула" r:id="rId3" imgW="5331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1511300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372225" y="2852738"/>
            <a:ext cx="1657350" cy="1439862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708400" y="4797425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708400" y="2852738"/>
            <a:ext cx="1657350" cy="1439862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042988" y="4797425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042988" y="2852738"/>
            <a:ext cx="1657350" cy="1439862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372225" y="4797425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3995738" y="1052513"/>
          <a:ext cx="10461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Формула" r:id="rId5" imgW="380880" imgH="393480" progId="Equation.3">
                  <p:embed/>
                </p:oleObj>
              </mc:Choice>
              <mc:Fallback>
                <p:oleObj name="Формула" r:id="rId5" imgW="38088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052513"/>
                        <a:ext cx="104616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6732588" y="1125538"/>
          <a:ext cx="8350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Формула" r:id="rId7" imgW="304560" imgH="393480" progId="Equation.3">
                  <p:embed/>
                </p:oleObj>
              </mc:Choice>
              <mc:Fallback>
                <p:oleObj name="Формула" r:id="rId7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125538"/>
                        <a:ext cx="8350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1187450" y="2997200"/>
          <a:ext cx="13684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Формула" r:id="rId9" imgW="469800" imgH="393480" progId="Equation.3">
                  <p:embed/>
                </p:oleObj>
              </mc:Choice>
              <mc:Fallback>
                <p:oleObj name="Формула" r:id="rId9" imgW="4698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97200"/>
                        <a:ext cx="13684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761755"/>
              </p:ext>
            </p:extLst>
          </p:nvPr>
        </p:nvGraphicFramePr>
        <p:xfrm>
          <a:off x="3779838" y="2997200"/>
          <a:ext cx="14414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Формула" r:id="rId11" imgW="533160" imgH="393480" progId="Equation.3">
                  <p:embed/>
                </p:oleObj>
              </mc:Choice>
              <mc:Fallback>
                <p:oleObj name="Формула" r:id="rId11" imgW="53316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997200"/>
                        <a:ext cx="14414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82906"/>
              </p:ext>
            </p:extLst>
          </p:nvPr>
        </p:nvGraphicFramePr>
        <p:xfrm>
          <a:off x="6372225" y="3068638"/>
          <a:ext cx="165576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Формула" r:id="rId13" imgW="647640" imgH="393480" progId="Equation.3">
                  <p:embed/>
                </p:oleObj>
              </mc:Choice>
              <mc:Fallback>
                <p:oleObj name="Формула" r:id="rId13" imgW="64764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068638"/>
                        <a:ext cx="1655763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40361"/>
              </p:ext>
            </p:extLst>
          </p:nvPr>
        </p:nvGraphicFramePr>
        <p:xfrm>
          <a:off x="1258888" y="5013325"/>
          <a:ext cx="122396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Формула" r:id="rId15" imgW="457200" imgH="393480" progId="Equation.3">
                  <p:embed/>
                </p:oleObj>
              </mc:Choice>
              <mc:Fallback>
                <p:oleObj name="Формула" r:id="rId15" imgW="4572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013325"/>
                        <a:ext cx="122396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567437"/>
              </p:ext>
            </p:extLst>
          </p:nvPr>
        </p:nvGraphicFramePr>
        <p:xfrm>
          <a:off x="3851275" y="5013325"/>
          <a:ext cx="12954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Формула" r:id="rId17" imgW="482400" imgH="393480" progId="Equation.3">
                  <p:embed/>
                </p:oleObj>
              </mc:Choice>
              <mc:Fallback>
                <p:oleObj name="Формула" r:id="rId17" imgW="48240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013325"/>
                        <a:ext cx="12954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85605"/>
              </p:ext>
            </p:extLst>
          </p:nvPr>
        </p:nvGraphicFramePr>
        <p:xfrm>
          <a:off x="6516688" y="4941888"/>
          <a:ext cx="12954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Формула" r:id="rId19" imgW="469800" imgH="393480" progId="Equation.3">
                  <p:embed/>
                </p:oleObj>
              </mc:Choice>
              <mc:Fallback>
                <p:oleObj name="Формула" r:id="rId19" imgW="46980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941888"/>
                        <a:ext cx="12954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6ad53cdf995afb215a314e3f33607b90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5651500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irbi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37038"/>
            <a:ext cx="4032250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8831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49275"/>
            <a:ext cx="387350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 marL="265113" indent="-265113" algn="l"/>
            <a:r>
              <a:rPr lang="ru-RU" sz="28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      </a:t>
            </a: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Для приготовления 8 голубцов требуется 600 г мясного фарша и 120 г риса.  Имеется   150 г  риса.   Сколько голубцов можно из него приготовить? Сколько  граммов  фарша  для   этого потребуется?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3141663"/>
            <a:ext cx="4752975" cy="172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  <a:latin typeface="Century Schoolbook" pitchFamily="18" charset="0"/>
              </a:rPr>
              <a:t>   </a:t>
            </a:r>
            <a:r>
              <a:rPr lang="ru-RU" b="1" i="1">
                <a:solidFill>
                  <a:schemeClr val="accent2"/>
                </a:solidFill>
                <a:latin typeface="Century Schoolbook" pitchFamily="18" charset="0"/>
              </a:rPr>
              <a:t>рис            голубцы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chemeClr val="accent2"/>
                </a:solidFill>
                <a:latin typeface="Century Schoolbook" pitchFamily="18" charset="0"/>
              </a:rPr>
              <a:t>  120 г             8 шт.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chemeClr val="accent2"/>
                </a:solidFill>
                <a:latin typeface="Century Schoolbook" pitchFamily="18" charset="0"/>
              </a:rPr>
              <a:t>  150 г               </a:t>
            </a:r>
            <a:r>
              <a:rPr lang="ru-RU" sz="3600" b="1" i="1">
                <a:solidFill>
                  <a:srgbClr val="FF0000"/>
                </a:solidFill>
                <a:latin typeface="Century Schoolbook" pitchFamily="18" charset="0"/>
              </a:rPr>
              <a:t>?</a:t>
            </a:r>
            <a:r>
              <a:rPr lang="ru-RU" b="1" i="1">
                <a:solidFill>
                  <a:schemeClr val="accent2"/>
                </a:solidFill>
                <a:latin typeface="Century Schoolbook" pitchFamily="18" charset="0"/>
              </a:rPr>
              <a:t> г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2124075" y="3213100"/>
            <a:ext cx="0" cy="1584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6948488" y="3213100"/>
            <a:ext cx="0" cy="1584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07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32138" y="5084763"/>
          <a:ext cx="273685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Формула" r:id="rId3" imgW="533160" imgH="393480" progId="Equation.3">
                  <p:embed/>
                </p:oleObj>
              </mc:Choice>
              <mc:Fallback>
                <p:oleObj name="Формула" r:id="rId3" imgW="5331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084763"/>
                        <a:ext cx="273685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uiExpand="1" build="p"/>
      <p:bldP spid="30724" grpId="0" animBg="1"/>
      <p:bldP spid="307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068638"/>
          </a:xfrm>
        </p:spPr>
        <p:txBody>
          <a:bodyPr/>
          <a:lstStyle/>
          <a:p>
            <a:pPr marL="265113" indent="-265113" algn="l"/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        Для приготовления 8 голубцов требуется 600 г мясного фарша и 120 г риса.   Имеется   150 г  риса.  Сколько голубцов можно из него приготовить? Сколько  граммов  фарша  для   этого потребуется?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2997200"/>
            <a:ext cx="4105275" cy="19446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chemeClr val="accent2"/>
                </a:solidFill>
                <a:latin typeface="Century Schoolbook" pitchFamily="18" charset="0"/>
              </a:rPr>
              <a:t>   </a:t>
            </a:r>
            <a:r>
              <a:rPr lang="ru-RU" b="1" i="1">
                <a:solidFill>
                  <a:schemeClr val="accent2"/>
                </a:solidFill>
                <a:latin typeface="Century Schoolbook" pitchFamily="18" charset="0"/>
              </a:rPr>
              <a:t>рис             фарш</a:t>
            </a:r>
          </a:p>
          <a:p>
            <a:pPr>
              <a:buFontTx/>
              <a:buNone/>
            </a:pPr>
            <a:r>
              <a:rPr lang="ru-RU" b="1" i="1">
                <a:solidFill>
                  <a:schemeClr val="accent2"/>
                </a:solidFill>
                <a:latin typeface="Century Schoolbook" pitchFamily="18" charset="0"/>
              </a:rPr>
              <a:t>  120 г             600 г</a:t>
            </a:r>
          </a:p>
          <a:p>
            <a:pPr>
              <a:buFontTx/>
              <a:buNone/>
            </a:pPr>
            <a:r>
              <a:rPr lang="ru-RU" b="1" i="1">
                <a:solidFill>
                  <a:schemeClr val="accent2"/>
                </a:solidFill>
                <a:latin typeface="Century Schoolbook" pitchFamily="18" charset="0"/>
              </a:rPr>
              <a:t>  150 г               </a:t>
            </a:r>
            <a:r>
              <a:rPr lang="ru-RU" sz="3600" b="1" i="1">
                <a:solidFill>
                  <a:srgbClr val="FF0000"/>
                </a:solidFill>
                <a:latin typeface="Century Schoolbook" pitchFamily="18" charset="0"/>
              </a:rPr>
              <a:t>?</a:t>
            </a:r>
            <a:r>
              <a:rPr lang="ru-RU" b="1" i="1">
                <a:solidFill>
                  <a:schemeClr val="accent2"/>
                </a:solidFill>
                <a:latin typeface="Century Schoolbook" pitchFamily="18" charset="0"/>
              </a:rPr>
              <a:t> г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2124075" y="3141663"/>
            <a:ext cx="0" cy="1584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6948488" y="3141663"/>
            <a:ext cx="0" cy="1584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34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916238" y="5084763"/>
          <a:ext cx="3097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Формула" r:id="rId3" imgW="685800" imgH="393480" progId="Equation.3">
                  <p:embed/>
                </p:oleObj>
              </mc:Choice>
              <mc:Fallback>
                <p:oleObj name="Формула" r:id="rId3" imgW="685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084763"/>
                        <a:ext cx="3097212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2" grpId="0" animBg="1"/>
      <p:bldP spid="634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4392613" cy="5257800"/>
          </a:xfrm>
        </p:spPr>
        <p:txBody>
          <a:bodyPr/>
          <a:lstStyle/>
          <a:p>
            <a:pPr algn="l"/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Снежный барс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/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находящийся под угрозой исчезновения вид на периферии ареала. Единственный</a:t>
            </a:r>
            <a:b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представитель рода.</a:t>
            </a:r>
            <a:r>
              <a:rPr lang="ru-RU"/>
              <a:t> </a:t>
            </a:r>
          </a:p>
        </p:txBody>
      </p:sp>
      <p:pic>
        <p:nvPicPr>
          <p:cNvPr id="60421" name="Picture 5" descr="883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87350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81750"/>
            <a:ext cx="360363" cy="322263"/>
          </a:xfrm>
          <a:prstGeom prst="actionButtonInformation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0"/>
            <a:ext cx="7162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Гора знаний</a:t>
            </a:r>
          </a:p>
        </p:txBody>
      </p:sp>
      <p:pic>
        <p:nvPicPr>
          <p:cNvPr id="82947" name="Picture 3" descr="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4"/>
          <a:stretch>
            <a:fillRect/>
          </a:stretch>
        </p:blipFill>
        <p:spPr bwMode="auto">
          <a:xfrm>
            <a:off x="0" y="981075"/>
            <a:ext cx="91440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3348038" y="5661025"/>
            <a:ext cx="5040312" cy="720725"/>
          </a:xfrm>
          <a:prstGeom prst="cloudCallout">
            <a:avLst>
              <a:gd name="adj1" fmla="val -99199"/>
              <a:gd name="adj2" fmla="val 23787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3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Отношение 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4859338" y="4221163"/>
            <a:ext cx="4103687" cy="1150937"/>
          </a:xfrm>
          <a:prstGeom prst="cloudCallout">
            <a:avLst>
              <a:gd name="adj1" fmla="val -141991"/>
              <a:gd name="adj2" fmla="val 140069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30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Основное свойство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1763713" y="4941888"/>
            <a:ext cx="3816350" cy="720725"/>
          </a:xfrm>
          <a:prstGeom prst="cloudCallout">
            <a:avLst>
              <a:gd name="adj1" fmla="val -86981"/>
              <a:gd name="adj2" fmla="val 119162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3000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Пропорция 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0" y="3573463"/>
            <a:ext cx="8388350" cy="1079500"/>
          </a:xfrm>
          <a:prstGeom prst="cloudCallout">
            <a:avLst>
              <a:gd name="adj1" fmla="val -37074"/>
              <a:gd name="adj2" fmla="val 212648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Прямо пропорциональные величины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5830888" y="1989138"/>
            <a:ext cx="3313112" cy="792162"/>
          </a:xfrm>
          <a:prstGeom prst="cloudCallout">
            <a:avLst>
              <a:gd name="adj1" fmla="val -193269"/>
              <a:gd name="adj2" fmla="val 507917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30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масштаб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827088" y="1341438"/>
            <a:ext cx="7129462" cy="863600"/>
          </a:xfrm>
          <a:prstGeom prst="cloudCallout">
            <a:avLst>
              <a:gd name="adj1" fmla="val -46394"/>
              <a:gd name="adj2" fmla="val 536764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3000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Уравнения и задачи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0" y="2349500"/>
            <a:ext cx="6804025" cy="1439863"/>
          </a:xfrm>
          <a:prstGeom prst="cloudCallout">
            <a:avLst>
              <a:gd name="adj1" fmla="val -30894"/>
              <a:gd name="adj2" fmla="val 246912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Обратно пропорцио- нальные величины</a:t>
            </a:r>
          </a:p>
        </p:txBody>
      </p:sp>
      <p:sp>
        <p:nvSpPr>
          <p:cNvPr id="8295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0" grpId="0" animBg="1"/>
      <p:bldP spid="82951" grpId="0" animBg="1"/>
      <p:bldP spid="82952" grpId="0" animBg="1"/>
      <p:bldP spid="82953" grpId="0" animBg="1"/>
      <p:bldP spid="82955" grpId="0" animBg="1"/>
      <p:bldP spid="829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PubRRectCallout"/>
          <p:cNvSpPr>
            <a:spLocks noEditPoints="1" noChangeArrowheads="1"/>
          </p:cNvSpPr>
          <p:nvPr/>
        </p:nvSpPr>
        <p:spPr bwMode="auto">
          <a:xfrm>
            <a:off x="250825" y="115888"/>
            <a:ext cx="8569325" cy="792162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C1C3C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3200">
                <a:solidFill>
                  <a:schemeClr val="tx2"/>
                </a:solidFill>
                <a:latin typeface="Century Schoolbook" pitchFamily="18" charset="0"/>
              </a:rPr>
              <a:t>1. Что такое пропорция?</a:t>
            </a:r>
          </a:p>
        </p:txBody>
      </p:sp>
      <p:sp>
        <p:nvSpPr>
          <p:cNvPr id="78855" name="PubRRectCallout"/>
          <p:cNvSpPr>
            <a:spLocks noEditPoints="1" noChangeArrowheads="1"/>
          </p:cNvSpPr>
          <p:nvPr/>
        </p:nvSpPr>
        <p:spPr bwMode="auto">
          <a:xfrm>
            <a:off x="323850" y="3933825"/>
            <a:ext cx="8569325" cy="1296988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C1C3C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3200">
                <a:solidFill>
                  <a:schemeClr val="tx2"/>
                </a:solidFill>
                <a:latin typeface="Century Schoolbook" pitchFamily="18" charset="0"/>
              </a:rPr>
              <a:t>4. Как найти неизвестный средний член пропорции?</a:t>
            </a:r>
          </a:p>
        </p:txBody>
      </p:sp>
      <p:sp>
        <p:nvSpPr>
          <p:cNvPr id="78856" name="PubRRectCallout"/>
          <p:cNvSpPr>
            <a:spLocks noEditPoints="1" noChangeArrowheads="1"/>
          </p:cNvSpPr>
          <p:nvPr/>
        </p:nvSpPr>
        <p:spPr bwMode="auto">
          <a:xfrm>
            <a:off x="395288" y="5373688"/>
            <a:ext cx="8569325" cy="1295400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C1C3C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3200">
                <a:solidFill>
                  <a:schemeClr val="tx2"/>
                </a:solidFill>
                <a:latin typeface="Century Schoolbook" pitchFamily="18" charset="0"/>
              </a:rPr>
              <a:t>5. Перечислить следствия из основного свойства пропорции.</a:t>
            </a:r>
          </a:p>
        </p:txBody>
      </p:sp>
      <p:sp>
        <p:nvSpPr>
          <p:cNvPr id="78857" name="PubRRectCallout"/>
          <p:cNvSpPr>
            <a:spLocks noEditPoints="1" noChangeArrowheads="1"/>
          </p:cNvSpPr>
          <p:nvPr/>
        </p:nvSpPr>
        <p:spPr bwMode="auto">
          <a:xfrm>
            <a:off x="323850" y="981075"/>
            <a:ext cx="8569325" cy="13684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C1C3C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3200">
                <a:solidFill>
                  <a:schemeClr val="tx2"/>
                </a:solidFill>
                <a:latin typeface="Century Schoolbook" pitchFamily="18" charset="0"/>
              </a:rPr>
              <a:t>2.Сформулируйте основное свойство пропорции.</a:t>
            </a:r>
          </a:p>
        </p:txBody>
      </p:sp>
      <p:sp>
        <p:nvSpPr>
          <p:cNvPr id="78858" name="PubRRectCallout"/>
          <p:cNvSpPr>
            <a:spLocks noEditPoints="1" noChangeArrowheads="1"/>
          </p:cNvSpPr>
          <p:nvPr/>
        </p:nvSpPr>
        <p:spPr bwMode="auto">
          <a:xfrm>
            <a:off x="323850" y="2420938"/>
            <a:ext cx="8569325" cy="13684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C1C3C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3200">
                <a:solidFill>
                  <a:schemeClr val="tx2"/>
                </a:solidFill>
                <a:latin typeface="Century Schoolbook" pitchFamily="18" charset="0"/>
              </a:rPr>
              <a:t>3. Как найти неизвестный крайний член пропорции?</a:t>
            </a:r>
          </a:p>
        </p:txBody>
      </p:sp>
      <p:sp>
        <p:nvSpPr>
          <p:cNvPr id="7885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81750"/>
            <a:ext cx="360363" cy="322263"/>
          </a:xfrm>
          <a:prstGeom prst="actionButtonHom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5" grpId="0" animBg="1"/>
      <p:bldP spid="78856" grpId="0" animBg="1"/>
      <p:bldP spid="78857" grpId="0" animBg="1"/>
      <p:bldP spid="788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Домашнее задание:</a:t>
            </a:r>
            <a:b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/>
            </a:r>
            <a:b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§</a:t>
            </a:r>
            <a: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4, п.21,22, №813, №814, №819(б).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924175"/>
            <a:ext cx="9036050" cy="2260600"/>
          </a:xfrm>
        </p:spPr>
        <p:txBody>
          <a:bodyPr/>
          <a:lstStyle/>
          <a:p>
            <a:pPr>
              <a:buFontTx/>
              <a:buNone/>
            </a:pPr>
            <a:r>
              <a:rPr lang="ru-RU" sz="140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Спасибо!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42988" y="908050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08400" y="908050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372225" y="908050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116013" y="1052513"/>
          <a:ext cx="15113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Формула" r:id="rId3" imgW="533160" imgH="393480" progId="Equation.3">
                  <p:embed/>
                </p:oleObj>
              </mc:Choice>
              <mc:Fallback>
                <p:oleObj name="Формула" r:id="rId3" imgW="5331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1511300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372225" y="2852738"/>
            <a:ext cx="1657350" cy="1439862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708400" y="4797425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708400" y="2852738"/>
            <a:ext cx="1657350" cy="1439862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42988" y="4797425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042988" y="2852738"/>
            <a:ext cx="1657350" cy="1439862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372225" y="4797425"/>
            <a:ext cx="1657350" cy="1439863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995738" y="1052513"/>
          <a:ext cx="10461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Формула" r:id="rId5" imgW="380880" imgH="393480" progId="Equation.3">
                  <p:embed/>
                </p:oleObj>
              </mc:Choice>
              <mc:Fallback>
                <p:oleObj name="Формула" r:id="rId5" imgW="3808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052513"/>
                        <a:ext cx="104616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6732588" y="1125538"/>
          <a:ext cx="8350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Формула" r:id="rId7" imgW="304560" imgH="393480" progId="Equation.3">
                  <p:embed/>
                </p:oleObj>
              </mc:Choice>
              <mc:Fallback>
                <p:oleObj name="Формула" r:id="rId7" imgW="3045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125538"/>
                        <a:ext cx="8350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1187450" y="2997200"/>
          <a:ext cx="13684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Формула" r:id="rId9" imgW="469800" imgH="393480" progId="Equation.3">
                  <p:embed/>
                </p:oleObj>
              </mc:Choice>
              <mc:Fallback>
                <p:oleObj name="Формула" r:id="rId9" imgW="469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97200"/>
                        <a:ext cx="13684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3779838" y="2997200"/>
          <a:ext cx="14414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Формула" r:id="rId11" imgW="533160" imgH="393480" progId="Equation.3">
                  <p:embed/>
                </p:oleObj>
              </mc:Choice>
              <mc:Fallback>
                <p:oleObj name="Формула" r:id="rId11" imgW="5331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997200"/>
                        <a:ext cx="14414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6372225" y="3068638"/>
          <a:ext cx="165576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Формула" r:id="rId13" imgW="647640" imgH="393480" progId="Equation.3">
                  <p:embed/>
                </p:oleObj>
              </mc:Choice>
              <mc:Fallback>
                <p:oleObj name="Формула" r:id="rId13" imgW="64764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068638"/>
                        <a:ext cx="1655763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1258888" y="5013325"/>
          <a:ext cx="122396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Формула" r:id="rId15" imgW="457200" imgH="393480" progId="Equation.3">
                  <p:embed/>
                </p:oleObj>
              </mc:Choice>
              <mc:Fallback>
                <p:oleObj name="Формула" r:id="rId15" imgW="4572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013325"/>
                        <a:ext cx="122396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3851275" y="5013325"/>
          <a:ext cx="12954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Формула" r:id="rId17" imgW="482400" imgH="393480" progId="Equation.3">
                  <p:embed/>
                </p:oleObj>
              </mc:Choice>
              <mc:Fallback>
                <p:oleObj name="Формула" r:id="rId17" imgW="4824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013325"/>
                        <a:ext cx="12954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6516688" y="4941888"/>
          <a:ext cx="12954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Формула" r:id="rId19" imgW="469800" imgH="393480" progId="Equation.3">
                  <p:embed/>
                </p:oleObj>
              </mc:Choice>
              <mc:Fallback>
                <p:oleObj name="Формула" r:id="rId19" imgW="46980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941888"/>
                        <a:ext cx="12954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1042988" y="908050"/>
            <a:ext cx="1657350" cy="1439863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кр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3708400" y="908050"/>
            <a:ext cx="1657350" cy="1439863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ро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6372225" y="908050"/>
            <a:ext cx="1657350" cy="1439863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кн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1042988" y="2852738"/>
            <a:ext cx="1657350" cy="1439862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сс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3708400" y="2852738"/>
            <a:ext cx="1657350" cy="1439862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ас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372225" y="2852738"/>
            <a:ext cx="1657350" cy="1439862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а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1042988" y="4797425"/>
            <a:ext cx="1657350" cy="1439863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ии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3708400" y="4797425"/>
            <a:ext cx="1657350" cy="1439863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иг</a:t>
            </a: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6372225" y="4797425"/>
            <a:ext cx="1657350" cy="1439863"/>
          </a:xfrm>
          <a:prstGeom prst="rect">
            <a:avLst/>
          </a:prstGeom>
          <a:solidFill>
            <a:srgbClr val="ADADAD"/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0066"/>
                </a:solidFill>
                <a:latin typeface="Century Schoolbook" pitchFamily="18" charset="0"/>
              </a:rPr>
              <a:t>ная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А. В. Тихонов Животные России. Красная книга">
            <a:hlinkClick r:id="rId2" tooltip="А. В. Тихонов Животные России. Красная книга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3138487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А. В. Тихонов Красная книга России. Животные и растения">
            <a:hlinkClick r:id="rId4" tooltip="А. В. Тихонов Красная книга России. Животные и растения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408362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563938" y="4086225"/>
            <a:ext cx="5580062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Красная книга Российской Федерации</a:t>
            </a:r>
            <a:r>
              <a:rPr lang="ru-RU" sz="2200" b="1" i="1">
                <a:latin typeface="Century Schoolbook" pitchFamily="18" charset="0"/>
              </a:rPr>
              <a:t> </a:t>
            </a:r>
          </a:p>
          <a:p>
            <a:r>
              <a:rPr lang="ru-RU" sz="2200" b="1" i="1">
                <a:solidFill>
                  <a:srgbClr val="000066"/>
                </a:solidFill>
                <a:latin typeface="Century Schoolbook" pitchFamily="18" charset="0"/>
              </a:rPr>
              <a:t>                   является официальным документом,   содержащим   свод сведений о  редких  и  исчезающих видах  животных  и  растений, а также необходимых мерах по их охране и восстановлению.</a:t>
            </a:r>
            <a:r>
              <a:rPr lang="ru-RU" sz="2000"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-2556">
            <a:hlinkClick r:id="rId2" tooltip="Следующее фото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/>
          <a:stretch>
            <a:fillRect/>
          </a:stretch>
        </p:blipFill>
        <p:spPr bwMode="auto">
          <a:xfrm>
            <a:off x="0" y="0"/>
            <a:ext cx="4454525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9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603625"/>
            <a:ext cx="5138737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9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0350"/>
            <a:ext cx="5148262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Красный волк">
            <a:hlinkClick r:id="rId6" tooltip="Смотреть фотографию «Лошадь на лугу» в новом окне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8768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341438"/>
          </a:xfrm>
        </p:spPr>
        <p:txBody>
          <a:bodyPr/>
          <a:lstStyle/>
          <a:p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Решите уравнения, используя основное свойство пропорции:</a:t>
            </a:r>
          </a:p>
        </p:txBody>
      </p:sp>
      <p:graphicFrame>
        <p:nvGraphicFramePr>
          <p:cNvPr id="39941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5650" y="1628775"/>
          <a:ext cx="2951163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Формула" r:id="rId3" imgW="990360" imgH="419040" progId="Equation.3">
                  <p:embed/>
                </p:oleObj>
              </mc:Choice>
              <mc:Fallback>
                <p:oleObj name="Формула" r:id="rId3" imgW="9903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2951163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Group 41"/>
          <p:cNvGraphicFramePr>
            <a:graphicFrameLocks noGrp="1"/>
          </p:cNvGraphicFramePr>
          <p:nvPr>
            <p:ph sz="quarter" idx="2"/>
          </p:nvPr>
        </p:nvGraphicFramePr>
        <p:xfrm>
          <a:off x="0" y="5300663"/>
          <a:ext cx="9144000" cy="1418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лиса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дикая собака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красный волк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шакал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а-0,2;  б-0,5;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в-24;  г-5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а-2;   б-0,75;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в-24;   г-5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а-2;   б-0,75;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в-2,4;  г-0,2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а-0,02; б-0,25;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в-2,4;  г-0,2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64" name="Object 2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3573463"/>
          <a:ext cx="27368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Формула" r:id="rId5" imgW="914400" imgH="393480" progId="Equation.3">
                  <p:embed/>
                </p:oleObj>
              </mc:Choice>
              <mc:Fallback>
                <p:oleObj name="Формула" r:id="rId5" imgW="9144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73463"/>
                        <a:ext cx="273685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9" name="Object 3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003800" y="1700213"/>
          <a:ext cx="20875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Формула" r:id="rId7" imgW="711000" imgH="393480" progId="Equation.3">
                  <p:embed/>
                </p:oleObj>
              </mc:Choice>
              <mc:Fallback>
                <p:oleObj name="Формула" r:id="rId7" imgW="711000" imgH="393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00213"/>
                        <a:ext cx="208756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2" name="Object 36"/>
          <p:cNvGraphicFramePr>
            <a:graphicFrameLocks noChangeAspect="1"/>
          </p:cNvGraphicFramePr>
          <p:nvPr/>
        </p:nvGraphicFramePr>
        <p:xfrm>
          <a:off x="4284663" y="3644900"/>
          <a:ext cx="46085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Формула" r:id="rId9" imgW="1600200" imgH="393480" progId="Equation.3">
                  <p:embed/>
                </p:oleObj>
              </mc:Choice>
              <mc:Fallback>
                <p:oleObj name="Формула" r:id="rId9" imgW="160020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644900"/>
                        <a:ext cx="460851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138738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5219700" y="188913"/>
            <a:ext cx="3924300" cy="6480175"/>
          </a:xfrm>
        </p:spPr>
        <p:txBody>
          <a:bodyPr/>
          <a:lstStyle/>
          <a:p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Красный волк -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  <a:r>
              <a:rPr lang="ru-RU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практически исчезнувший вид на территории России. Нет надежных доказательств и того, что он постоянно обитал в пределах страны когда-либо прежде.</a:t>
            </a:r>
            <a:r>
              <a:rPr lang="ru-RU" sz="2800"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29835893_Pesec___polyarnaya_li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696075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60788"/>
            <a:ext cx="3097212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photo004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643187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И</a:t>
            </a:r>
            <a:r>
              <a:rPr lang="ru-RU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з данных чисел составьте верную пропорцию и докажите, что она верна.</a:t>
            </a:r>
          </a:p>
        </p:txBody>
      </p:sp>
      <p:graphicFrame>
        <p:nvGraphicFramePr>
          <p:cNvPr id="19461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773238"/>
          <a:ext cx="70199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Формула" r:id="rId3" imgW="1307880" imgH="203040" progId="Equation.3">
                  <p:embed/>
                </p:oleObj>
              </mc:Choice>
              <mc:Fallback>
                <p:oleObj name="Формула" r:id="rId3" imgW="13078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73238"/>
                        <a:ext cx="701992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6013" y="2997200"/>
          <a:ext cx="7056437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Формула" r:id="rId5" imgW="1371600" imgH="393480" progId="Equation.3">
                  <p:embed/>
                </p:oleObj>
              </mc:Choice>
              <mc:Fallback>
                <p:oleObj name="Формула" r:id="rId5" imgW="13716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97200"/>
                        <a:ext cx="7056437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23850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Г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227763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Е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877050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С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524750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Е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8172450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Ц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580063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П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916238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Б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563938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О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211638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Й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971550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О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268538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У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1619250" y="5661025"/>
            <a:ext cx="647700" cy="64928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entury Schoolbook" pitchFamily="18" charset="0"/>
              </a:rPr>
              <a:t>Л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395</Words>
  <Application>Microsoft Office PowerPoint</Application>
  <PresentationFormat>Экран (4:3)</PresentationFormat>
  <Paragraphs>86</Paragraphs>
  <Slides>26</Slides>
  <Notes>0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Оформление по умолчанию</vt:lpstr>
      <vt:lpstr>Формула</vt:lpstr>
      <vt:lpstr>Microsoft Equation 3.0</vt:lpstr>
      <vt:lpstr>Пропорция.  Основное свойство пропорции.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уравнения, используя основное свойство пропорции:</vt:lpstr>
      <vt:lpstr>Красный волк - практически исчезнувший вид на территории России. Нет надежных доказательств и того, что он постоянно обитал в пределах страны когда-либо прежде. </vt:lpstr>
      <vt:lpstr>Презентация PowerPoint</vt:lpstr>
      <vt:lpstr> Из данных чисел составьте верную пропорцию и докажите, что она верна.</vt:lpstr>
      <vt:lpstr>          Голубой песец (медновский)             Находится под угрозой исчезновения, островной подвид, изолированный на стыке фаун двух континентов. Видимо, древнейшая изолированная популяция псовых.</vt:lpstr>
      <vt:lpstr>Презентация PowerPoint</vt:lpstr>
      <vt:lpstr>      Из 112 кг железной руды получают 84 кг   железа.  Сколько  килограммов железа можно получить из 64 кг руды?</vt:lpstr>
      <vt:lpstr>            Кавказская лесная кошка        Редкий вид, имеющий малую численность  и   распространенный   на   ограниченной территории.   Иногда   объединяют  лесную кошку и близкую к ней степную кошку.  </vt:lpstr>
      <vt:lpstr>Презентация PowerPoint</vt:lpstr>
      <vt:lpstr>По краткой записи составьте задачу и решите её.</vt:lpstr>
      <vt:lpstr>Чёрный аист   редкий вид </vt:lpstr>
      <vt:lpstr>Презентация PowerPoint</vt:lpstr>
      <vt:lpstr>              С помощью 6 одинаковых труб                                     бассейн    заполняется   водой   за      24 минуты.  За  сколько  минут   можно заполнить бассейн с помощью 9 таких труб?   </vt:lpstr>
      <vt:lpstr>Горный гусь находящийся под угрозой исчезновения вид обитает на Алтае. </vt:lpstr>
      <vt:lpstr>Презентация PowerPoint</vt:lpstr>
      <vt:lpstr>            Для приготовления 8 голубцов требуется 600 г мясного фарша и 120 г риса.  Имеется   150 г  риса.   Сколько голубцов можно из него приготовить? Сколько  граммов  фарша  для   этого потребуется? </vt:lpstr>
      <vt:lpstr>            Для приготовления 8 голубцов требуется 600 г мясного фарша и 120 г риса.   Имеется   150 г  риса.  Сколько голубцов можно из него приготовить? Сколько  граммов  фарша  для   этого потребуется? </vt:lpstr>
      <vt:lpstr>   Снежный барс   находящийся под угрозой исчезновения вид на периферии ареала. Единственный представитель рода. </vt:lpstr>
      <vt:lpstr>Презентация PowerPoint</vt:lpstr>
      <vt:lpstr>Презентация PowerPoint</vt:lpstr>
      <vt:lpstr>Домашнее задание:  §4, п.21,22, №813, №814, №819(б).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51</cp:revision>
  <dcterms:created xsi:type="dcterms:W3CDTF">2010-01-21T16:11:12Z</dcterms:created>
  <dcterms:modified xsi:type="dcterms:W3CDTF">2012-06-29T18:45:19Z</dcterms:modified>
</cp:coreProperties>
</file>