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83" r:id="rId2"/>
    <p:sldId id="369" r:id="rId3"/>
    <p:sldId id="370" r:id="rId4"/>
    <p:sldId id="353" r:id="rId5"/>
    <p:sldId id="329" r:id="rId6"/>
    <p:sldId id="330" r:id="rId7"/>
    <p:sldId id="362" r:id="rId8"/>
    <p:sldId id="352" r:id="rId9"/>
    <p:sldId id="354" r:id="rId10"/>
    <p:sldId id="355" r:id="rId11"/>
    <p:sldId id="333" r:id="rId12"/>
    <p:sldId id="328" r:id="rId13"/>
    <p:sldId id="335" r:id="rId14"/>
    <p:sldId id="344" r:id="rId15"/>
    <p:sldId id="356" r:id="rId16"/>
    <p:sldId id="357" r:id="rId17"/>
    <p:sldId id="367" r:id="rId18"/>
    <p:sldId id="338" r:id="rId19"/>
    <p:sldId id="358" r:id="rId20"/>
    <p:sldId id="368" r:id="rId21"/>
    <p:sldId id="345" r:id="rId22"/>
    <p:sldId id="342" r:id="rId23"/>
    <p:sldId id="359" r:id="rId24"/>
    <p:sldId id="360" r:id="rId25"/>
    <p:sldId id="346" r:id="rId26"/>
    <p:sldId id="293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04F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13" autoAdjust="0"/>
    <p:restoredTop sz="83616" autoAdjust="0"/>
  </p:normalViewPr>
  <p:slideViewPr>
    <p:cSldViewPr>
      <p:cViewPr varScale="1">
        <p:scale>
          <a:sx n="90" d="100"/>
          <a:sy n="90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ru-RU"/>
              <a:t>Образовательный портал Мой университет-www.moi-universitet.ru,факультет"Реформа  образования"-www.edu-reforma.ru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05DA2F5-875A-4E0F-BF89-45B52007E49B}" type="datetimeFigureOut">
              <a:rPr lang="ru-RU"/>
              <a:pPr>
                <a:defRPr/>
              </a:pPr>
              <a:t>27.06.2012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51D7303-150B-4FD2-8479-999B8E6C9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ru-RU"/>
              <a:t>Образовательный портал Мой университет-www.moi-universitet.ru,факультет"Реформа  образования"-www.edu-reforma.ru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700D658-DCA8-4C5F-938B-700792154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8676" name="Верхний колонтитул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Образовательный портал Мой университет-www.moi-universitet.ru,факультет"Реформа  образования"-www.edu-reforma.ru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Что разбудит пса раньше: запах пиццы, гонимый легким ветерком, или вредный котенок, приближающийся с противоположной стороны? 1) 0,175:3,5=0,05(ч)=0,05*60=3(мин); 2)  0,38:3,8=0,1(ч)=0,1*60=6(мин). Ответ: запах пиццы.</a:t>
            </a:r>
          </a:p>
        </p:txBody>
      </p:sp>
      <p:sp>
        <p:nvSpPr>
          <p:cNvPr id="30724" name="Верхний колонтитул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Образовательный портал Мой университет-www.moi-universitet.ru,факультет"Реформа  образования"-www.edu-reforma.ru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0E6FC-B8EB-4817-AD43-DF198474F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A1096-9ED3-48AA-9FA2-FE505E88A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49659-3447-44F5-9B92-C82690F76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DCD85-F243-4F93-9F0B-8AFC3C8F7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3B7C8-ACC5-4B09-937D-904EA9BF2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93CADC-FA40-4065-9634-26C95F2ED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379E1-5783-4147-B980-9A4CC7E89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35D13-F387-4C3D-AE42-6637333A4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F7E03-591A-4E36-AB6C-381DEB3CE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4814F-B135-44DD-B18F-E8894E451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73C4D-324A-406A-BFE7-7E14E8845B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ru-RU"/>
              <a:t>«Образовательный портал Мой университет – www.moi-universitet.ru, факультет «Реформа образования» – www.edu-reforma.ru» 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1B23C5F-662C-487A-9F76-98A02A1BF0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762001"/>
            <a:ext cx="8716963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i="1" dirty="0"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Десятичные дроби</a:t>
            </a:r>
            <a:endParaRPr lang="ru-RU" sz="5400" b="1" i="1" dirty="0">
              <a:solidFill>
                <a:srgbClr val="0066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sz="3200" b="1" i="1" dirty="0">
              <a:solidFill>
                <a:srgbClr val="CC9900"/>
              </a:solidFill>
              <a:cs typeface="Arial" charset="0"/>
            </a:endParaRPr>
          </a:p>
          <a:p>
            <a:pPr>
              <a:defRPr/>
            </a:pPr>
            <a:endParaRPr lang="ru-RU" sz="3200" b="1" i="1" dirty="0">
              <a:solidFill>
                <a:srgbClr val="CC9900"/>
              </a:solidFill>
              <a:cs typeface="Arial" charset="0"/>
            </a:endParaRPr>
          </a:p>
          <a:p>
            <a:pPr>
              <a:defRPr/>
            </a:pPr>
            <a:endParaRPr lang="ru-RU" sz="3200" b="1" i="1" dirty="0">
              <a:solidFill>
                <a:srgbClr val="006600"/>
              </a:solidFill>
              <a:cs typeface="Arial" charset="0"/>
            </a:endParaRPr>
          </a:p>
          <a:p>
            <a:pPr>
              <a:defRPr/>
            </a:pPr>
            <a:r>
              <a:rPr lang="ru-RU" sz="3600" b="1" i="1" dirty="0">
                <a:solidFill>
                  <a:srgbClr val="006600"/>
                </a:solidFill>
                <a:cs typeface="Arial" charset="0"/>
              </a:rPr>
              <a:t> </a:t>
            </a:r>
            <a:endParaRPr lang="ru-RU" sz="3200" b="1" i="1" dirty="0">
              <a:solidFill>
                <a:srgbClr val="CC9900"/>
              </a:solidFill>
              <a:cs typeface="Arial" charset="0"/>
            </a:endParaRPr>
          </a:p>
          <a:p>
            <a:pPr>
              <a:defRPr/>
            </a:pPr>
            <a:endParaRPr lang="ru-RU" sz="3200" b="1" i="1" dirty="0">
              <a:solidFill>
                <a:srgbClr val="CC9900"/>
              </a:solidFill>
              <a:cs typeface="Arial" charset="0"/>
            </a:endParaRPr>
          </a:p>
          <a:p>
            <a:pPr>
              <a:defRPr/>
            </a:pPr>
            <a:endParaRPr lang="ru-RU" sz="3200" b="1" i="1" dirty="0">
              <a:solidFill>
                <a:srgbClr val="CC9900"/>
              </a:solidFill>
              <a:cs typeface="Arial" charset="0"/>
            </a:endParaRPr>
          </a:p>
          <a:p>
            <a:pPr>
              <a:defRPr/>
            </a:pPr>
            <a:r>
              <a:rPr lang="ru-RU" sz="3200" b="1" i="1" dirty="0">
                <a:solidFill>
                  <a:srgbClr val="CC9900"/>
                </a:solidFill>
                <a:cs typeface="Arial" charset="0"/>
              </a:rPr>
              <a:t>					</a:t>
            </a:r>
          </a:p>
          <a:p>
            <a:pPr>
              <a:defRPr/>
            </a:pPr>
            <a:endParaRPr lang="ru-RU" sz="3200" b="1" i="1" dirty="0">
              <a:solidFill>
                <a:srgbClr val="CC9900"/>
              </a:solidFill>
              <a:cs typeface="Arial" charset="0"/>
            </a:endParaRPr>
          </a:p>
          <a:p>
            <a:pPr>
              <a:defRPr/>
            </a:pPr>
            <a:endParaRPr lang="ru-RU" sz="3200" b="1" i="1" dirty="0">
              <a:solidFill>
                <a:srgbClr val="CC9900"/>
              </a:solidFill>
              <a:cs typeface="Arial" charset="0"/>
            </a:endParaRPr>
          </a:p>
          <a:p>
            <a:pPr>
              <a:defRPr/>
            </a:pPr>
            <a:r>
              <a:rPr lang="ru-RU" sz="3200" b="1" i="1" dirty="0">
                <a:solidFill>
                  <a:srgbClr val="006600"/>
                </a:solidFill>
                <a:cs typeface="Arial" charset="0"/>
              </a:rPr>
              <a:t>      </a:t>
            </a:r>
          </a:p>
        </p:txBody>
      </p:sp>
      <p:pic>
        <p:nvPicPr>
          <p:cNvPr id="4099" name="Picture 15" descr="arg-x-25-trans-y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5072063"/>
            <a:ext cx="1895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7" descr="arg-5-50-tran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5" y="2714625"/>
            <a:ext cx="990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21" descr="J017831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13" y="2714625"/>
            <a:ext cx="666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22" descr="J017831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565434">
            <a:off x="4046538" y="2754313"/>
            <a:ext cx="666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23" descr="J017831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025888">
            <a:off x="5072063" y="1989138"/>
            <a:ext cx="666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 Box 26"/>
          <p:cNvSpPr txBox="1">
            <a:spLocks noChangeArrowheads="1"/>
          </p:cNvSpPr>
          <p:nvPr/>
        </p:nvSpPr>
        <p:spPr bwMode="auto">
          <a:xfrm>
            <a:off x="6858000" y="4714875"/>
            <a:ext cx="1889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CC00"/>
                </a:solidFill>
                <a:cs typeface="Arial" charset="0"/>
              </a:rPr>
              <a:t>2,07-1,005</a:t>
            </a:r>
          </a:p>
        </p:txBody>
      </p:sp>
      <p:sp>
        <p:nvSpPr>
          <p:cNvPr id="4105" name="Text Box 27"/>
          <p:cNvSpPr txBox="1">
            <a:spLocks noChangeArrowheads="1"/>
          </p:cNvSpPr>
          <p:nvPr/>
        </p:nvSpPr>
        <p:spPr bwMode="auto">
          <a:xfrm>
            <a:off x="714375" y="2357438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CC00"/>
                </a:solidFill>
                <a:cs typeface="Arial" charset="0"/>
              </a:rPr>
              <a:t>0,00015</a:t>
            </a:r>
            <a:r>
              <a:rPr lang="ru-RU" sz="2800" b="1" dirty="0">
                <a:solidFill>
                  <a:srgbClr val="00CC00"/>
                </a:solidFill>
                <a:cs typeface="Arial" charset="0"/>
                <a:sym typeface="Symbol" pitchFamily="18" charset="2"/>
              </a:rPr>
              <a:t>7,7</a:t>
            </a:r>
          </a:p>
        </p:txBody>
      </p:sp>
      <p:pic>
        <p:nvPicPr>
          <p:cNvPr id="4106" name="Рисунок 26" descr="Enfants34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63" y="3714750"/>
            <a:ext cx="24384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етров вал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6314" cy="3587728"/>
          </a:xfrm>
          <a:prstGeom prst="rect">
            <a:avLst/>
          </a:prstGeom>
        </p:spPr>
      </p:pic>
      <p:pic>
        <p:nvPicPr>
          <p:cNvPr id="4" name="Рисунок 3" descr="петров валл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214686"/>
            <a:ext cx="4643438" cy="3643314"/>
          </a:xfrm>
          <a:prstGeom prst="rect">
            <a:avLst/>
          </a:prstGeom>
        </p:spPr>
      </p:pic>
      <p:pic>
        <p:nvPicPr>
          <p:cNvPr id="5" name="Рисунок 4" descr="петров вал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872" y="3214687"/>
            <a:ext cx="4857752" cy="36433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7915" y="285728"/>
            <a:ext cx="44260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Следы этого сооружения 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местами сохранились 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до наших дней.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2844" y="0"/>
            <a:ext cx="9001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Через 219 лет после основания Царицына,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в 1808 году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открылась первая школа.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1086"/>
            <a:ext cx="9144000" cy="5246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2400" y="1371600"/>
            <a:ext cx="8675688" cy="2951163"/>
          </a:xfrm>
          <a:noFill/>
        </p:spPr>
        <p:txBody>
          <a:bodyPr/>
          <a:lstStyle/>
          <a:p>
            <a:pPr marL="609600" indent="-609600" eaLnBrk="1" hangingPunct="1">
              <a:buFont typeface="Arial" pitchFamily="34" charset="0"/>
              <a:buChar char="•"/>
            </a:pPr>
            <a:r>
              <a:rPr lang="ru-RU" sz="2800" b="1" dirty="0" smtClean="0"/>
              <a:t>Задание 1.</a:t>
            </a:r>
          </a:p>
          <a:p>
            <a:pPr marL="609600" indent="-609600" eaLnBrk="1" hangingPunct="1">
              <a:buFontTx/>
              <a:buNone/>
            </a:pPr>
            <a:r>
              <a:rPr lang="ru-RU" sz="2800" b="1" dirty="0" smtClean="0"/>
              <a:t>Восстановите запятые в примерах:</a:t>
            </a:r>
          </a:p>
          <a:p>
            <a:pPr marL="609600" indent="-609600" eaLnBrk="1" hangingPunct="1">
              <a:buFontTx/>
              <a:buNone/>
            </a:pPr>
            <a:r>
              <a:rPr lang="ru-RU" dirty="0" smtClean="0"/>
              <a:t>а) 3 2 + 1 8 = 5             г) 7 3 6 – 3 3 6 =4</a:t>
            </a:r>
          </a:p>
          <a:p>
            <a:pPr marL="609600" indent="-609600" eaLnBrk="1" hangingPunct="1">
              <a:buNone/>
            </a:pPr>
            <a:r>
              <a:rPr lang="ru-RU" dirty="0" smtClean="0"/>
              <a:t>б) 3 + 1 0 8 = 4 0 8       </a:t>
            </a:r>
            <a:r>
              <a:rPr lang="ru-RU" dirty="0" err="1" smtClean="0"/>
              <a:t>д</a:t>
            </a:r>
            <a:r>
              <a:rPr lang="ru-RU" dirty="0" smtClean="0"/>
              <a:t>) 6 3 –  2</a:t>
            </a:r>
            <a:r>
              <a:rPr lang="ru-RU" dirty="0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ru-RU" dirty="0" smtClean="0"/>
              <a:t>7 = 6 0 3</a:t>
            </a:r>
          </a:p>
          <a:p>
            <a:pPr marL="609600" indent="-609600" eaLnBrk="1" hangingPunct="1">
              <a:buNone/>
            </a:pPr>
            <a:r>
              <a:rPr lang="ru-RU" dirty="0" smtClean="0"/>
              <a:t>в) 4 2 + 1 7 = 2 1 2       е) 5 7 – 4 = 1 7</a:t>
            </a:r>
          </a:p>
        </p:txBody>
      </p:sp>
      <p:sp>
        <p:nvSpPr>
          <p:cNvPr id="8195" name="Text Box 9"/>
          <p:cNvSpPr txBox="1">
            <a:spLocks noChangeArrowheads="1"/>
          </p:cNvSpPr>
          <p:nvPr/>
        </p:nvSpPr>
        <p:spPr bwMode="auto">
          <a:xfrm>
            <a:off x="1214414" y="271462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785786" y="2357430"/>
            <a:ext cx="68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857356" y="2357430"/>
            <a:ext cx="68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1500166" y="2928934"/>
            <a:ext cx="68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2928926" y="2928934"/>
            <a:ext cx="68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857224" y="3500438"/>
            <a:ext cx="68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3214678" y="3500438"/>
            <a:ext cx="68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4929190" y="2357430"/>
            <a:ext cx="68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6357950" y="2357430"/>
            <a:ext cx="68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6781800" y="3581400"/>
            <a:ext cx="68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</p:txBody>
      </p:sp>
      <p:sp>
        <p:nvSpPr>
          <p:cNvPr id="8209" name="Прямоугольник 17"/>
          <p:cNvSpPr>
            <a:spLocks noChangeArrowheads="1"/>
          </p:cNvSpPr>
          <p:nvPr/>
        </p:nvSpPr>
        <p:spPr bwMode="auto">
          <a:xfrm>
            <a:off x="714375" y="214290"/>
            <a:ext cx="77152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 smtClean="0">
                <a:solidFill>
                  <a:schemeClr val="accent2"/>
                </a:solidFill>
                <a:latin typeface="Comic Sans MS" pitchFamily="66" charset="0"/>
              </a:rPr>
              <a:t>Помогите  разобраться, где и какие  допущены ошибки?</a:t>
            </a:r>
            <a:endParaRPr lang="ru-RU" sz="3200" b="1" i="1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pic>
        <p:nvPicPr>
          <p:cNvPr id="21" name="Рисунок 5" descr="03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DFEF6"/>
              </a:clrFrom>
              <a:clrTo>
                <a:srgbClr val="FDFE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4357694"/>
            <a:ext cx="3357586" cy="2313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6215074" y="2928934"/>
            <a:ext cx="4566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500958" y="2928934"/>
            <a:ext cx="31290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000628" y="3571876"/>
            <a:ext cx="31290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3300"/>
                </a:solidFill>
                <a:latin typeface="Times New Roman" pitchFamily="18" charset="0"/>
              </a:rPr>
              <a:t>,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/>
      <p:bldP spid="7182" grpId="0"/>
      <p:bldP spid="7183" grpId="0"/>
      <p:bldP spid="7184" grpId="0"/>
      <p:bldP spid="7185" grpId="0"/>
      <p:bldP spid="7186" grpId="0"/>
      <p:bldP spid="7187" grpId="0"/>
      <p:bldP spid="7188" grpId="0"/>
      <p:bldP spid="7193" grpId="0"/>
      <p:bldP spid="20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8991600" cy="5638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sz="2800" b="1" dirty="0" smtClean="0"/>
              <a:t>   Задание 2.</a:t>
            </a:r>
            <a:r>
              <a:rPr lang="ru-RU" sz="4000" b="1" dirty="0" smtClean="0"/>
              <a:t> Где допущена ошибка?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4000" b="1" dirty="0" smtClean="0"/>
              <a:t>   1,4 : 0,07 = 2           1,5 ∙ 0,2 = 3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4000" b="1" dirty="0" smtClean="0"/>
              <a:t>   3,1 ∙  100 = 310          6 : 0,2 = 3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4000" b="1" dirty="0" smtClean="0"/>
              <a:t>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4000" b="1" dirty="0" smtClean="0"/>
              <a:t>  </a:t>
            </a:r>
            <a:r>
              <a:rPr lang="ru-RU" sz="2800" b="1" dirty="0" smtClean="0"/>
              <a:t>Задание 3.</a:t>
            </a:r>
            <a:r>
              <a:rPr lang="ru-RU" sz="4000" b="1" dirty="0" smtClean="0"/>
              <a:t> </a:t>
            </a:r>
            <a:r>
              <a:rPr lang="ru-RU" b="1" dirty="0" smtClean="0"/>
              <a:t>Найдите значение выражения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dirty="0" smtClean="0"/>
              <a:t>                                            </a:t>
            </a: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714480" y="4572008"/>
          <a:ext cx="4500563" cy="1309687"/>
        </p:xfrm>
        <a:graphic>
          <a:graphicData uri="http://schemas.openxmlformats.org/presentationml/2006/ole">
            <p:oleObj spid="_x0000_s1026" name="Формула" r:id="rId3" imgW="1663700" imgH="431800" progId="Equation.3">
              <p:embed/>
            </p:oleObj>
          </a:graphicData>
        </a:graphic>
      </p:graphicFrame>
      <p:pic>
        <p:nvPicPr>
          <p:cNvPr id="1029" name="Рисунок 10" descr="QUESTON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3000372"/>
            <a:ext cx="5715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Рисунок 11" descr="QUESTON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500063"/>
            <a:ext cx="5715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Рисунок 12" descr="QUESTON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75" y="357188"/>
            <a:ext cx="5715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Рисунок 13" descr="QUESTON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1142976" y="3000372"/>
            <a:ext cx="652463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Рисунок 14" descr="QUESTON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5429264"/>
            <a:ext cx="5715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1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0"/>
            <a:ext cx="8461375" cy="6524625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7" y="0"/>
            <a:ext cx="83582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ФИЗКУЛЬТМИНУТКА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volsu.ru/rus/photo/gorod/Stal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4500562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28596" y="0"/>
            <a:ext cx="85011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 1925 году город Царицын был переименован в </a:t>
            </a:r>
            <a:r>
              <a:rPr lang="ru-RU" sz="3200" b="1" dirty="0" smtClean="0">
                <a:solidFill>
                  <a:srgbClr val="2204FC"/>
                </a:solidFill>
              </a:rPr>
              <a:t>Сталинград.</a:t>
            </a:r>
          </a:p>
          <a:p>
            <a:r>
              <a:rPr lang="ru-RU" sz="2400" b="1" dirty="0" smtClean="0"/>
              <a:t> К этому времени по числу жителей город занимал </a:t>
            </a:r>
          </a:p>
          <a:p>
            <a:r>
              <a:rPr lang="ru-RU" sz="2400" b="1" dirty="0" smtClean="0"/>
              <a:t>девятнадцатое место среди городов нашего государства.</a:t>
            </a:r>
            <a:endParaRPr lang="ru-RU" sz="2400" b="1" dirty="0"/>
          </a:p>
        </p:txBody>
      </p:sp>
      <p:pic>
        <p:nvPicPr>
          <p:cNvPr id="11" name="Рисунок 10" descr="http://www.volsu.ru/rus/photo/gorod/S1_6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071678"/>
            <a:ext cx="4643438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volsu.ru/rus/photo/gorod/S_5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 1928 году на северной окраине Сталинграда началось строительство </a:t>
            </a:r>
          </a:p>
          <a:p>
            <a:r>
              <a:rPr lang="ru-RU" b="1" dirty="0" smtClean="0"/>
              <a:t>первого в стране тракторного завода. Он был возведён в небывало короткий срок. </a:t>
            </a:r>
          </a:p>
          <a:p>
            <a:r>
              <a:rPr lang="ru-RU" b="1" dirty="0" smtClean="0"/>
              <a:t>Уже 17 июня 1930 года с главного конвейера СТЗ сошёл первый колёсный трактор.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sport06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 rot="335" flipH="1">
            <a:off x="52" y="3929142"/>
            <a:ext cx="1555326" cy="10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gol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8051">
            <a:off x="900113" y="2995613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fficher_image54"/>
          <p:cNvPicPr>
            <a:picLocks noChangeAspect="1" noChangeArrowheads="1" noCrop="1"/>
          </p:cNvPicPr>
          <p:nvPr/>
        </p:nvPicPr>
        <p:blipFill>
          <a:blip r:embed="rId4"/>
          <a:stretch>
            <a:fillRect/>
          </a:stretch>
        </p:blipFill>
        <p:spPr bwMode="auto">
          <a:xfrm rot="127140" flipH="1">
            <a:off x="7374719" y="3887669"/>
            <a:ext cx="1644682" cy="106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7"/>
          <p:cNvSpPr>
            <a:spLocks noChangeShapeType="1"/>
          </p:cNvSpPr>
          <p:nvPr/>
        </p:nvSpPr>
        <p:spPr bwMode="auto">
          <a:xfrm flipV="1">
            <a:off x="0" y="4953000"/>
            <a:ext cx="9144000" cy="3810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" name="Picture 8" descr="gol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491949" flipH="1">
            <a:off x="6729413" y="2881313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gol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8051">
            <a:off x="2259013" y="2881313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gol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491949" flipH="1">
            <a:off x="5116513" y="2779713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gol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8051">
            <a:off x="3541713" y="2741613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 descr="08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3429000"/>
            <a:ext cx="10858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285750" y="241300"/>
            <a:ext cx="85010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Два </a:t>
            </a:r>
            <a:r>
              <a:rPr lang="ru-RU" sz="2400" b="1" dirty="0" smtClean="0"/>
              <a:t>трактора </a:t>
            </a:r>
            <a:r>
              <a:rPr lang="ru-RU" sz="2400" b="1" dirty="0"/>
              <a:t>движутся навстречу друг другу. Вместе с  </a:t>
            </a:r>
            <a:r>
              <a:rPr lang="en-US" sz="2400" b="1" dirty="0"/>
              <a:t>I</a:t>
            </a:r>
            <a:r>
              <a:rPr lang="ru-RU" sz="2400" b="1" dirty="0"/>
              <a:t> </a:t>
            </a:r>
            <a:r>
              <a:rPr lang="ru-RU" sz="2400" b="1" dirty="0" err="1" smtClean="0"/>
              <a:t>тракторомом</a:t>
            </a:r>
            <a:r>
              <a:rPr lang="ru-RU" sz="2400" b="1" dirty="0" smtClean="0"/>
              <a:t> </a:t>
            </a:r>
            <a:r>
              <a:rPr lang="ru-RU" sz="2400" b="1" dirty="0"/>
              <a:t>вылетел голубь со скоростью 55км/ч, встретив </a:t>
            </a:r>
            <a:r>
              <a:rPr lang="en-US" sz="2400" b="1" dirty="0"/>
              <a:t>II</a:t>
            </a:r>
            <a:r>
              <a:rPr lang="ru-RU" sz="2400" b="1" dirty="0"/>
              <a:t>, он вернулся к </a:t>
            </a:r>
            <a:r>
              <a:rPr lang="en-US" sz="2400" b="1" dirty="0"/>
              <a:t>I</a:t>
            </a:r>
            <a:r>
              <a:rPr lang="ru-RU" sz="2400" b="1" dirty="0"/>
              <a:t>. И летал между ними до тех пор пока они не встретились. Какое расстояние пролетел голубь?</a:t>
            </a:r>
            <a:endParaRPr lang="ru-RU" sz="2400" dirty="0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0" y="3214688"/>
            <a:ext cx="15557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0" y="2428875"/>
            <a:ext cx="2532063" cy="8239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/>
              <a:t>15,8км/ч</a:t>
            </a:r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H="1">
            <a:off x="7429500" y="3071813"/>
            <a:ext cx="15557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6715125" y="2214563"/>
            <a:ext cx="2227263" cy="82391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/>
              <a:t>9,7км/ч</a:t>
            </a:r>
          </a:p>
        </p:txBody>
      </p:sp>
      <p:grpSp>
        <p:nvGrpSpPr>
          <p:cNvPr id="17" name="Group 18"/>
          <p:cNvGrpSpPr>
            <a:grpSpLocks/>
          </p:cNvGrpSpPr>
          <p:nvPr/>
        </p:nvGrpSpPr>
        <p:grpSpPr bwMode="auto">
          <a:xfrm rot="-281814">
            <a:off x="374650" y="5276850"/>
            <a:ext cx="8229600" cy="1063625"/>
            <a:chOff x="246" y="3324"/>
            <a:chExt cx="5184" cy="670"/>
          </a:xfrm>
        </p:grpSpPr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 rot="290284">
              <a:off x="2390" y="3471"/>
              <a:ext cx="1004" cy="523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800" b="1">
                  <a:solidFill>
                    <a:srgbClr val="003300"/>
                  </a:solidFill>
                </a:rPr>
                <a:t>  </a:t>
              </a:r>
              <a:r>
                <a:rPr lang="ru-RU" sz="2400" b="1">
                  <a:solidFill>
                    <a:srgbClr val="003300"/>
                  </a:solidFill>
                </a:rPr>
                <a:t>35,7км</a:t>
              </a:r>
              <a:r>
                <a:rPr lang="ru-RU" sz="2400" b="1"/>
                <a:t> </a:t>
              </a:r>
            </a:p>
          </p:txBody>
        </p:sp>
        <p:sp>
          <p:nvSpPr>
            <p:cNvPr id="19" name="AutoShape 20"/>
            <p:cNvSpPr>
              <a:spLocks/>
            </p:cNvSpPr>
            <p:nvPr/>
          </p:nvSpPr>
          <p:spPr bwMode="auto">
            <a:xfrm rot="-5146703">
              <a:off x="2602" y="968"/>
              <a:ext cx="471" cy="5184"/>
            </a:xfrm>
            <a:prstGeom prst="leftBrace">
              <a:avLst>
                <a:gd name="adj1" fmla="val 91720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0185 L 0.07327 0.0027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85185E-6 L -0.08177 -0.00092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37 C 0.09757 -0.04051 0.19531 -0.07685 0.27378 -0.08958 C 0.35226 -0.10208 0.41059 -0.09398 0.47066 -0.08055 C 0.53073 -0.06713 0.58264 -0.03819 0.63472 -0.00926 " pathEditMode="relative" rAng="0" ptsTypes="aaaA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0741 C -0.08299 -0.04375 -0.16302 -0.09444 -0.22709 -0.11227 C -0.2915 -0.12986 -0.33924 -0.11852 -0.3882 -0.09977 C -0.4375 -0.08102 -0.47986 -0.04074 -0.52223 -0.00023 " pathEditMode="relative" rAng="0" ptsTypes="aaaA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6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26 0.00278 L 0.13437 0.00093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77 -0.00092 L -0.1526 -0.00092 " pathEditMode="relative" rAng="0" ptsTypes="AA">
                                      <p:cBhvr>
                                        <p:cTn id="2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C 0.05799 -0.04028 0.11615 -0.08009 0.16285 -0.09398 C 0.20955 -0.10764 0.24427 -0.09884 0.28004 -0.08426 C 0.3158 -0.06944 0.3467 -0.03796 0.37778 -0.00625 " pathEditMode="relative" rAng="0" ptsTypes="aaaA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-5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26 -0.00092 L -0.22621 -0.00092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521 -0.00023 L 0.13438 -0.00023 " pathEditMode="relative" rAng="0" ptsTypes="AA">
                                      <p:cBhvr>
                                        <p:cTn id="36" dur="5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0.03732 -0.05116 -0.07465 -0.10186 -0.10451 -0.11968 C -0.13437 -0.13727 -0.15659 -0.12593 -0.17934 -0.10718 C -0.20225 -0.08843 -0.22205 -0.04815 -0.24166 -0.00764 " pathEditMode="relative" rAng="0" ptsTypes="aaaA">
                                      <p:cBhvr>
                                        <p:cTn id="4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-6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417 -3.7037E-7 L 0.26945 -0.0037 " pathEditMode="relative" rAng="0" ptsTypes="AA">
                                      <p:cBhvr>
                                        <p:cTn id="4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-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621 -0.00092 L -0.29288 -0.00092 " pathEditMode="relative" rAng="0" ptsTypes="AA">
                                      <p:cBhvr>
                                        <p:cTn id="4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500"/>
                            </p:stCondLst>
                            <p:childTnLst>
                              <p:par>
                                <p:cTn id="5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00926 C 0.00295 -0.02615 0.01736 -0.04259 0.02882 -0.04838 C 0.04045 -0.05393 0.04896 -0.05046 0.05781 -0.04444 C 0.06649 -0.03819 0.07413 -0.02523 0.08194 -0.01203 " pathEditMode="relative" rAng="0" ptsTypes="aaaA">
                                      <p:cBhvr>
                                        <p:cTn id="5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-2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945 -0.0037 L 0.34862 -0.0037 " pathEditMode="relative" rAng="0" ptsTypes="AA">
                                      <p:cBhvr>
                                        <p:cTn id="6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288 -0.00092 L -0.3651 -0.00092 " pathEditMode="relative" rAng="0" ptsTypes="AA">
                                      <p:cBhvr>
                                        <p:cTn id="6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90" name="Oval 22"/>
          <p:cNvSpPr>
            <a:spLocks noChangeArrowheads="1"/>
          </p:cNvSpPr>
          <p:nvPr/>
        </p:nvSpPr>
        <p:spPr bwMode="auto">
          <a:xfrm>
            <a:off x="6742113" y="1150938"/>
            <a:ext cx="2401887" cy="17494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V="1">
            <a:off x="0" y="5245100"/>
            <a:ext cx="9144000" cy="3810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93574" name="Picture 6" descr="gol0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491949" flipH="1">
            <a:off x="7616825" y="1339850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3578" name="Picture 10" descr="08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1450" y="3697288"/>
            <a:ext cx="10858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Line 12"/>
          <p:cNvSpPr>
            <a:spLocks noChangeShapeType="1"/>
          </p:cNvSpPr>
          <p:nvPr/>
        </p:nvSpPr>
        <p:spPr bwMode="auto">
          <a:xfrm>
            <a:off x="409575" y="3711575"/>
            <a:ext cx="15557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609" name="Text Box 13"/>
          <p:cNvSpPr txBox="1">
            <a:spLocks noChangeArrowheads="1"/>
          </p:cNvSpPr>
          <p:nvPr/>
        </p:nvSpPr>
        <p:spPr bwMode="auto">
          <a:xfrm>
            <a:off x="80963" y="2919413"/>
            <a:ext cx="2532062" cy="82391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/>
              <a:t>15,8км/ч</a:t>
            </a:r>
          </a:p>
        </p:txBody>
      </p:sp>
      <p:sp>
        <p:nvSpPr>
          <p:cNvPr id="25610" name="Line 14"/>
          <p:cNvSpPr>
            <a:spLocks noChangeShapeType="1"/>
          </p:cNvSpPr>
          <p:nvPr/>
        </p:nvSpPr>
        <p:spPr bwMode="auto">
          <a:xfrm flipH="1">
            <a:off x="7418388" y="3670300"/>
            <a:ext cx="15557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611" name="Text Box 15"/>
          <p:cNvSpPr txBox="1">
            <a:spLocks noChangeArrowheads="1"/>
          </p:cNvSpPr>
          <p:nvPr/>
        </p:nvSpPr>
        <p:spPr bwMode="auto">
          <a:xfrm>
            <a:off x="6916738" y="2894013"/>
            <a:ext cx="2227262" cy="82391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/>
              <a:t>9,7км/ч</a:t>
            </a:r>
          </a:p>
        </p:txBody>
      </p:sp>
      <p:grpSp>
        <p:nvGrpSpPr>
          <p:cNvPr id="25612" name="Group 16"/>
          <p:cNvGrpSpPr>
            <a:grpSpLocks/>
          </p:cNvGrpSpPr>
          <p:nvPr/>
        </p:nvGrpSpPr>
        <p:grpSpPr bwMode="auto">
          <a:xfrm rot="-281814">
            <a:off x="274638" y="5372100"/>
            <a:ext cx="8229600" cy="1182688"/>
            <a:chOff x="246" y="3324"/>
            <a:chExt cx="5184" cy="745"/>
          </a:xfrm>
        </p:grpSpPr>
        <p:sp>
          <p:nvSpPr>
            <p:cNvPr id="25617" name="Rectangle 17"/>
            <p:cNvSpPr>
              <a:spLocks noChangeArrowheads="1"/>
            </p:cNvSpPr>
            <p:nvPr/>
          </p:nvSpPr>
          <p:spPr bwMode="auto">
            <a:xfrm rot="290284">
              <a:off x="2360" y="3546"/>
              <a:ext cx="1058" cy="523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800" b="1">
                  <a:solidFill>
                    <a:srgbClr val="003300"/>
                  </a:solidFill>
                </a:rPr>
                <a:t>  </a:t>
              </a:r>
              <a:r>
                <a:rPr lang="ru-RU" sz="2400" b="1">
                  <a:solidFill>
                    <a:srgbClr val="003300"/>
                  </a:solidFill>
                </a:rPr>
                <a:t>35,7км</a:t>
              </a:r>
              <a:r>
                <a:rPr lang="ru-RU" sz="4800" b="1"/>
                <a:t> </a:t>
              </a:r>
            </a:p>
          </p:txBody>
        </p:sp>
        <p:sp>
          <p:nvSpPr>
            <p:cNvPr id="25618" name="AutoShape 18"/>
            <p:cNvSpPr>
              <a:spLocks/>
            </p:cNvSpPr>
            <p:nvPr/>
          </p:nvSpPr>
          <p:spPr bwMode="auto">
            <a:xfrm rot="-5146703">
              <a:off x="2602" y="968"/>
              <a:ext cx="471" cy="5184"/>
            </a:xfrm>
            <a:prstGeom prst="leftBrace">
              <a:avLst>
                <a:gd name="adj1" fmla="val 91720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93587" name="Rectangle 19"/>
          <p:cNvSpPr>
            <a:spLocks noChangeArrowheads="1"/>
          </p:cNvSpPr>
          <p:nvPr/>
        </p:nvSpPr>
        <p:spPr bwMode="auto">
          <a:xfrm>
            <a:off x="196850" y="196850"/>
            <a:ext cx="7740650" cy="10668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Tx/>
              <a:buAutoNum type="arabicParenR"/>
            </a:pPr>
            <a:r>
              <a:rPr lang="ru-RU" sz="3200" b="1">
                <a:solidFill>
                  <a:schemeClr val="tx2"/>
                </a:solidFill>
              </a:rPr>
              <a:t>35,7:(15,8+9,7)=1,4(ч)</a:t>
            </a:r>
            <a:r>
              <a:rPr lang="ru-RU" sz="3200" b="1"/>
              <a:t>   </a:t>
            </a:r>
            <a:r>
              <a:rPr lang="en-US" sz="3200" b="1"/>
              <a:t>t</a:t>
            </a:r>
            <a:r>
              <a:rPr lang="ru-RU" sz="3200" b="1" baseline="-25000"/>
              <a:t>встр</a:t>
            </a:r>
            <a:r>
              <a:rPr lang="ru-RU" sz="3200" b="1"/>
              <a:t> – это время </a:t>
            </a:r>
          </a:p>
          <a:p>
            <a:pPr marL="457200" indent="-457200"/>
            <a:r>
              <a:rPr lang="ru-RU" sz="3200" b="1"/>
              <a:t>                                                полета голубя</a:t>
            </a:r>
            <a:endParaRPr lang="ru-RU" sz="4800" b="1"/>
          </a:p>
        </p:txBody>
      </p:sp>
      <p:sp>
        <p:nvSpPr>
          <p:cNvPr id="493588" name="Text Box 20"/>
          <p:cNvSpPr txBox="1">
            <a:spLocks noChangeArrowheads="1"/>
          </p:cNvSpPr>
          <p:nvPr/>
        </p:nvSpPr>
        <p:spPr bwMode="auto">
          <a:xfrm>
            <a:off x="6875463" y="1797050"/>
            <a:ext cx="2074862" cy="8239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</a:rPr>
              <a:t>55км/ч</a:t>
            </a:r>
          </a:p>
        </p:txBody>
      </p:sp>
      <p:sp>
        <p:nvSpPr>
          <p:cNvPr id="493589" name="Rectangle 21"/>
          <p:cNvSpPr>
            <a:spLocks noChangeArrowheads="1"/>
          </p:cNvSpPr>
          <p:nvPr/>
        </p:nvSpPr>
        <p:spPr bwMode="auto">
          <a:xfrm>
            <a:off x="209550" y="1308100"/>
            <a:ext cx="6384925" cy="10668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ru-RU" sz="3200" b="1">
                <a:solidFill>
                  <a:schemeClr val="tx2"/>
                </a:solidFill>
              </a:rPr>
              <a:t>2) 1,4*55=77(км) пролетел голубь </a:t>
            </a:r>
          </a:p>
          <a:p>
            <a:pPr marL="457200" indent="-457200"/>
            <a:r>
              <a:rPr lang="ru-RU" sz="3200" b="1">
                <a:solidFill>
                  <a:schemeClr val="tx2"/>
                </a:solidFill>
              </a:rPr>
              <a:t>                                    за это время.</a:t>
            </a:r>
            <a:endParaRPr lang="ru-RU" sz="4800" b="1"/>
          </a:p>
        </p:txBody>
      </p:sp>
      <p:pic>
        <p:nvPicPr>
          <p:cNvPr id="19" name="Picture 2" descr="http://www.techstory.ru/Foto/19/t30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4000504"/>
            <a:ext cx="1877495" cy="1214446"/>
          </a:xfrm>
          <a:prstGeom prst="rect">
            <a:avLst/>
          </a:prstGeom>
          <a:noFill/>
        </p:spPr>
      </p:pic>
      <p:pic>
        <p:nvPicPr>
          <p:cNvPr id="20" name="Picture 2" descr="http://www.techstory.ru/Foto/19/t30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4000504"/>
            <a:ext cx="1806057" cy="1214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0.25 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-0.26979 0.0067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9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49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590" grpId="0" animBg="1"/>
      <p:bldP spid="493587" grpId="0"/>
      <p:bldP spid="493588" grpId="0"/>
      <p:bldP spid="4935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42852"/>
            <a:ext cx="86439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Многим планам не суждено было осуществиться –</a:t>
            </a:r>
          </a:p>
          <a:p>
            <a:r>
              <a:rPr lang="ru-RU" sz="2400" dirty="0" smtClean="0"/>
              <a:t> началась </a:t>
            </a:r>
            <a:r>
              <a:rPr lang="ru-RU" sz="2800" b="1" dirty="0" smtClean="0">
                <a:solidFill>
                  <a:srgbClr val="C00000"/>
                </a:solidFill>
              </a:rPr>
              <a:t>Великая Отечественная война.</a:t>
            </a:r>
          </a:p>
        </p:txBody>
      </p:sp>
      <p:pic>
        <p:nvPicPr>
          <p:cNvPr id="6" name="Рисунок 5" descr="http://www.volsu.ru/rus/photo/gorod/S_8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42844" y="3429000"/>
            <a:ext cx="8715436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2143116"/>
            <a:ext cx="8715436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4786322"/>
            <a:ext cx="8715436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85728"/>
            <a:ext cx="8715436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2844" y="428604"/>
            <a:ext cx="885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Чтобы сложить ( вычесть) десятичные дроби, нужно:</a:t>
            </a:r>
          </a:p>
          <a:p>
            <a:pPr marL="342900" indent="-342900">
              <a:buAutoNum type="arabicPeriod"/>
            </a:pPr>
            <a:r>
              <a:rPr lang="ru-RU" dirty="0" smtClean="0"/>
              <a:t>Уравнять в этих дробях количество знаков после запятой;</a:t>
            </a:r>
          </a:p>
          <a:p>
            <a:pPr marL="342900" indent="-342900">
              <a:buAutoNum type="arabicPeriod"/>
            </a:pPr>
            <a:r>
              <a:rPr lang="ru-RU" dirty="0" smtClean="0"/>
              <a:t>Записать их друг под другом так, чтобы запятая была записана под запятой;</a:t>
            </a:r>
          </a:p>
          <a:p>
            <a:pPr marL="342900" indent="-342900">
              <a:buAutoNum type="arabicPeriod"/>
            </a:pPr>
            <a:r>
              <a:rPr lang="ru-RU" dirty="0" smtClean="0"/>
              <a:t>Выполнить сложение ( вычитание), не обращая внимания на запятую;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Поставить в ответе запятую под запятой в данных дробях.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4786322"/>
            <a:ext cx="83181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Чтобы перемножить две десятичные дроби, надо:</a:t>
            </a:r>
          </a:p>
          <a:p>
            <a:pPr marL="342900" indent="-342900">
              <a:buAutoNum type="arabicPeriod"/>
            </a:pPr>
            <a:r>
              <a:rPr lang="ru-RU" dirty="0" smtClean="0"/>
              <a:t>Выполнить умножение не обращая внимания на запятые;</a:t>
            </a:r>
          </a:p>
          <a:p>
            <a:pPr marL="342900" indent="-342900">
              <a:buAutoNum type="arabicPeriod"/>
            </a:pPr>
            <a:r>
              <a:rPr lang="ru-RU" dirty="0" smtClean="0"/>
              <a:t>Отделить запятой столько цифр справа, сколько их стоит после запятой</a:t>
            </a:r>
          </a:p>
          <a:p>
            <a:pPr marL="342900" indent="-342900"/>
            <a:r>
              <a:rPr lang="ru-RU" dirty="0" smtClean="0"/>
              <a:t>       в обоих множителях вместе.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42844" y="2285992"/>
            <a:ext cx="86471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Чтобы умножить десятичную дробь на 10, 100, 1000 и т. д. , надо в этой дроби </a:t>
            </a:r>
          </a:p>
          <a:p>
            <a:r>
              <a:rPr lang="ru-RU" dirty="0" smtClean="0"/>
              <a:t>перенести запятую на столько цифр вправо, сколько нулей стоит в множителе</a:t>
            </a:r>
          </a:p>
          <a:p>
            <a:r>
              <a:rPr lang="ru-RU" dirty="0" smtClean="0"/>
              <a:t> после единицы.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3429000"/>
            <a:ext cx="86184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Чтобы умножить десятичную дробь на 0,1; 0,01; 0,001; и т. д., надо перенести </a:t>
            </a:r>
          </a:p>
          <a:p>
            <a:r>
              <a:rPr lang="ru-RU" dirty="0" smtClean="0"/>
              <a:t>запятую на столько цифр влево, сколько нулей стоит перед единицей </a:t>
            </a:r>
          </a:p>
          <a:p>
            <a:r>
              <a:rPr lang="ru-RU" dirty="0" smtClean="0"/>
              <a:t>в множителе. 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42852"/>
            <a:ext cx="81947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200 дней и ночей - с 17 июля 1942 года до 2 февраля 1943 года –</a:t>
            </a:r>
          </a:p>
          <a:p>
            <a:r>
              <a:rPr lang="ru-RU" b="1" dirty="0" smtClean="0"/>
              <a:t>продолжалась Сталинградская битва. Которая закончилась </a:t>
            </a:r>
            <a:r>
              <a:rPr lang="ru-RU" b="1" dirty="0" smtClean="0">
                <a:solidFill>
                  <a:srgbClr val="FF0000"/>
                </a:solidFill>
              </a:rPr>
              <a:t>победой</a:t>
            </a:r>
          </a:p>
          <a:p>
            <a:r>
              <a:rPr lang="ru-RU" b="1" dirty="0" smtClean="0"/>
              <a:t>Советских войск.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x_d12f97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142984"/>
            <a:ext cx="8786874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0" name="Picture 10" descr="rasswet_3_kot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28608">
            <a:off x="122238" y="1096963"/>
            <a:ext cx="1265237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31" name="Freeform 11"/>
          <p:cNvSpPr>
            <a:spLocks/>
          </p:cNvSpPr>
          <p:nvPr/>
        </p:nvSpPr>
        <p:spPr bwMode="auto">
          <a:xfrm>
            <a:off x="482600" y="-615950"/>
            <a:ext cx="8628063" cy="7040563"/>
          </a:xfrm>
          <a:custGeom>
            <a:avLst/>
            <a:gdLst/>
            <a:ahLst/>
            <a:cxnLst>
              <a:cxn ang="0">
                <a:pos x="0" y="4435"/>
              </a:cxn>
              <a:cxn ang="0">
                <a:pos x="1092" y="3329"/>
              </a:cxn>
              <a:cxn ang="0">
                <a:pos x="2236" y="2071"/>
              </a:cxn>
              <a:cxn ang="0">
                <a:pos x="3812" y="1025"/>
              </a:cxn>
              <a:cxn ang="0">
                <a:pos x="5154" y="130"/>
              </a:cxn>
              <a:cxn ang="0">
                <a:pos x="5381" y="244"/>
              </a:cxn>
              <a:cxn ang="0">
                <a:pos x="4828" y="1585"/>
              </a:cxn>
              <a:cxn ang="0">
                <a:pos x="3782" y="3238"/>
              </a:cxn>
              <a:cxn ang="0">
                <a:pos x="2062" y="4405"/>
              </a:cxn>
            </a:cxnLst>
            <a:rect l="0" t="0" r="r" b="b"/>
            <a:pathLst>
              <a:path w="5435" h="4435">
                <a:moveTo>
                  <a:pt x="0" y="4435"/>
                </a:moveTo>
                <a:cubicBezTo>
                  <a:pt x="182" y="4252"/>
                  <a:pt x="719" y="3723"/>
                  <a:pt x="1092" y="3329"/>
                </a:cubicBezTo>
                <a:cubicBezTo>
                  <a:pt x="1465" y="2935"/>
                  <a:pt x="1783" y="2455"/>
                  <a:pt x="2236" y="2071"/>
                </a:cubicBezTo>
                <a:cubicBezTo>
                  <a:pt x="2689" y="1687"/>
                  <a:pt x="3326" y="1348"/>
                  <a:pt x="3812" y="1025"/>
                </a:cubicBezTo>
                <a:cubicBezTo>
                  <a:pt x="4298" y="702"/>
                  <a:pt x="4893" y="260"/>
                  <a:pt x="5154" y="130"/>
                </a:cubicBezTo>
                <a:cubicBezTo>
                  <a:pt x="5415" y="0"/>
                  <a:pt x="5435" y="2"/>
                  <a:pt x="5381" y="244"/>
                </a:cubicBezTo>
                <a:cubicBezTo>
                  <a:pt x="5327" y="486"/>
                  <a:pt x="5094" y="1086"/>
                  <a:pt x="4828" y="1585"/>
                </a:cubicBezTo>
                <a:cubicBezTo>
                  <a:pt x="4562" y="2084"/>
                  <a:pt x="4243" y="2768"/>
                  <a:pt x="3782" y="3238"/>
                </a:cubicBezTo>
                <a:cubicBezTo>
                  <a:pt x="3321" y="3708"/>
                  <a:pt x="2420" y="4162"/>
                  <a:pt x="2062" y="4405"/>
                </a:cubicBezTo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C5E2FF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noFill/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3317" name="Picture 9" descr="pizza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3825" y="5264150"/>
            <a:ext cx="11811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Line 12"/>
          <p:cNvSpPr>
            <a:spLocks noChangeShapeType="1"/>
          </p:cNvSpPr>
          <p:nvPr/>
        </p:nvSpPr>
        <p:spPr bwMode="auto">
          <a:xfrm flipH="1" flipV="1">
            <a:off x="6967538" y="3309938"/>
            <a:ext cx="1682750" cy="104775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40333" name="Freeform 13"/>
          <p:cNvSpPr>
            <a:spLocks/>
          </p:cNvSpPr>
          <p:nvPr/>
        </p:nvSpPr>
        <p:spPr bwMode="auto">
          <a:xfrm>
            <a:off x="6762750" y="4608513"/>
            <a:ext cx="1228725" cy="1052512"/>
          </a:xfrm>
          <a:custGeom>
            <a:avLst/>
            <a:gdLst>
              <a:gd name="T0" fmla="*/ 2147483647 w 774"/>
              <a:gd name="T1" fmla="*/ 2147483647 h 663"/>
              <a:gd name="T2" fmla="*/ 2147483647 w 774"/>
              <a:gd name="T3" fmla="*/ 2147483647 h 663"/>
              <a:gd name="T4" fmla="*/ 2147483647 w 774"/>
              <a:gd name="T5" fmla="*/ 2147483647 h 663"/>
              <a:gd name="T6" fmla="*/ 2147483647 w 774"/>
              <a:gd name="T7" fmla="*/ 2147483647 h 663"/>
              <a:gd name="T8" fmla="*/ 2147483647 w 774"/>
              <a:gd name="T9" fmla="*/ 2147483647 h 663"/>
              <a:gd name="T10" fmla="*/ 0 w 774"/>
              <a:gd name="T11" fmla="*/ 0 h 6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4"/>
              <a:gd name="T19" fmla="*/ 0 h 663"/>
              <a:gd name="T20" fmla="*/ 774 w 774"/>
              <a:gd name="T21" fmla="*/ 663 h 6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4" h="663">
                <a:moveTo>
                  <a:pt x="774" y="663"/>
                </a:moveTo>
                <a:cubicBezTo>
                  <a:pt x="688" y="616"/>
                  <a:pt x="611" y="562"/>
                  <a:pt x="564" y="511"/>
                </a:cubicBezTo>
                <a:cubicBezTo>
                  <a:pt x="517" y="460"/>
                  <a:pt x="536" y="384"/>
                  <a:pt x="493" y="356"/>
                </a:cubicBezTo>
                <a:cubicBezTo>
                  <a:pt x="450" y="328"/>
                  <a:pt x="351" y="371"/>
                  <a:pt x="303" y="341"/>
                </a:cubicBezTo>
                <a:cubicBezTo>
                  <a:pt x="255" y="311"/>
                  <a:pt x="256" y="231"/>
                  <a:pt x="205" y="174"/>
                </a:cubicBezTo>
                <a:cubicBezTo>
                  <a:pt x="154" y="117"/>
                  <a:pt x="43" y="36"/>
                  <a:pt x="0" y="0"/>
                </a:cubicBezTo>
              </a:path>
            </a:pathLst>
          </a:custGeom>
          <a:noFill/>
          <a:ln w="12700" cap="rnd">
            <a:solidFill>
              <a:srgbClr val="0099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334" name="Freeform 14"/>
          <p:cNvSpPr>
            <a:spLocks/>
          </p:cNvSpPr>
          <p:nvPr/>
        </p:nvSpPr>
        <p:spPr bwMode="auto">
          <a:xfrm>
            <a:off x="6556375" y="4919663"/>
            <a:ext cx="1123950" cy="858837"/>
          </a:xfrm>
          <a:custGeom>
            <a:avLst/>
            <a:gdLst>
              <a:gd name="T0" fmla="*/ 2147483647 w 708"/>
              <a:gd name="T1" fmla="*/ 2147483647 h 541"/>
              <a:gd name="T2" fmla="*/ 2147483647 w 708"/>
              <a:gd name="T3" fmla="*/ 2147483647 h 541"/>
              <a:gd name="T4" fmla="*/ 2147483647 w 708"/>
              <a:gd name="T5" fmla="*/ 2147483647 h 541"/>
              <a:gd name="T6" fmla="*/ 2147483647 w 708"/>
              <a:gd name="T7" fmla="*/ 2147483647 h 541"/>
              <a:gd name="T8" fmla="*/ 2147483647 w 708"/>
              <a:gd name="T9" fmla="*/ 2147483647 h 541"/>
              <a:gd name="T10" fmla="*/ 0 w 708"/>
              <a:gd name="T11" fmla="*/ 0 h 5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08"/>
              <a:gd name="T19" fmla="*/ 0 h 541"/>
              <a:gd name="T20" fmla="*/ 708 w 708"/>
              <a:gd name="T21" fmla="*/ 541 h 5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08" h="541">
                <a:moveTo>
                  <a:pt x="708" y="541"/>
                </a:moveTo>
                <a:cubicBezTo>
                  <a:pt x="656" y="504"/>
                  <a:pt x="625" y="467"/>
                  <a:pt x="579" y="425"/>
                </a:cubicBezTo>
                <a:cubicBezTo>
                  <a:pt x="533" y="383"/>
                  <a:pt x="492" y="311"/>
                  <a:pt x="432" y="288"/>
                </a:cubicBezTo>
                <a:cubicBezTo>
                  <a:pt x="372" y="265"/>
                  <a:pt x="270" y="317"/>
                  <a:pt x="220" y="288"/>
                </a:cubicBezTo>
                <a:cubicBezTo>
                  <a:pt x="170" y="259"/>
                  <a:pt x="166" y="162"/>
                  <a:pt x="129" y="114"/>
                </a:cubicBezTo>
                <a:cubicBezTo>
                  <a:pt x="92" y="66"/>
                  <a:pt x="27" y="24"/>
                  <a:pt x="0" y="0"/>
                </a:cubicBezTo>
              </a:path>
            </a:pathLst>
          </a:custGeom>
          <a:noFill/>
          <a:ln w="12700" cap="rnd">
            <a:solidFill>
              <a:srgbClr val="0099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335" name="Freeform 15"/>
          <p:cNvSpPr>
            <a:spLocks/>
          </p:cNvSpPr>
          <p:nvPr/>
        </p:nvSpPr>
        <p:spPr bwMode="auto">
          <a:xfrm>
            <a:off x="7192963" y="4391025"/>
            <a:ext cx="1049337" cy="1087438"/>
          </a:xfrm>
          <a:custGeom>
            <a:avLst/>
            <a:gdLst>
              <a:gd name="T0" fmla="*/ 2147483647 w 661"/>
              <a:gd name="T1" fmla="*/ 2147483647 h 685"/>
              <a:gd name="T2" fmla="*/ 2147483647 w 661"/>
              <a:gd name="T3" fmla="*/ 2147483647 h 685"/>
              <a:gd name="T4" fmla="*/ 2147483647 w 661"/>
              <a:gd name="T5" fmla="*/ 2147483647 h 685"/>
              <a:gd name="T6" fmla="*/ 2147483647 w 661"/>
              <a:gd name="T7" fmla="*/ 2147483647 h 685"/>
              <a:gd name="T8" fmla="*/ 2147483647 w 661"/>
              <a:gd name="T9" fmla="*/ 2147483647 h 685"/>
              <a:gd name="T10" fmla="*/ 0 w 661"/>
              <a:gd name="T11" fmla="*/ 0 h 6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61"/>
              <a:gd name="T19" fmla="*/ 0 h 685"/>
              <a:gd name="T20" fmla="*/ 661 w 661"/>
              <a:gd name="T21" fmla="*/ 685 h 6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61" h="685">
                <a:moveTo>
                  <a:pt x="661" y="685"/>
                </a:moveTo>
                <a:cubicBezTo>
                  <a:pt x="607" y="651"/>
                  <a:pt x="569" y="622"/>
                  <a:pt x="528" y="575"/>
                </a:cubicBezTo>
                <a:cubicBezTo>
                  <a:pt x="487" y="528"/>
                  <a:pt x="443" y="460"/>
                  <a:pt x="417" y="402"/>
                </a:cubicBezTo>
                <a:cubicBezTo>
                  <a:pt x="391" y="344"/>
                  <a:pt x="417" y="261"/>
                  <a:pt x="372" y="227"/>
                </a:cubicBezTo>
                <a:cubicBezTo>
                  <a:pt x="327" y="193"/>
                  <a:pt x="206" y="235"/>
                  <a:pt x="144" y="197"/>
                </a:cubicBezTo>
                <a:cubicBezTo>
                  <a:pt x="82" y="159"/>
                  <a:pt x="30" y="41"/>
                  <a:pt x="0" y="0"/>
                </a:cubicBezTo>
              </a:path>
            </a:pathLst>
          </a:custGeom>
          <a:noFill/>
          <a:ln w="12700" cap="rnd">
            <a:solidFill>
              <a:srgbClr val="0099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2" name="Line 16"/>
          <p:cNvSpPr>
            <a:spLocks noChangeShapeType="1"/>
          </p:cNvSpPr>
          <p:nvPr/>
        </p:nvSpPr>
        <p:spPr bwMode="auto">
          <a:xfrm>
            <a:off x="204788" y="2033588"/>
            <a:ext cx="4451350" cy="2574925"/>
          </a:xfrm>
          <a:prstGeom prst="line">
            <a:avLst/>
          </a:prstGeom>
          <a:noFill/>
          <a:ln w="57150">
            <a:solidFill>
              <a:srgbClr val="33CC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3" name="Line 17"/>
          <p:cNvSpPr>
            <a:spLocks noChangeShapeType="1"/>
          </p:cNvSpPr>
          <p:nvPr/>
        </p:nvSpPr>
        <p:spPr bwMode="auto">
          <a:xfrm>
            <a:off x="4464050" y="4500563"/>
            <a:ext cx="3452813" cy="2009775"/>
          </a:xfrm>
          <a:prstGeom prst="line">
            <a:avLst/>
          </a:prstGeom>
          <a:noFill/>
          <a:ln w="57150">
            <a:solidFill>
              <a:srgbClr val="99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6140450" y="3436938"/>
            <a:ext cx="2490788" cy="1231900"/>
            <a:chOff x="3464" y="1068"/>
            <a:chExt cx="1668" cy="829"/>
          </a:xfrm>
        </p:grpSpPr>
        <p:sp>
          <p:nvSpPr>
            <p:cNvPr id="13340" name="Freeform 19"/>
            <p:cNvSpPr>
              <a:spLocks/>
            </p:cNvSpPr>
            <p:nvPr/>
          </p:nvSpPr>
          <p:spPr bwMode="auto">
            <a:xfrm>
              <a:off x="4471" y="1212"/>
              <a:ext cx="661" cy="685"/>
            </a:xfrm>
            <a:custGeom>
              <a:avLst/>
              <a:gdLst>
                <a:gd name="T0" fmla="*/ 661 w 661"/>
                <a:gd name="T1" fmla="*/ 685 h 685"/>
                <a:gd name="T2" fmla="*/ 528 w 661"/>
                <a:gd name="T3" fmla="*/ 575 h 685"/>
                <a:gd name="T4" fmla="*/ 417 w 661"/>
                <a:gd name="T5" fmla="*/ 402 h 685"/>
                <a:gd name="T6" fmla="*/ 372 w 661"/>
                <a:gd name="T7" fmla="*/ 227 h 685"/>
                <a:gd name="T8" fmla="*/ 144 w 661"/>
                <a:gd name="T9" fmla="*/ 197 h 685"/>
                <a:gd name="T10" fmla="*/ 0 w 661"/>
                <a:gd name="T11" fmla="*/ 0 h 6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1"/>
                <a:gd name="T19" fmla="*/ 0 h 685"/>
                <a:gd name="T20" fmla="*/ 661 w 661"/>
                <a:gd name="T21" fmla="*/ 685 h 6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1" h="685">
                  <a:moveTo>
                    <a:pt x="661" y="685"/>
                  </a:moveTo>
                  <a:cubicBezTo>
                    <a:pt x="607" y="651"/>
                    <a:pt x="569" y="622"/>
                    <a:pt x="528" y="575"/>
                  </a:cubicBezTo>
                  <a:cubicBezTo>
                    <a:pt x="487" y="528"/>
                    <a:pt x="443" y="460"/>
                    <a:pt x="417" y="402"/>
                  </a:cubicBezTo>
                  <a:cubicBezTo>
                    <a:pt x="391" y="344"/>
                    <a:pt x="417" y="261"/>
                    <a:pt x="372" y="227"/>
                  </a:cubicBezTo>
                  <a:cubicBezTo>
                    <a:pt x="327" y="193"/>
                    <a:pt x="206" y="235"/>
                    <a:pt x="144" y="197"/>
                  </a:cubicBezTo>
                  <a:cubicBezTo>
                    <a:pt x="82" y="159"/>
                    <a:pt x="30" y="41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1" name="Freeform 20"/>
            <p:cNvSpPr>
              <a:spLocks/>
            </p:cNvSpPr>
            <p:nvPr/>
          </p:nvSpPr>
          <p:spPr bwMode="auto">
            <a:xfrm>
              <a:off x="3941" y="1076"/>
              <a:ext cx="774" cy="663"/>
            </a:xfrm>
            <a:custGeom>
              <a:avLst/>
              <a:gdLst>
                <a:gd name="T0" fmla="*/ 774 w 774"/>
                <a:gd name="T1" fmla="*/ 663 h 663"/>
                <a:gd name="T2" fmla="*/ 564 w 774"/>
                <a:gd name="T3" fmla="*/ 511 h 663"/>
                <a:gd name="T4" fmla="*/ 493 w 774"/>
                <a:gd name="T5" fmla="*/ 356 h 663"/>
                <a:gd name="T6" fmla="*/ 303 w 774"/>
                <a:gd name="T7" fmla="*/ 341 h 663"/>
                <a:gd name="T8" fmla="*/ 205 w 774"/>
                <a:gd name="T9" fmla="*/ 174 h 663"/>
                <a:gd name="T10" fmla="*/ 0 w 774"/>
                <a:gd name="T11" fmla="*/ 0 h 6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4"/>
                <a:gd name="T19" fmla="*/ 0 h 663"/>
                <a:gd name="T20" fmla="*/ 774 w 774"/>
                <a:gd name="T21" fmla="*/ 663 h 6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4" h="663">
                  <a:moveTo>
                    <a:pt x="774" y="663"/>
                  </a:moveTo>
                  <a:cubicBezTo>
                    <a:pt x="688" y="616"/>
                    <a:pt x="611" y="562"/>
                    <a:pt x="564" y="511"/>
                  </a:cubicBezTo>
                  <a:cubicBezTo>
                    <a:pt x="517" y="460"/>
                    <a:pt x="536" y="384"/>
                    <a:pt x="493" y="356"/>
                  </a:cubicBezTo>
                  <a:cubicBezTo>
                    <a:pt x="450" y="328"/>
                    <a:pt x="351" y="371"/>
                    <a:pt x="303" y="341"/>
                  </a:cubicBezTo>
                  <a:cubicBezTo>
                    <a:pt x="255" y="311"/>
                    <a:pt x="256" y="231"/>
                    <a:pt x="205" y="174"/>
                  </a:cubicBezTo>
                  <a:cubicBezTo>
                    <a:pt x="154" y="117"/>
                    <a:pt x="43" y="36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2" name="Freeform 21"/>
            <p:cNvSpPr>
              <a:spLocks/>
            </p:cNvSpPr>
            <p:nvPr/>
          </p:nvSpPr>
          <p:spPr bwMode="auto">
            <a:xfrm>
              <a:off x="3464" y="1068"/>
              <a:ext cx="708" cy="541"/>
            </a:xfrm>
            <a:custGeom>
              <a:avLst/>
              <a:gdLst>
                <a:gd name="T0" fmla="*/ 708 w 708"/>
                <a:gd name="T1" fmla="*/ 541 h 541"/>
                <a:gd name="T2" fmla="*/ 579 w 708"/>
                <a:gd name="T3" fmla="*/ 425 h 541"/>
                <a:gd name="T4" fmla="*/ 432 w 708"/>
                <a:gd name="T5" fmla="*/ 288 h 541"/>
                <a:gd name="T6" fmla="*/ 220 w 708"/>
                <a:gd name="T7" fmla="*/ 288 h 541"/>
                <a:gd name="T8" fmla="*/ 129 w 708"/>
                <a:gd name="T9" fmla="*/ 114 h 541"/>
                <a:gd name="T10" fmla="*/ 0 w 708"/>
                <a:gd name="T11" fmla="*/ 0 h 5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8"/>
                <a:gd name="T19" fmla="*/ 0 h 541"/>
                <a:gd name="T20" fmla="*/ 708 w 708"/>
                <a:gd name="T21" fmla="*/ 541 h 5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8" h="541">
                  <a:moveTo>
                    <a:pt x="708" y="541"/>
                  </a:moveTo>
                  <a:cubicBezTo>
                    <a:pt x="656" y="504"/>
                    <a:pt x="625" y="467"/>
                    <a:pt x="579" y="425"/>
                  </a:cubicBezTo>
                  <a:cubicBezTo>
                    <a:pt x="533" y="383"/>
                    <a:pt x="492" y="311"/>
                    <a:pt x="432" y="288"/>
                  </a:cubicBezTo>
                  <a:cubicBezTo>
                    <a:pt x="372" y="265"/>
                    <a:pt x="270" y="317"/>
                    <a:pt x="220" y="288"/>
                  </a:cubicBezTo>
                  <a:cubicBezTo>
                    <a:pt x="170" y="259"/>
                    <a:pt x="166" y="162"/>
                    <a:pt x="129" y="114"/>
                  </a:cubicBezTo>
                  <a:cubicBezTo>
                    <a:pt x="92" y="66"/>
                    <a:pt x="27" y="24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3076575" y="730250"/>
            <a:ext cx="2490788" cy="1231900"/>
            <a:chOff x="3464" y="1068"/>
            <a:chExt cx="1668" cy="829"/>
          </a:xfrm>
        </p:grpSpPr>
        <p:sp>
          <p:nvSpPr>
            <p:cNvPr id="13337" name="Freeform 24"/>
            <p:cNvSpPr>
              <a:spLocks/>
            </p:cNvSpPr>
            <p:nvPr/>
          </p:nvSpPr>
          <p:spPr bwMode="auto">
            <a:xfrm>
              <a:off x="4471" y="1212"/>
              <a:ext cx="661" cy="685"/>
            </a:xfrm>
            <a:custGeom>
              <a:avLst/>
              <a:gdLst>
                <a:gd name="T0" fmla="*/ 661 w 661"/>
                <a:gd name="T1" fmla="*/ 685 h 685"/>
                <a:gd name="T2" fmla="*/ 528 w 661"/>
                <a:gd name="T3" fmla="*/ 575 h 685"/>
                <a:gd name="T4" fmla="*/ 417 w 661"/>
                <a:gd name="T5" fmla="*/ 402 h 685"/>
                <a:gd name="T6" fmla="*/ 372 w 661"/>
                <a:gd name="T7" fmla="*/ 227 h 685"/>
                <a:gd name="T8" fmla="*/ 144 w 661"/>
                <a:gd name="T9" fmla="*/ 197 h 685"/>
                <a:gd name="T10" fmla="*/ 0 w 661"/>
                <a:gd name="T11" fmla="*/ 0 h 6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1"/>
                <a:gd name="T19" fmla="*/ 0 h 685"/>
                <a:gd name="T20" fmla="*/ 661 w 661"/>
                <a:gd name="T21" fmla="*/ 685 h 6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1" h="685">
                  <a:moveTo>
                    <a:pt x="661" y="685"/>
                  </a:moveTo>
                  <a:cubicBezTo>
                    <a:pt x="607" y="651"/>
                    <a:pt x="569" y="622"/>
                    <a:pt x="528" y="575"/>
                  </a:cubicBezTo>
                  <a:cubicBezTo>
                    <a:pt x="487" y="528"/>
                    <a:pt x="443" y="460"/>
                    <a:pt x="417" y="402"/>
                  </a:cubicBezTo>
                  <a:cubicBezTo>
                    <a:pt x="391" y="344"/>
                    <a:pt x="417" y="261"/>
                    <a:pt x="372" y="227"/>
                  </a:cubicBezTo>
                  <a:cubicBezTo>
                    <a:pt x="327" y="193"/>
                    <a:pt x="206" y="235"/>
                    <a:pt x="144" y="197"/>
                  </a:cubicBezTo>
                  <a:cubicBezTo>
                    <a:pt x="82" y="159"/>
                    <a:pt x="30" y="41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CDE6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8" name="Freeform 25"/>
            <p:cNvSpPr>
              <a:spLocks/>
            </p:cNvSpPr>
            <p:nvPr/>
          </p:nvSpPr>
          <p:spPr bwMode="auto">
            <a:xfrm>
              <a:off x="3941" y="1076"/>
              <a:ext cx="774" cy="663"/>
            </a:xfrm>
            <a:custGeom>
              <a:avLst/>
              <a:gdLst>
                <a:gd name="T0" fmla="*/ 774 w 774"/>
                <a:gd name="T1" fmla="*/ 663 h 663"/>
                <a:gd name="T2" fmla="*/ 564 w 774"/>
                <a:gd name="T3" fmla="*/ 511 h 663"/>
                <a:gd name="T4" fmla="*/ 493 w 774"/>
                <a:gd name="T5" fmla="*/ 356 h 663"/>
                <a:gd name="T6" fmla="*/ 303 w 774"/>
                <a:gd name="T7" fmla="*/ 341 h 663"/>
                <a:gd name="T8" fmla="*/ 205 w 774"/>
                <a:gd name="T9" fmla="*/ 174 h 663"/>
                <a:gd name="T10" fmla="*/ 0 w 774"/>
                <a:gd name="T11" fmla="*/ 0 h 6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4"/>
                <a:gd name="T19" fmla="*/ 0 h 663"/>
                <a:gd name="T20" fmla="*/ 774 w 774"/>
                <a:gd name="T21" fmla="*/ 663 h 6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4" h="663">
                  <a:moveTo>
                    <a:pt x="774" y="663"/>
                  </a:moveTo>
                  <a:cubicBezTo>
                    <a:pt x="688" y="616"/>
                    <a:pt x="611" y="562"/>
                    <a:pt x="564" y="511"/>
                  </a:cubicBezTo>
                  <a:cubicBezTo>
                    <a:pt x="517" y="460"/>
                    <a:pt x="536" y="384"/>
                    <a:pt x="493" y="356"/>
                  </a:cubicBezTo>
                  <a:cubicBezTo>
                    <a:pt x="450" y="328"/>
                    <a:pt x="351" y="371"/>
                    <a:pt x="303" y="341"/>
                  </a:cubicBezTo>
                  <a:cubicBezTo>
                    <a:pt x="255" y="311"/>
                    <a:pt x="256" y="231"/>
                    <a:pt x="205" y="174"/>
                  </a:cubicBezTo>
                  <a:cubicBezTo>
                    <a:pt x="154" y="117"/>
                    <a:pt x="43" y="36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CDE6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9" name="Freeform 26"/>
            <p:cNvSpPr>
              <a:spLocks/>
            </p:cNvSpPr>
            <p:nvPr/>
          </p:nvSpPr>
          <p:spPr bwMode="auto">
            <a:xfrm>
              <a:off x="3464" y="1068"/>
              <a:ext cx="708" cy="541"/>
            </a:xfrm>
            <a:custGeom>
              <a:avLst/>
              <a:gdLst>
                <a:gd name="T0" fmla="*/ 708 w 708"/>
                <a:gd name="T1" fmla="*/ 541 h 541"/>
                <a:gd name="T2" fmla="*/ 579 w 708"/>
                <a:gd name="T3" fmla="*/ 425 h 541"/>
                <a:gd name="T4" fmla="*/ 432 w 708"/>
                <a:gd name="T5" fmla="*/ 288 h 541"/>
                <a:gd name="T6" fmla="*/ 220 w 708"/>
                <a:gd name="T7" fmla="*/ 288 h 541"/>
                <a:gd name="T8" fmla="*/ 129 w 708"/>
                <a:gd name="T9" fmla="*/ 114 h 541"/>
                <a:gd name="T10" fmla="*/ 0 w 708"/>
                <a:gd name="T11" fmla="*/ 0 h 5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8"/>
                <a:gd name="T19" fmla="*/ 0 h 541"/>
                <a:gd name="T20" fmla="*/ 708 w 708"/>
                <a:gd name="T21" fmla="*/ 541 h 5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8" h="541">
                  <a:moveTo>
                    <a:pt x="708" y="541"/>
                  </a:moveTo>
                  <a:cubicBezTo>
                    <a:pt x="656" y="504"/>
                    <a:pt x="625" y="467"/>
                    <a:pt x="579" y="425"/>
                  </a:cubicBezTo>
                  <a:cubicBezTo>
                    <a:pt x="533" y="383"/>
                    <a:pt x="492" y="311"/>
                    <a:pt x="432" y="288"/>
                  </a:cubicBezTo>
                  <a:cubicBezTo>
                    <a:pt x="372" y="265"/>
                    <a:pt x="270" y="317"/>
                    <a:pt x="220" y="288"/>
                  </a:cubicBezTo>
                  <a:cubicBezTo>
                    <a:pt x="170" y="259"/>
                    <a:pt x="166" y="162"/>
                    <a:pt x="129" y="114"/>
                  </a:cubicBezTo>
                  <a:cubicBezTo>
                    <a:pt x="92" y="66"/>
                    <a:pt x="27" y="24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CDE6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4368800" y="1922463"/>
            <a:ext cx="2490788" cy="1231900"/>
            <a:chOff x="3464" y="1068"/>
            <a:chExt cx="1668" cy="829"/>
          </a:xfrm>
        </p:grpSpPr>
        <p:sp>
          <p:nvSpPr>
            <p:cNvPr id="13334" name="Freeform 28"/>
            <p:cNvSpPr>
              <a:spLocks/>
            </p:cNvSpPr>
            <p:nvPr/>
          </p:nvSpPr>
          <p:spPr bwMode="auto">
            <a:xfrm>
              <a:off x="4471" y="1212"/>
              <a:ext cx="661" cy="685"/>
            </a:xfrm>
            <a:custGeom>
              <a:avLst/>
              <a:gdLst>
                <a:gd name="T0" fmla="*/ 661 w 661"/>
                <a:gd name="T1" fmla="*/ 685 h 685"/>
                <a:gd name="T2" fmla="*/ 528 w 661"/>
                <a:gd name="T3" fmla="*/ 575 h 685"/>
                <a:gd name="T4" fmla="*/ 417 w 661"/>
                <a:gd name="T5" fmla="*/ 402 h 685"/>
                <a:gd name="T6" fmla="*/ 372 w 661"/>
                <a:gd name="T7" fmla="*/ 227 h 685"/>
                <a:gd name="T8" fmla="*/ 144 w 661"/>
                <a:gd name="T9" fmla="*/ 197 h 685"/>
                <a:gd name="T10" fmla="*/ 0 w 661"/>
                <a:gd name="T11" fmla="*/ 0 h 6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1"/>
                <a:gd name="T19" fmla="*/ 0 h 685"/>
                <a:gd name="T20" fmla="*/ 661 w 661"/>
                <a:gd name="T21" fmla="*/ 685 h 6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1" h="685">
                  <a:moveTo>
                    <a:pt x="661" y="685"/>
                  </a:moveTo>
                  <a:cubicBezTo>
                    <a:pt x="607" y="651"/>
                    <a:pt x="569" y="622"/>
                    <a:pt x="528" y="575"/>
                  </a:cubicBezTo>
                  <a:cubicBezTo>
                    <a:pt x="487" y="528"/>
                    <a:pt x="443" y="460"/>
                    <a:pt x="417" y="402"/>
                  </a:cubicBezTo>
                  <a:cubicBezTo>
                    <a:pt x="391" y="344"/>
                    <a:pt x="417" y="261"/>
                    <a:pt x="372" y="227"/>
                  </a:cubicBezTo>
                  <a:cubicBezTo>
                    <a:pt x="327" y="193"/>
                    <a:pt x="206" y="235"/>
                    <a:pt x="144" y="197"/>
                  </a:cubicBezTo>
                  <a:cubicBezTo>
                    <a:pt x="82" y="159"/>
                    <a:pt x="30" y="41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0000CC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5" name="Freeform 29"/>
            <p:cNvSpPr>
              <a:spLocks/>
            </p:cNvSpPr>
            <p:nvPr/>
          </p:nvSpPr>
          <p:spPr bwMode="auto">
            <a:xfrm>
              <a:off x="3941" y="1076"/>
              <a:ext cx="774" cy="663"/>
            </a:xfrm>
            <a:custGeom>
              <a:avLst/>
              <a:gdLst>
                <a:gd name="T0" fmla="*/ 774 w 774"/>
                <a:gd name="T1" fmla="*/ 663 h 663"/>
                <a:gd name="T2" fmla="*/ 564 w 774"/>
                <a:gd name="T3" fmla="*/ 511 h 663"/>
                <a:gd name="T4" fmla="*/ 493 w 774"/>
                <a:gd name="T5" fmla="*/ 356 h 663"/>
                <a:gd name="T6" fmla="*/ 303 w 774"/>
                <a:gd name="T7" fmla="*/ 341 h 663"/>
                <a:gd name="T8" fmla="*/ 205 w 774"/>
                <a:gd name="T9" fmla="*/ 174 h 663"/>
                <a:gd name="T10" fmla="*/ 0 w 774"/>
                <a:gd name="T11" fmla="*/ 0 h 6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4"/>
                <a:gd name="T19" fmla="*/ 0 h 663"/>
                <a:gd name="T20" fmla="*/ 774 w 774"/>
                <a:gd name="T21" fmla="*/ 663 h 6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4" h="663">
                  <a:moveTo>
                    <a:pt x="774" y="663"/>
                  </a:moveTo>
                  <a:cubicBezTo>
                    <a:pt x="688" y="616"/>
                    <a:pt x="611" y="562"/>
                    <a:pt x="564" y="511"/>
                  </a:cubicBezTo>
                  <a:cubicBezTo>
                    <a:pt x="517" y="460"/>
                    <a:pt x="536" y="384"/>
                    <a:pt x="493" y="356"/>
                  </a:cubicBezTo>
                  <a:cubicBezTo>
                    <a:pt x="450" y="328"/>
                    <a:pt x="351" y="371"/>
                    <a:pt x="303" y="341"/>
                  </a:cubicBezTo>
                  <a:cubicBezTo>
                    <a:pt x="255" y="311"/>
                    <a:pt x="256" y="231"/>
                    <a:pt x="205" y="174"/>
                  </a:cubicBezTo>
                  <a:cubicBezTo>
                    <a:pt x="154" y="117"/>
                    <a:pt x="43" y="36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0000CC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6" name="Freeform 30"/>
            <p:cNvSpPr>
              <a:spLocks/>
            </p:cNvSpPr>
            <p:nvPr/>
          </p:nvSpPr>
          <p:spPr bwMode="auto">
            <a:xfrm>
              <a:off x="3464" y="1068"/>
              <a:ext cx="708" cy="541"/>
            </a:xfrm>
            <a:custGeom>
              <a:avLst/>
              <a:gdLst>
                <a:gd name="T0" fmla="*/ 708 w 708"/>
                <a:gd name="T1" fmla="*/ 541 h 541"/>
                <a:gd name="T2" fmla="*/ 579 w 708"/>
                <a:gd name="T3" fmla="*/ 425 h 541"/>
                <a:gd name="T4" fmla="*/ 432 w 708"/>
                <a:gd name="T5" fmla="*/ 288 h 541"/>
                <a:gd name="T6" fmla="*/ 220 w 708"/>
                <a:gd name="T7" fmla="*/ 288 h 541"/>
                <a:gd name="T8" fmla="*/ 129 w 708"/>
                <a:gd name="T9" fmla="*/ 114 h 541"/>
                <a:gd name="T10" fmla="*/ 0 w 708"/>
                <a:gd name="T11" fmla="*/ 0 h 5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8"/>
                <a:gd name="T19" fmla="*/ 0 h 541"/>
                <a:gd name="T20" fmla="*/ 708 w 708"/>
                <a:gd name="T21" fmla="*/ 541 h 5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8" h="541">
                  <a:moveTo>
                    <a:pt x="708" y="541"/>
                  </a:moveTo>
                  <a:cubicBezTo>
                    <a:pt x="656" y="504"/>
                    <a:pt x="625" y="467"/>
                    <a:pt x="579" y="425"/>
                  </a:cubicBezTo>
                  <a:cubicBezTo>
                    <a:pt x="533" y="383"/>
                    <a:pt x="492" y="311"/>
                    <a:pt x="432" y="288"/>
                  </a:cubicBezTo>
                  <a:cubicBezTo>
                    <a:pt x="372" y="265"/>
                    <a:pt x="270" y="317"/>
                    <a:pt x="220" y="288"/>
                  </a:cubicBezTo>
                  <a:cubicBezTo>
                    <a:pt x="170" y="259"/>
                    <a:pt x="166" y="162"/>
                    <a:pt x="129" y="114"/>
                  </a:cubicBezTo>
                  <a:cubicBezTo>
                    <a:pt x="92" y="66"/>
                    <a:pt x="27" y="24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0000CC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352" name="Rectangle 32"/>
          <p:cNvSpPr>
            <a:spLocks noChangeArrowheads="1"/>
          </p:cNvSpPr>
          <p:nvPr/>
        </p:nvSpPr>
        <p:spPr bwMode="auto">
          <a:xfrm rot="1918924" flipH="1">
            <a:off x="269875" y="649288"/>
            <a:ext cx="2652713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 i="1" dirty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</a:t>
            </a:r>
            <a:r>
              <a:rPr lang="en-US" sz="4000" b="1" dirty="0">
                <a:solidFill>
                  <a:srgbClr val="0099FF"/>
                </a:solidFill>
              </a:rPr>
              <a:t>=3</a:t>
            </a:r>
            <a:r>
              <a:rPr lang="ru-RU" sz="4000" b="1" dirty="0">
                <a:solidFill>
                  <a:srgbClr val="0099FF"/>
                </a:solidFill>
              </a:rPr>
              <a:t>,8км/ч  </a:t>
            </a:r>
          </a:p>
        </p:txBody>
      </p:sp>
      <p:sp>
        <p:nvSpPr>
          <p:cNvPr id="440353" name="Rectangle 33"/>
          <p:cNvSpPr>
            <a:spLocks noChangeArrowheads="1"/>
          </p:cNvSpPr>
          <p:nvPr/>
        </p:nvSpPr>
        <p:spPr bwMode="auto">
          <a:xfrm rot="1902751" flipH="1">
            <a:off x="6630988" y="3021013"/>
            <a:ext cx="2703512" cy="82391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 i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</a:t>
            </a:r>
            <a:r>
              <a:rPr lang="en-US" sz="4000" b="1">
                <a:solidFill>
                  <a:srgbClr val="6600CC"/>
                </a:solidFill>
              </a:rPr>
              <a:t>=3</a:t>
            </a:r>
            <a:r>
              <a:rPr lang="ru-RU" sz="4000" b="1">
                <a:solidFill>
                  <a:srgbClr val="6600CC"/>
                </a:solidFill>
              </a:rPr>
              <a:t>,5км/ч</a:t>
            </a:r>
            <a:r>
              <a:rPr lang="ru-RU" sz="4800" b="1"/>
              <a:t>  </a:t>
            </a:r>
          </a:p>
        </p:txBody>
      </p:sp>
      <p:sp>
        <p:nvSpPr>
          <p:cNvPr id="13329" name="Line 34"/>
          <p:cNvSpPr>
            <a:spLocks noChangeShapeType="1"/>
          </p:cNvSpPr>
          <p:nvPr/>
        </p:nvSpPr>
        <p:spPr bwMode="auto">
          <a:xfrm>
            <a:off x="642938" y="857250"/>
            <a:ext cx="1568450" cy="92075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40355" name="Rectangle 35"/>
          <p:cNvSpPr>
            <a:spLocks noChangeArrowheads="1"/>
          </p:cNvSpPr>
          <p:nvPr/>
        </p:nvSpPr>
        <p:spPr bwMode="auto">
          <a:xfrm rot="1902751" flipH="1">
            <a:off x="4619625" y="5359400"/>
            <a:ext cx="216217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 i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en-US" sz="4000" b="1" i="1" baseline="-2500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US" sz="4000" b="1" i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=175 </a:t>
            </a:r>
            <a:r>
              <a:rPr lang="ru-RU" sz="4000" b="1">
                <a:solidFill>
                  <a:srgbClr val="6600CC"/>
                </a:solidFill>
              </a:rPr>
              <a:t>м</a:t>
            </a:r>
            <a:endParaRPr lang="ru-RU" sz="4800" b="1"/>
          </a:p>
        </p:txBody>
      </p:sp>
      <p:sp>
        <p:nvSpPr>
          <p:cNvPr id="440356" name="Rectangle 36"/>
          <p:cNvSpPr>
            <a:spLocks noChangeArrowheads="1"/>
          </p:cNvSpPr>
          <p:nvPr/>
        </p:nvSpPr>
        <p:spPr bwMode="auto">
          <a:xfrm rot="1918924" flipH="1">
            <a:off x="38100" y="2698750"/>
            <a:ext cx="216217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 i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en-US" sz="4000" b="1" i="1" baseline="-250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sz="4000" b="1">
                <a:solidFill>
                  <a:srgbClr val="0099FF"/>
                </a:solidFill>
              </a:rPr>
              <a:t>= 380</a:t>
            </a:r>
            <a:r>
              <a:rPr lang="ru-RU" sz="4000" b="1">
                <a:solidFill>
                  <a:srgbClr val="0099FF"/>
                </a:solidFill>
              </a:rPr>
              <a:t>м</a:t>
            </a:r>
          </a:p>
        </p:txBody>
      </p:sp>
      <p:sp>
        <p:nvSpPr>
          <p:cNvPr id="440357" name="Rectangle 37"/>
          <p:cNvSpPr>
            <a:spLocks noChangeArrowheads="1"/>
          </p:cNvSpPr>
          <p:nvPr/>
        </p:nvSpPr>
        <p:spPr bwMode="auto">
          <a:xfrm>
            <a:off x="428596" y="0"/>
            <a:ext cx="8715404" cy="255454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Что разбудит </a:t>
            </a:r>
            <a:r>
              <a:rPr lang="ru-RU" sz="3200" b="1" dirty="0" smtClean="0"/>
              <a:t>солдата </a:t>
            </a:r>
            <a:r>
              <a:rPr lang="ru-RU" sz="3200" b="1" dirty="0"/>
              <a:t>раньше: запах </a:t>
            </a:r>
            <a:r>
              <a:rPr lang="ru-RU" sz="3200" b="1" dirty="0" smtClean="0"/>
              <a:t>еды, </a:t>
            </a:r>
            <a:endParaRPr lang="ru-RU" sz="3200" b="1" dirty="0"/>
          </a:p>
          <a:p>
            <a:r>
              <a:rPr lang="ru-RU" sz="3200" b="1" dirty="0"/>
              <a:t>       </a:t>
            </a:r>
            <a:r>
              <a:rPr lang="ru-RU" sz="3200" b="1" dirty="0" smtClean="0"/>
              <a:t>     гонимый </a:t>
            </a:r>
            <a:r>
              <a:rPr lang="ru-RU" sz="3200" b="1" dirty="0"/>
              <a:t>легким ветерком, или </a:t>
            </a:r>
          </a:p>
          <a:p>
            <a:r>
              <a:rPr lang="ru-RU" sz="3200" b="1" dirty="0"/>
              <a:t>               </a:t>
            </a:r>
            <a:r>
              <a:rPr lang="ru-RU" sz="3200" b="1" dirty="0" smtClean="0"/>
              <a:t>     вредный </a:t>
            </a:r>
            <a:r>
              <a:rPr lang="ru-RU" sz="3200" b="1" dirty="0"/>
              <a:t>котенок, </a:t>
            </a:r>
          </a:p>
          <a:p>
            <a:r>
              <a:rPr lang="ru-RU" sz="3200" b="1" dirty="0"/>
              <a:t>                     </a:t>
            </a:r>
            <a:r>
              <a:rPr lang="ru-RU" sz="3200" b="1" dirty="0" smtClean="0"/>
              <a:t> </a:t>
            </a:r>
            <a:r>
              <a:rPr lang="ru-RU" sz="3200" b="1" dirty="0"/>
              <a:t>приближающийся с </a:t>
            </a:r>
          </a:p>
          <a:p>
            <a:r>
              <a:rPr lang="ru-RU" sz="3200" b="1" dirty="0"/>
              <a:t>                  </a:t>
            </a:r>
            <a:r>
              <a:rPr lang="ru-RU" sz="3200" b="1" dirty="0" smtClean="0"/>
              <a:t>      </a:t>
            </a:r>
            <a:r>
              <a:rPr lang="ru-RU" sz="3200" b="1" dirty="0"/>
              <a:t>противоположной стороны?</a:t>
            </a:r>
          </a:p>
        </p:txBody>
      </p:sp>
      <p:pic>
        <p:nvPicPr>
          <p:cNvPr id="47106" name="Picture 2" descr="http://flot.com/history/interesting/1956/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2643182"/>
            <a:ext cx="1643073" cy="2344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440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440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440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0"/>
                            </p:stCondLst>
                            <p:childTnLst>
                              <p:par>
                                <p:cTn id="22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 L 0.04062 0.0331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440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1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440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62 0.0331 L 0.08003 0.0576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440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03 0.05764 L 0.11961 0.09097 " pathEditMode="relative" rAng="0" ptsTypes="AA">
                                      <p:cBhvr>
                                        <p:cTn id="37" dur="5000" fill="hold"/>
                                        <p:tgtEl>
                                          <p:spTgt spid="440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0"/>
                            </p:stCondLst>
                            <p:childTnLst>
                              <p:par>
                                <p:cTn id="3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961 0.09097 L 0.15781 0.1331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440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0"/>
                            </p:stCondLst>
                            <p:childTnLst>
                              <p:par>
                                <p:cTn id="42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781 0.1331 L 0.19461 0.16296 " pathEditMode="relative" rAng="0" ptsTypes="AA">
                                      <p:cBhvr>
                                        <p:cTn id="43" dur="5000" fill="hold"/>
                                        <p:tgtEl>
                                          <p:spTgt spid="440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0"/>
                            </p:stCondLst>
                            <p:childTnLst>
                              <p:par>
                                <p:cTn id="4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461 0.16296 L 0.23802 0.18935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440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3" grpId="0" animBg="1"/>
      <p:bldP spid="440334" grpId="0" animBg="1"/>
      <p:bldP spid="440335" grpId="0" animBg="1"/>
      <p:bldP spid="4403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2844" y="142852"/>
            <a:ext cx="90011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/>
            <a:r>
              <a:rPr lang="ru-RU" sz="3200" b="1" dirty="0" smtClean="0"/>
              <a:t>                                Решение:</a:t>
            </a:r>
          </a:p>
          <a:p>
            <a:pPr marL="342900" indent="-342900" eaLnBrk="1" hangingPunct="1">
              <a:buAutoNum type="arabicParenR"/>
            </a:pPr>
            <a:endParaRPr lang="ru-RU" sz="3200" dirty="0" smtClean="0"/>
          </a:p>
          <a:p>
            <a:pPr marL="342900" indent="-342900" eaLnBrk="1" hangingPunct="1">
              <a:buAutoNum type="arabicParenR"/>
            </a:pPr>
            <a:r>
              <a:rPr lang="ru-RU" sz="3200" dirty="0" smtClean="0"/>
              <a:t> 0,175:3,5=0,05(ч)=0,05*60=3(мин) – время                      приближения запаха еды;</a:t>
            </a:r>
          </a:p>
          <a:p>
            <a:pPr marL="342900" indent="-342900" eaLnBrk="1" hangingPunct="1"/>
            <a:endParaRPr lang="ru-RU" sz="3200" dirty="0" smtClean="0"/>
          </a:p>
          <a:p>
            <a:pPr marL="342900" indent="-342900" eaLnBrk="1" hangingPunct="1"/>
            <a:r>
              <a:rPr lang="ru-RU" sz="3200" dirty="0" smtClean="0"/>
              <a:t> 2) 0,38:3,8=0,1(ч)=0,1*60=6(мин)-время приближения котенка.</a:t>
            </a:r>
          </a:p>
          <a:p>
            <a:pPr marL="342900" indent="-342900" eaLnBrk="1" hangingPunct="1"/>
            <a:endParaRPr lang="ru-RU" sz="3200" dirty="0" smtClean="0"/>
          </a:p>
          <a:p>
            <a:pPr marL="342900" indent="-342900" eaLnBrk="1" hangingPunct="1"/>
            <a:r>
              <a:rPr lang="ru-RU" sz="3200" b="1" i="1" dirty="0" smtClean="0"/>
              <a:t>Ответ: запах приготовленной еды.</a:t>
            </a:r>
          </a:p>
        </p:txBody>
      </p:sp>
      <p:pic>
        <p:nvPicPr>
          <p:cNvPr id="3" name="Рисунок 2" descr="Рисунок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4286256"/>
            <a:ext cx="1571636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42852"/>
            <a:ext cx="9144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 1961 </a:t>
            </a:r>
            <a:r>
              <a:rPr lang="ru-RU" dirty="0" smtClean="0"/>
              <a:t>году Сталинград был переименован в </a:t>
            </a:r>
            <a:r>
              <a:rPr lang="ru-RU" sz="2800" b="1" dirty="0" smtClean="0">
                <a:solidFill>
                  <a:srgbClr val="FF0000"/>
                </a:solidFill>
              </a:rPr>
              <a:t>Волгоград.</a:t>
            </a:r>
            <a:r>
              <a:rPr lang="ru-RU" sz="2800" b="1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ru-RU" dirty="0" smtClean="0"/>
              <a:t>Развитие города опередило все наметки генерального плана восстановления. </a:t>
            </a:r>
            <a:endParaRPr lang="ru-RU" dirty="0"/>
          </a:p>
        </p:txBody>
      </p:sp>
      <p:pic>
        <p:nvPicPr>
          <p:cNvPr id="6" name="Рисунок 5" descr="http://www.volsu.ru/rus/photo/gorod/V_15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392905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volsu.ru/rus/photo/gorod/V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285860"/>
            <a:ext cx="5143504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volsu.ru/rus/photo/gorod/V_14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3143248"/>
            <a:ext cx="392905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йоны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52"/>
            <a:ext cx="6500858" cy="67151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14876" y="928670"/>
            <a:ext cx="1555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err="1" smtClean="0"/>
              <a:t>Тракторозаводский</a:t>
            </a: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4500562" y="1643050"/>
            <a:ext cx="15697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Краснооктябрьский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000496" y="2428868"/>
            <a:ext cx="11608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Центральный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571736" y="1857364"/>
            <a:ext cx="1470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        Дзержинский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143240" y="2714620"/>
            <a:ext cx="1326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Ворошиловский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428860" y="3143248"/>
            <a:ext cx="9262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Советский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928926" y="4286256"/>
            <a:ext cx="928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Кировский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4143372" y="5214950"/>
            <a:ext cx="14558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Красноармейский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8882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Сегодня  наш  Город  делится на     8 районов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428628"/>
            <a:ext cx="3000364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>
            <a:stCxn id="47" idx="1"/>
            <a:endCxn id="47" idx="3"/>
          </p:cNvCxnSpPr>
          <p:nvPr/>
        </p:nvCxnSpPr>
        <p:spPr>
          <a:xfrm rot="10800000" flipH="1">
            <a:off x="0" y="785806"/>
            <a:ext cx="30003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3000364" y="42860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5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929322" y="428628"/>
            <a:ext cx="2857520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0" y="1142996"/>
            <a:ext cx="3000364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Прямая соединительная линия 78"/>
          <p:cNvCxnSpPr>
            <a:stCxn id="78" idx="1"/>
            <a:endCxn id="78" idx="3"/>
          </p:cNvCxnSpPr>
          <p:nvPr/>
        </p:nvCxnSpPr>
        <p:spPr>
          <a:xfrm rot="10800000" flipH="1">
            <a:off x="0" y="1500174"/>
            <a:ext cx="30003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3000364" y="1142996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5929322" y="1142984"/>
            <a:ext cx="2857520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44,08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0" y="1857376"/>
            <a:ext cx="3000364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7" name="Прямая соединительная линия 86"/>
          <p:cNvCxnSpPr>
            <a:stCxn id="86" idx="1"/>
            <a:endCxn id="86" idx="3"/>
          </p:cNvCxnSpPr>
          <p:nvPr/>
        </p:nvCxnSpPr>
        <p:spPr>
          <a:xfrm rot="10800000" flipH="1">
            <a:off x="0" y="2214554"/>
            <a:ext cx="30003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Прямоугольник 87"/>
          <p:cNvSpPr/>
          <p:nvPr/>
        </p:nvSpPr>
        <p:spPr>
          <a:xfrm>
            <a:off x="3000364" y="1857376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5929322" y="1857376"/>
            <a:ext cx="2857520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/>
          <p:cNvSpPr/>
          <p:nvPr/>
        </p:nvSpPr>
        <p:spPr>
          <a:xfrm>
            <a:off x="0" y="2571768"/>
            <a:ext cx="3000364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3000364" y="2571768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5929322" y="2571768"/>
            <a:ext cx="2857520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0" name="Прямая соединительная линия 109"/>
          <p:cNvCxnSpPr/>
          <p:nvPr/>
        </p:nvCxnSpPr>
        <p:spPr>
          <a:xfrm rot="10800000" flipH="1">
            <a:off x="0" y="3643314"/>
            <a:ext cx="30003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Прямоугольник 110"/>
          <p:cNvSpPr/>
          <p:nvPr/>
        </p:nvSpPr>
        <p:spPr>
          <a:xfrm>
            <a:off x="3000364" y="3286136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5929322" y="3286136"/>
            <a:ext cx="2857520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0" y="4000516"/>
            <a:ext cx="3000364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ик 113"/>
          <p:cNvSpPr/>
          <p:nvPr/>
        </p:nvSpPr>
        <p:spPr>
          <a:xfrm>
            <a:off x="3000364" y="4000516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5929322" y="4000516"/>
            <a:ext cx="2857520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Прямоугольник 115"/>
          <p:cNvSpPr/>
          <p:nvPr/>
        </p:nvSpPr>
        <p:spPr>
          <a:xfrm>
            <a:off x="0" y="4714896"/>
            <a:ext cx="3000364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/>
          <p:cNvSpPr/>
          <p:nvPr/>
        </p:nvSpPr>
        <p:spPr>
          <a:xfrm>
            <a:off x="3000364" y="4714896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рямоугольник 117"/>
          <p:cNvSpPr/>
          <p:nvPr/>
        </p:nvSpPr>
        <p:spPr>
          <a:xfrm>
            <a:off x="5929322" y="4714896"/>
            <a:ext cx="2857520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9" name="Прямая соединительная линия 118"/>
          <p:cNvCxnSpPr/>
          <p:nvPr/>
        </p:nvCxnSpPr>
        <p:spPr>
          <a:xfrm rot="10800000" flipH="1">
            <a:off x="0" y="5786442"/>
            <a:ext cx="30003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Прямоугольник 119"/>
          <p:cNvSpPr/>
          <p:nvPr/>
        </p:nvSpPr>
        <p:spPr>
          <a:xfrm>
            <a:off x="3000364" y="542926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/>
          <p:cNvSpPr/>
          <p:nvPr/>
        </p:nvSpPr>
        <p:spPr>
          <a:xfrm>
            <a:off x="5929322" y="5429264"/>
            <a:ext cx="2857520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/>
          <p:nvPr/>
        </p:nvSpPr>
        <p:spPr>
          <a:xfrm>
            <a:off x="0" y="6143644"/>
            <a:ext cx="3000364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/>
          <p:cNvSpPr/>
          <p:nvPr/>
        </p:nvSpPr>
        <p:spPr>
          <a:xfrm>
            <a:off x="3000364" y="614364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ик 123"/>
          <p:cNvSpPr/>
          <p:nvPr/>
        </p:nvSpPr>
        <p:spPr>
          <a:xfrm>
            <a:off x="5929322" y="6143644"/>
            <a:ext cx="2857520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ик 124"/>
          <p:cNvSpPr/>
          <p:nvPr/>
        </p:nvSpPr>
        <p:spPr>
          <a:xfrm>
            <a:off x="0" y="3286124"/>
            <a:ext cx="3000364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ик 125"/>
          <p:cNvSpPr/>
          <p:nvPr/>
        </p:nvSpPr>
        <p:spPr>
          <a:xfrm>
            <a:off x="0" y="5429264"/>
            <a:ext cx="3000364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TextBox 158"/>
          <p:cNvSpPr txBox="1"/>
          <p:nvPr/>
        </p:nvSpPr>
        <p:spPr>
          <a:xfrm>
            <a:off x="0" y="0"/>
            <a:ext cx="8786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РАЙОНЫ                       КОЛИЧЕСТВО ЧАСТЕЙ                  ПЛОЩАДЬ</a:t>
            </a:r>
            <a:r>
              <a:rPr lang="ru-RU" b="1" dirty="0" smtClean="0"/>
              <a:t> </a:t>
            </a:r>
            <a:r>
              <a:rPr lang="ru-RU" dirty="0" smtClean="0"/>
              <a:t>КМ</a:t>
            </a:r>
            <a:r>
              <a:rPr lang="ru-RU" baseline="30000" dirty="0" smtClean="0"/>
              <a:t>2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60" name="TextBox 159"/>
          <p:cNvSpPr txBox="1"/>
          <p:nvPr/>
        </p:nvSpPr>
        <p:spPr>
          <a:xfrm>
            <a:off x="0" y="785794"/>
            <a:ext cx="292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ТРАКТОРОЗАВОДСКИЙ</a:t>
            </a:r>
            <a:endParaRPr lang="ru-RU" dirty="0"/>
          </a:p>
        </p:txBody>
      </p:sp>
      <p:sp>
        <p:nvSpPr>
          <p:cNvPr id="161" name="TextBox 160"/>
          <p:cNvSpPr txBox="1"/>
          <p:nvPr/>
        </p:nvSpPr>
        <p:spPr>
          <a:xfrm>
            <a:off x="0" y="1500174"/>
            <a:ext cx="292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КРАСНООКТЯБРЬСКИЙ</a:t>
            </a:r>
            <a:endParaRPr lang="ru-RU" dirty="0"/>
          </a:p>
        </p:txBody>
      </p:sp>
      <p:sp>
        <p:nvSpPr>
          <p:cNvPr id="162" name="TextBox 161"/>
          <p:cNvSpPr txBox="1"/>
          <p:nvPr/>
        </p:nvSpPr>
        <p:spPr>
          <a:xfrm>
            <a:off x="0" y="2214554"/>
            <a:ext cx="292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ЦЕНТРАЛЬНЫЙ</a:t>
            </a:r>
            <a:endParaRPr lang="ru-RU" dirty="0"/>
          </a:p>
        </p:txBody>
      </p:sp>
      <p:sp>
        <p:nvSpPr>
          <p:cNvPr id="163" name="TextBox 162"/>
          <p:cNvSpPr txBox="1"/>
          <p:nvPr/>
        </p:nvSpPr>
        <p:spPr>
          <a:xfrm>
            <a:off x="0" y="2928934"/>
            <a:ext cx="292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ДЗЕРЖИНСКИЙ</a:t>
            </a:r>
            <a:endParaRPr lang="ru-RU" dirty="0"/>
          </a:p>
        </p:txBody>
      </p:sp>
      <p:sp>
        <p:nvSpPr>
          <p:cNvPr id="164" name="TextBox 163"/>
          <p:cNvSpPr txBox="1"/>
          <p:nvPr/>
        </p:nvSpPr>
        <p:spPr>
          <a:xfrm>
            <a:off x="0" y="3571876"/>
            <a:ext cx="292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ВОРОШИЛОВСКИЙ</a:t>
            </a:r>
            <a:endParaRPr lang="ru-RU" dirty="0"/>
          </a:p>
        </p:txBody>
      </p:sp>
      <p:sp>
        <p:nvSpPr>
          <p:cNvPr id="165" name="TextBox 164"/>
          <p:cNvSpPr txBox="1"/>
          <p:nvPr/>
        </p:nvSpPr>
        <p:spPr>
          <a:xfrm>
            <a:off x="0" y="4286256"/>
            <a:ext cx="292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СОВЕТСКИЙ</a:t>
            </a:r>
            <a:endParaRPr lang="ru-RU" dirty="0"/>
          </a:p>
        </p:txBody>
      </p:sp>
      <p:sp>
        <p:nvSpPr>
          <p:cNvPr id="166" name="TextBox 165"/>
          <p:cNvSpPr txBox="1"/>
          <p:nvPr/>
        </p:nvSpPr>
        <p:spPr>
          <a:xfrm>
            <a:off x="0" y="5000636"/>
            <a:ext cx="292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КИРОВСКИЙ</a:t>
            </a:r>
            <a:endParaRPr lang="ru-RU" dirty="0"/>
          </a:p>
        </p:txBody>
      </p:sp>
      <p:sp>
        <p:nvSpPr>
          <p:cNvPr id="167" name="TextBox 166"/>
          <p:cNvSpPr txBox="1"/>
          <p:nvPr/>
        </p:nvSpPr>
        <p:spPr>
          <a:xfrm>
            <a:off x="0" y="5715016"/>
            <a:ext cx="292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КРАСНОАРМЕЙСКИЙ</a:t>
            </a:r>
            <a:endParaRPr lang="ru-RU" dirty="0"/>
          </a:p>
        </p:txBody>
      </p:sp>
      <p:sp>
        <p:nvSpPr>
          <p:cNvPr id="168" name="TextBox 167"/>
          <p:cNvSpPr txBox="1"/>
          <p:nvPr/>
        </p:nvSpPr>
        <p:spPr>
          <a:xfrm>
            <a:off x="0" y="6143644"/>
            <a:ext cx="2928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ОБЩАЯ  ПЛОЩАДЬ</a:t>
            </a:r>
          </a:p>
          <a:p>
            <a:r>
              <a:rPr lang="ru-RU" dirty="0" smtClean="0"/>
              <a:t>     ВОЛГОГРАДА</a:t>
            </a:r>
            <a:endParaRPr lang="ru-RU" dirty="0"/>
          </a:p>
        </p:txBody>
      </p:sp>
      <p:sp>
        <p:nvSpPr>
          <p:cNvPr id="169" name="Прямоугольник 168"/>
          <p:cNvSpPr/>
          <p:nvPr/>
        </p:nvSpPr>
        <p:spPr>
          <a:xfrm>
            <a:off x="3000364" y="114298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0" name="Прямоугольник 169"/>
          <p:cNvSpPr/>
          <p:nvPr/>
        </p:nvSpPr>
        <p:spPr>
          <a:xfrm>
            <a:off x="3000364" y="185736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1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3000364" y="257174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8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2" name="Прямоугольник 171"/>
          <p:cNvSpPr/>
          <p:nvPr/>
        </p:nvSpPr>
        <p:spPr>
          <a:xfrm>
            <a:off x="3000364" y="328612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3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3" name="Прямоугольник 172"/>
          <p:cNvSpPr/>
          <p:nvPr/>
        </p:nvSpPr>
        <p:spPr>
          <a:xfrm>
            <a:off x="3000364" y="400050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6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4" name="Прямоугольник 173"/>
          <p:cNvSpPr/>
          <p:nvPr/>
        </p:nvSpPr>
        <p:spPr>
          <a:xfrm>
            <a:off x="3000364" y="471488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2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5" name="Прямоугольник 174"/>
          <p:cNvSpPr/>
          <p:nvPr/>
        </p:nvSpPr>
        <p:spPr>
          <a:xfrm>
            <a:off x="3000364" y="542926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21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6" name="Прямоугольник 175"/>
          <p:cNvSpPr/>
          <p:nvPr/>
        </p:nvSpPr>
        <p:spPr>
          <a:xfrm>
            <a:off x="3000364" y="6143644"/>
            <a:ext cx="2928958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</p:pic>
      <p:pic>
        <p:nvPicPr>
          <p:cNvPr id="7" name="Picture 9" descr="5GOLDEN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500313"/>
            <a:ext cx="3671887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14282" y="4857760"/>
            <a:ext cx="8715436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357562"/>
            <a:ext cx="871543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714488"/>
            <a:ext cx="8715436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42852"/>
            <a:ext cx="871543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58" y="214290"/>
            <a:ext cx="814851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Чтобы разделить десятичную дробь на натуральное число, надо:</a:t>
            </a:r>
          </a:p>
          <a:p>
            <a:pPr marL="342900" indent="-342900">
              <a:buAutoNum type="arabicPeriod"/>
            </a:pPr>
            <a:r>
              <a:rPr lang="ru-RU" dirty="0" smtClean="0"/>
              <a:t>Разделить дробь на это число, не обращая внимание на запятую;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Поставить запятую, когда кончится деление целой части.</a:t>
            </a:r>
          </a:p>
          <a:p>
            <a:pPr marL="342900" indent="-342900"/>
            <a:r>
              <a:rPr lang="ru-RU" dirty="0" smtClean="0"/>
              <a:t>Если целая часть меньше делителя, то частное начинается с нуля целых.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1714488"/>
            <a:ext cx="7899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Чтобы разделить число на десятичную дробь, надо:</a:t>
            </a:r>
          </a:p>
          <a:p>
            <a:pPr marL="342900" indent="-342900">
              <a:buAutoNum type="arabicPeriod"/>
            </a:pPr>
            <a:r>
              <a:rPr lang="ru-RU" dirty="0" smtClean="0"/>
              <a:t>В делимом и делителе перенести запятую вправо на столько цифр, </a:t>
            </a:r>
          </a:p>
          <a:p>
            <a:pPr marL="342900" indent="-342900"/>
            <a:r>
              <a:rPr lang="ru-RU" dirty="0" smtClean="0"/>
              <a:t>сколько их после запятой в делителе;</a:t>
            </a:r>
          </a:p>
          <a:p>
            <a:pPr marL="342900" indent="-342900"/>
            <a:r>
              <a:rPr lang="ru-RU" dirty="0" smtClean="0"/>
              <a:t>2. После этого выполнить деление на натуральное число.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3429000"/>
            <a:ext cx="6750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Чтобы разделить десятичную дробь на 10, 100, 100, …, надо</a:t>
            </a:r>
          </a:p>
          <a:p>
            <a:r>
              <a:rPr lang="ru-RU" dirty="0" smtClean="0"/>
              <a:t> перенести запятую в этой дроби на столько цифр влево, </a:t>
            </a:r>
          </a:p>
          <a:p>
            <a:r>
              <a:rPr lang="ru-RU" dirty="0" smtClean="0"/>
              <a:t>сколько нулей стоит после единицы в делителе.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4929198"/>
            <a:ext cx="811369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Чтобы разделить десятичную дробь на 0,1; 0,01; 0,001; …, надо</a:t>
            </a:r>
          </a:p>
          <a:p>
            <a:r>
              <a:rPr lang="ru-RU" dirty="0" smtClean="0"/>
              <a:t>перенести запятую в этой дроби на столько цифр вправо, </a:t>
            </a:r>
          </a:p>
          <a:p>
            <a:r>
              <a:rPr lang="ru-RU" dirty="0" smtClean="0"/>
              <a:t>сколько нулей стоит перед единицей в делителе ( то есть умножить ее на</a:t>
            </a:r>
          </a:p>
          <a:p>
            <a:r>
              <a:rPr lang="ru-RU" dirty="0" smtClean="0"/>
              <a:t>10, 100, 1000).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царицы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9390" cy="42862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1"/>
            <a:ext cx="457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Первое название нашего города было упомянуто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1579 г.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относилось оно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 к городу, а к острову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Волге.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4357694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какого слова  произошло это название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 узнаете,  расшифровав его.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357189" y="928671"/>
            <a:ext cx="7786712" cy="600164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742950">
              <a:buFontTx/>
              <a:buAutoNum type="arabicPeriod"/>
            </a:pPr>
            <a:r>
              <a:rPr lang="ru-RU" sz="2400" b="1" dirty="0"/>
              <a:t>(0,62 + 0,38) · 3</a:t>
            </a:r>
          </a:p>
          <a:p>
            <a:pPr marL="742950" indent="-742950"/>
            <a:endParaRPr lang="ru-RU" sz="2400" dirty="0"/>
          </a:p>
          <a:p>
            <a:pPr marL="742950" indent="-742950">
              <a:buFontTx/>
              <a:buAutoNum type="arabicPeriod" startAt="2"/>
            </a:pPr>
            <a:r>
              <a:rPr lang="ru-RU" sz="2400" b="1" dirty="0"/>
              <a:t>57,48 · 0,9093 + 42,52 · 0,9093</a:t>
            </a:r>
          </a:p>
          <a:p>
            <a:pPr marL="742950" indent="-742950"/>
            <a:r>
              <a:rPr lang="ru-RU" sz="2400" dirty="0"/>
              <a:t>                                                </a:t>
            </a:r>
          </a:p>
          <a:p>
            <a:pPr marL="742950" indent="-742950">
              <a:buFontTx/>
              <a:buAutoNum type="arabicPeriod" startAt="3"/>
            </a:pPr>
            <a:r>
              <a:rPr lang="ru-RU" sz="2400" b="1" dirty="0"/>
              <a:t>4,92 – (0,025 + 0,001) : 0,01</a:t>
            </a:r>
          </a:p>
          <a:p>
            <a:pPr marL="742950" indent="-742950"/>
            <a:endParaRPr lang="ru-RU" sz="2400" dirty="0"/>
          </a:p>
          <a:p>
            <a:pPr marL="742950" indent="-742950">
              <a:buFontTx/>
              <a:buAutoNum type="arabicPeriod" startAt="4"/>
            </a:pPr>
            <a:r>
              <a:rPr lang="ru-RU" sz="2400" b="1" dirty="0"/>
              <a:t>46х – 2,4 = </a:t>
            </a:r>
            <a:r>
              <a:rPr lang="ru-RU" sz="2400" b="1" dirty="0" smtClean="0"/>
              <a:t>89,6</a:t>
            </a:r>
          </a:p>
          <a:p>
            <a:pPr marL="742950" indent="-742950">
              <a:buFontTx/>
              <a:buAutoNum type="arabicPeriod" startAt="4"/>
            </a:pPr>
            <a:endParaRPr lang="ru-RU" sz="2400" b="1" dirty="0"/>
          </a:p>
          <a:p>
            <a:pPr marL="742950" indent="-742950">
              <a:buFontTx/>
              <a:buAutoNum type="arabicPeriod" startAt="4"/>
            </a:pPr>
            <a:r>
              <a:rPr lang="ru-RU" sz="2400" b="1" dirty="0"/>
              <a:t>4</a:t>
            </a:r>
            <a:r>
              <a:rPr lang="ru-RU" sz="2400" b="1" dirty="0" smtClean="0"/>
              <a:t>,57 + 2,23 - 4,8</a:t>
            </a:r>
          </a:p>
          <a:p>
            <a:pPr marL="742950" indent="-742950">
              <a:buFontTx/>
              <a:buAutoNum type="arabicPeriod" startAt="4"/>
            </a:pPr>
            <a:endParaRPr lang="ru-RU" sz="2400" b="1" dirty="0"/>
          </a:p>
          <a:p>
            <a:pPr marL="742950" indent="-742950">
              <a:buFontTx/>
              <a:buAutoNum type="arabicPeriod" startAt="4"/>
            </a:pPr>
            <a:r>
              <a:rPr lang="ru-RU" sz="2400" b="1" dirty="0" smtClean="0"/>
              <a:t>При скорости ветра 2,75 м/с чайка летит по ветру со скоростью 18,5 м/с. С какой скоростью чайка летит против ветра?</a:t>
            </a:r>
          </a:p>
          <a:p>
            <a:pPr marL="742950" indent="-742950">
              <a:buFontTx/>
              <a:buAutoNum type="arabicPeriod" startAt="4"/>
            </a:pPr>
            <a:endParaRPr lang="ru-RU" sz="2400" b="1" dirty="0"/>
          </a:p>
          <a:p>
            <a:pPr marL="742950" indent="-742950"/>
            <a:endParaRPr lang="ru-RU" sz="2400" b="1" dirty="0"/>
          </a:p>
          <a:p>
            <a:pPr marL="742950" indent="-742950">
              <a:buAutoNum type="arabicPeriod" startAt="5"/>
            </a:pPr>
            <a:endParaRPr lang="ru-RU" sz="2400" b="1" dirty="0"/>
          </a:p>
        </p:txBody>
      </p:sp>
      <p:pic>
        <p:nvPicPr>
          <p:cNvPr id="5123" name="Рисунок 2" descr="372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928670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42910" y="428604"/>
            <a:ext cx="5651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Проверка домашнего задания: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92867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1643050"/>
            <a:ext cx="955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90,93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80" y="2357430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2,32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307181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44" y="378619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8148" y="500063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13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5" y="285750"/>
            <a:ext cx="8429625" cy="25542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У	 Г	    Д         	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	    Ж	           И	   Й</a:t>
            </a:r>
          </a:p>
          <a:p>
            <a:pPr marL="514350" indent="-514350">
              <a:buFontTx/>
              <a:buAutoNum type="arabicPlain" startAt="13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1,5	   66,44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	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90,294	  0,8	  6,1</a:t>
            </a:r>
          </a:p>
          <a:p>
            <a:pPr marL="514350" indent="-514350">
              <a:buFontTx/>
              <a:buAutoNum type="arabicPlain" startAt="13"/>
              <a:defRPr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Ы	М	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	       	 А	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 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Ш        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	1,3	  0,06      90,93	  2,32      2,01	3,9</a:t>
            </a:r>
          </a:p>
        </p:txBody>
      </p:sp>
      <p:pic>
        <p:nvPicPr>
          <p:cNvPr id="6147" name="Рисунок 2" descr="Enfants0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25913"/>
            <a:ext cx="1785938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 rot="2583290">
            <a:off x="1539875" y="3117850"/>
            <a:ext cx="2590800" cy="19780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149" name="Рисунок 5" descr="baby1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4479925"/>
            <a:ext cx="128587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 rot="17803326">
            <a:off x="4742915" y="3040918"/>
            <a:ext cx="2589212" cy="19780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151" name="Рисунок 8" descr="QUESTON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3643313"/>
            <a:ext cx="5715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Рисунок 9" descr="QUESTON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714752"/>
            <a:ext cx="5715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85918" y="5042118"/>
            <a:ext cx="52149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rgbClr val="FF0000"/>
                </a:solidFill>
              </a:rPr>
              <a:t>С  А   Р  Ы -  С  У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3  90,92   2,32     2          3     13</a:t>
            </a:r>
          </a:p>
          <a:p>
            <a:endParaRPr lang="ru-RU" sz="4400" b="1" u="sng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5286388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</a:rPr>
              <a:t> </a:t>
            </a:r>
            <a:r>
              <a:rPr lang="ru-RU" sz="4400" b="1" u="sng" dirty="0" smtClean="0">
                <a:solidFill>
                  <a:srgbClr val="FF0000"/>
                </a:solidFill>
              </a:rPr>
              <a:t>Ц А Р И Ц Ы Н</a:t>
            </a:r>
            <a:endParaRPr lang="ru-RU" sz="44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714375" y="71438"/>
            <a:ext cx="7786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Все действия с десятичными дробями</a:t>
            </a:r>
          </a:p>
        </p:txBody>
      </p:sp>
      <p:sp>
        <p:nvSpPr>
          <p:cNvPr id="15363" name="TextBox 21"/>
          <p:cNvSpPr txBox="1">
            <a:spLocks noChangeArrowheads="1"/>
          </p:cNvSpPr>
          <p:nvPr/>
        </p:nvSpPr>
        <p:spPr bwMode="auto">
          <a:xfrm>
            <a:off x="2857500" y="642938"/>
            <a:ext cx="3214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omic Sans MS" pitchFamily="66" charset="0"/>
              </a:rPr>
              <a:t>Числовая лестница</a:t>
            </a: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rot="16200000" flipH="1">
            <a:off x="5430052" y="1999445"/>
            <a:ext cx="428625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5643570" y="1357298"/>
            <a:ext cx="857250" cy="428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50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pSp>
        <p:nvGrpSpPr>
          <p:cNvPr id="56" name="Группа 54"/>
          <p:cNvGrpSpPr>
            <a:grpSpLocks/>
          </p:cNvGrpSpPr>
          <p:nvPr/>
        </p:nvGrpSpPr>
        <p:grpSpPr bwMode="auto">
          <a:xfrm>
            <a:off x="785786" y="2071678"/>
            <a:ext cx="5643603" cy="4786322"/>
            <a:chOff x="1274453" y="2071712"/>
            <a:chExt cx="5343450" cy="4787082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1950839" y="5286933"/>
              <a:ext cx="1420411" cy="6430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cxnSp>
          <p:nvCxnSpPr>
            <p:cNvPr id="65" name="Прямая со стрелкой 64"/>
            <p:cNvCxnSpPr/>
            <p:nvPr/>
          </p:nvCxnSpPr>
          <p:spPr>
            <a:xfrm rot="5400000" flipH="1" flipV="1">
              <a:off x="1744841" y="6678642"/>
              <a:ext cx="358719" cy="1586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рямоугольник 26"/>
            <p:cNvSpPr/>
            <p:nvPr/>
          </p:nvSpPr>
          <p:spPr>
            <a:xfrm>
              <a:off x="1274453" y="5929977"/>
              <a:ext cx="1420411" cy="6430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559587" y="4643888"/>
              <a:ext cx="1420411" cy="6430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3303612" y="4000844"/>
              <a:ext cx="1420411" cy="6430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979997" y="3357799"/>
              <a:ext cx="1420411" cy="6430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88744" y="2714756"/>
              <a:ext cx="1420411" cy="6430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5197492" y="2071712"/>
              <a:ext cx="1420411" cy="6430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71538" y="6072206"/>
            <a:ext cx="1210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0,5 · 40</a:t>
            </a:r>
            <a:endParaRPr lang="ru-RU" sz="2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785918" y="5429264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· 0,01</a:t>
            </a:r>
            <a:endParaRPr lang="ru-RU" sz="2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2500298" y="4857760"/>
            <a:ext cx="886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:0,04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3286116" y="4143380"/>
            <a:ext cx="886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: 100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000496" y="3500438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+0,15</a:t>
            </a:r>
            <a:endParaRPr lang="ru-RU" sz="24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4643438" y="2857496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: 0,01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429256" y="2214554"/>
            <a:ext cx="69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·2,5</a:t>
            </a:r>
            <a:endParaRPr lang="ru-RU" sz="2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857224" y="542926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20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71604" y="4786322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0,2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57422" y="414338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86050" y="3429000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0,05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14744" y="2857496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0,2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86248" y="22145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20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7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pic>
        <p:nvPicPr>
          <p:cNvPr id="3" name="Рисунок 2" descr="ЦАРИЦЫН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7" y="3424237"/>
            <a:ext cx="361953" cy="361953"/>
          </a:xfrm>
          <a:prstGeom prst="rect">
            <a:avLst/>
          </a:prstGeom>
        </p:spPr>
      </p:pic>
      <p:pic>
        <p:nvPicPr>
          <p:cNvPr id="4" name="Picture 4" descr="0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13537"/>
            <a:ext cx="5143504" cy="36568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57818" y="571480"/>
            <a:ext cx="3710631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Первое поселение</a:t>
            </a:r>
          </a:p>
          <a:p>
            <a:r>
              <a:rPr lang="ru-RU" sz="2000" b="1" dirty="0" smtClean="0"/>
              <a:t>состояло из </a:t>
            </a:r>
            <a:r>
              <a:rPr lang="ru-RU" sz="2800" b="1" dirty="0" smtClean="0">
                <a:solidFill>
                  <a:srgbClr val="7030A0"/>
                </a:solidFill>
              </a:rPr>
              <a:t>50</a:t>
            </a:r>
            <a:r>
              <a:rPr lang="ru-RU" sz="2000" b="1" dirty="0" smtClean="0"/>
              <a:t> стрельцов,</a:t>
            </a:r>
          </a:p>
          <a:p>
            <a:r>
              <a:rPr lang="ru-RU" sz="2000" b="1" dirty="0" smtClean="0"/>
              <a:t>для охраны дорог и </a:t>
            </a:r>
          </a:p>
          <a:p>
            <a:r>
              <a:rPr lang="ru-RU" sz="2000" b="1" dirty="0" smtClean="0"/>
              <a:t>судоходного пути </a:t>
            </a:r>
          </a:p>
          <a:p>
            <a:r>
              <a:rPr lang="ru-RU" sz="2000" b="1" dirty="0" smtClean="0"/>
              <a:t>от набегов татар.</a:t>
            </a:r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b="1" dirty="0" smtClean="0"/>
          </a:p>
          <a:p>
            <a:r>
              <a:rPr lang="ru-RU" sz="3600" b="1" dirty="0" smtClean="0">
                <a:solidFill>
                  <a:srgbClr val="0070C0"/>
                </a:solidFill>
              </a:rPr>
              <a:t>2 июля 1589 г.</a:t>
            </a:r>
          </a:p>
          <a:p>
            <a:endParaRPr lang="ru-RU" sz="36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/>
              <a:t>по указу царя </a:t>
            </a:r>
          </a:p>
          <a:p>
            <a:r>
              <a:rPr lang="ru-RU" sz="2000" b="1" dirty="0" smtClean="0"/>
              <a:t>Ивана Грозного</a:t>
            </a:r>
          </a:p>
          <a:p>
            <a:r>
              <a:rPr lang="ru-RU" sz="2000" b="1" dirty="0" smtClean="0"/>
              <a:t> началось строительство</a:t>
            </a:r>
          </a:p>
          <a:p>
            <a:r>
              <a:rPr lang="ru-RU" sz="2000" b="1" dirty="0" smtClean="0"/>
              <a:t>Царицынской крепости. </a:t>
            </a:r>
          </a:p>
          <a:p>
            <a:r>
              <a:rPr lang="ru-RU" sz="2000" b="1" dirty="0" smtClean="0"/>
              <a:t>Этот день принято считать </a:t>
            </a:r>
          </a:p>
          <a:p>
            <a:r>
              <a:rPr lang="ru-RU" sz="2000" b="1" dirty="0" smtClean="0"/>
              <a:t>датой основания города.</a:t>
            </a:r>
          </a:p>
          <a:p>
            <a:endParaRPr lang="ru-RU" dirty="0"/>
          </a:p>
        </p:txBody>
      </p:sp>
      <p:pic>
        <p:nvPicPr>
          <p:cNvPr id="6" name="Рисунок 5" descr="http://www.volsu.ru/rus/photo/gorod/Z_1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3314"/>
            <a:ext cx="514350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aed2d913206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333375"/>
            <a:ext cx="3551237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357686" y="285728"/>
            <a:ext cx="431368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 Царицынскую землю не </a:t>
            </a:r>
          </a:p>
          <a:p>
            <a:r>
              <a:rPr lang="ru-RU" dirty="0" smtClean="0"/>
              <a:t>прекращались набеги крымских</a:t>
            </a:r>
          </a:p>
          <a:p>
            <a:r>
              <a:rPr lang="ru-RU" dirty="0" smtClean="0"/>
              <a:t>и кубанских татар, поэтому по </a:t>
            </a:r>
          </a:p>
          <a:p>
            <a:r>
              <a:rPr lang="ru-RU" dirty="0" smtClean="0"/>
              <a:t>приказу Петра </a:t>
            </a:r>
            <a:r>
              <a:rPr lang="en-US" dirty="0" smtClean="0"/>
              <a:t>I</a:t>
            </a:r>
            <a:r>
              <a:rPr lang="ru-RU" dirty="0" smtClean="0"/>
              <a:t> от Царицына </a:t>
            </a:r>
          </a:p>
          <a:p>
            <a:r>
              <a:rPr lang="ru-RU" dirty="0" smtClean="0"/>
              <a:t>до </a:t>
            </a:r>
            <a:r>
              <a:rPr lang="ru-RU" dirty="0" err="1" smtClean="0"/>
              <a:t>Качалинской</a:t>
            </a:r>
            <a:r>
              <a:rPr lang="ru-RU" dirty="0" smtClean="0"/>
              <a:t> была построена</a:t>
            </a:r>
          </a:p>
          <a:p>
            <a:r>
              <a:rPr lang="ru-RU" dirty="0" smtClean="0"/>
              <a:t>сторожевая линия, состоящая </a:t>
            </a:r>
          </a:p>
          <a:p>
            <a:r>
              <a:rPr lang="ru-RU" dirty="0" smtClean="0"/>
              <a:t>из рва и вала, протяженностью </a:t>
            </a:r>
          </a:p>
          <a:p>
            <a:r>
              <a:rPr lang="ru-RU" dirty="0" smtClean="0"/>
              <a:t>около 60 км и высотой 12 м, </a:t>
            </a:r>
          </a:p>
          <a:p>
            <a:r>
              <a:rPr lang="ru-RU" dirty="0" smtClean="0"/>
              <a:t>Охранявшаяся казаками и солдатами.</a:t>
            </a:r>
          </a:p>
          <a:p>
            <a:endParaRPr lang="ru-RU" dirty="0"/>
          </a:p>
          <a:p>
            <a:r>
              <a:rPr lang="ru-RU" dirty="0" smtClean="0"/>
              <a:t>Решив уравнения вы узнаете годы</a:t>
            </a:r>
          </a:p>
          <a:p>
            <a:r>
              <a:rPr lang="ru-RU" dirty="0" smtClean="0"/>
              <a:t>начала и окончания строительства.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929066"/>
            <a:ext cx="62865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ru-RU" sz="2800" dirty="0" smtClean="0"/>
              <a:t> </a:t>
            </a:r>
            <a:r>
              <a:rPr lang="en-US" sz="2800" dirty="0" smtClean="0"/>
              <a:t>I</a:t>
            </a:r>
            <a:r>
              <a:rPr lang="ru-RU" sz="2800" dirty="0" smtClean="0"/>
              <a:t> вариант</a:t>
            </a:r>
            <a:r>
              <a:rPr lang="en-US" sz="2800" dirty="0" smtClean="0"/>
              <a:t> </a:t>
            </a:r>
            <a:r>
              <a:rPr lang="ru-RU" sz="2800" dirty="0" smtClean="0"/>
              <a:t> 0,01·</a:t>
            </a:r>
            <a:r>
              <a:rPr lang="ru-RU" sz="2800" dirty="0" err="1" smtClean="0"/>
              <a:t>х</a:t>
            </a:r>
            <a:r>
              <a:rPr lang="ru-RU" sz="2800" dirty="0" smtClean="0"/>
              <a:t> - 3,33 = 13,85</a:t>
            </a:r>
          </a:p>
          <a:p>
            <a:pPr eaLnBrk="1" hangingPunct="1">
              <a:buFontTx/>
              <a:buNone/>
            </a:pPr>
            <a:endParaRPr lang="en-US" sz="2800" dirty="0" smtClean="0"/>
          </a:p>
          <a:p>
            <a:pPr eaLnBrk="1" hangingPunct="1">
              <a:buFontTx/>
              <a:buNone/>
            </a:pPr>
            <a:r>
              <a:rPr lang="en-US" sz="2800" dirty="0" smtClean="0"/>
              <a:t>II</a:t>
            </a:r>
            <a:r>
              <a:rPr lang="ru-RU" sz="2800" dirty="0" smtClean="0"/>
              <a:t> вариант </a:t>
            </a:r>
            <a:r>
              <a:rPr lang="ru-RU" sz="2800" dirty="0" err="1" smtClean="0"/>
              <a:t>х</a:t>
            </a:r>
            <a:r>
              <a:rPr lang="ru-RU" sz="2800" dirty="0" smtClean="0"/>
              <a:t> : 100 - 4,55  =12,65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43702" y="3857628"/>
            <a:ext cx="1714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1718</a:t>
            </a:r>
          </a:p>
          <a:p>
            <a:endParaRPr lang="ru-RU" sz="3200" b="1" dirty="0" smtClean="0">
              <a:solidFill>
                <a:srgbClr val="0070C0"/>
              </a:solidFill>
            </a:endParaRPr>
          </a:p>
          <a:p>
            <a:r>
              <a:rPr lang="ru-RU" sz="3200" b="1" dirty="0">
                <a:solidFill>
                  <a:srgbClr val="0070C0"/>
                </a:solidFill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</a:rPr>
              <a:t>1720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</TotalTime>
  <Words>1102</Words>
  <Application>Microsoft Office PowerPoint</Application>
  <PresentationFormat>Экран (4:3)</PresentationFormat>
  <Paragraphs>232</Paragraphs>
  <Slides>26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Оформление по умолчанию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Tanya</cp:lastModifiedBy>
  <cp:revision>169</cp:revision>
  <dcterms:created xsi:type="dcterms:W3CDTF">2009-03-29T12:18:04Z</dcterms:created>
  <dcterms:modified xsi:type="dcterms:W3CDTF">2012-06-27T14:48:07Z</dcterms:modified>
</cp:coreProperties>
</file>