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it-e.ru/assets/files/pdf/2007_05_24.pdf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ОРЕНБУРГСКОЕ ПРЕЗИДЕНТСКОЕ</a:t>
            </a:r>
            <a:br>
              <a:rPr lang="ru-RU" sz="2800" dirty="0" smtClean="0"/>
            </a:br>
            <a:r>
              <a:rPr lang="ru-RU" sz="2800" dirty="0" smtClean="0"/>
              <a:t> КАДЕТСКОЕ УЧИЛИЩЕ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960440"/>
          </a:xfrm>
        </p:spPr>
        <p:txBody>
          <a:bodyPr>
            <a:normAutofit fontScale="85000" lnSpcReduction="10000"/>
          </a:bodyPr>
          <a:lstStyle/>
          <a:p>
            <a:endParaRPr lang="ru-RU" sz="3600" dirty="0" smtClean="0">
              <a:solidFill>
                <a:schemeClr val="tx1"/>
              </a:solidFill>
            </a:endParaRPr>
          </a:p>
          <a:p>
            <a:r>
              <a:rPr lang="ru-RU" sz="3600" dirty="0" smtClean="0">
                <a:solidFill>
                  <a:schemeClr val="tx1"/>
                </a:solidFill>
              </a:rPr>
              <a:t>МЕТОДИЧЕСКИЕ 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РЕКОМЕНДАЦИИ 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ПО СОСТАВЛЕНИЮ СТАТЬИ</a:t>
            </a:r>
          </a:p>
          <a:p>
            <a:endParaRPr lang="ru-RU" dirty="0" smtClean="0"/>
          </a:p>
          <a:p>
            <a:pPr algn="r"/>
            <a:r>
              <a:rPr lang="ru-RU" sz="2800" dirty="0" smtClean="0"/>
              <a:t>Мазова С.В., зав. методическим кабинетом</a:t>
            </a:r>
          </a:p>
          <a:p>
            <a:pPr algn="r"/>
            <a:endParaRPr lang="ru-RU" sz="2800" b="1" dirty="0" smtClean="0"/>
          </a:p>
          <a:p>
            <a:r>
              <a:rPr lang="ru-RU" sz="2400" dirty="0" smtClean="0"/>
              <a:t>ОРЕНБУРГ</a:t>
            </a:r>
          </a:p>
          <a:p>
            <a:r>
              <a:rPr lang="ru-RU" sz="2400" dirty="0" smtClean="0"/>
              <a:t>2010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85058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690336"/>
            <a:ext cx="69127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/>
              <a:t>2. Введение (2-3 абзаца</a:t>
            </a:r>
            <a:r>
              <a:rPr lang="ru-RU" sz="2400" b="1" i="1" dirty="0" smtClean="0"/>
              <a:t>).</a:t>
            </a:r>
          </a:p>
          <a:p>
            <a:pPr algn="ctr"/>
            <a:endParaRPr lang="ru-RU" sz="2400" b="1" i="1" dirty="0"/>
          </a:p>
          <a:p>
            <a:pPr algn="ctr"/>
            <a:r>
              <a:rPr lang="ru-RU" sz="2400" dirty="0"/>
              <a:t>Кратко раскрывается необходимость постановки работы, ее актуальность;  место, которое она занимает среди аналогичных отечественных и зарубежных разработок.</a:t>
            </a:r>
          </a:p>
        </p:txBody>
      </p:sp>
    </p:spTree>
    <p:extLst>
      <p:ext uri="{BB962C8B-B14F-4D97-AF65-F5344CB8AC3E}">
        <p14:creationId xmlns:p14="http://schemas.microsoft.com/office/powerpoint/2010/main" val="1536144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859340"/>
            <a:ext cx="71287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/>
              <a:t>3.Теоретические аспекты (3-5 абзаца).</a:t>
            </a:r>
          </a:p>
          <a:p>
            <a:pPr algn="ctr"/>
            <a:r>
              <a:rPr lang="ru-RU" sz="2400" b="1" i="1" dirty="0"/>
              <a:t> </a:t>
            </a:r>
          </a:p>
          <a:p>
            <a:pPr algn="ctr"/>
            <a:r>
              <a:rPr lang="ru-RU" sz="2400" dirty="0"/>
              <a:t>Проводится обзор найденных автором литературных источников ( документов, статей, отчетов, информации из Интернета) </a:t>
            </a:r>
            <a:endParaRPr lang="ru-RU" sz="2400" dirty="0" smtClean="0"/>
          </a:p>
          <a:p>
            <a:pPr algn="ctr"/>
            <a:r>
              <a:rPr lang="ru-RU" sz="2400" dirty="0" smtClean="0"/>
              <a:t>по </a:t>
            </a:r>
            <a:r>
              <a:rPr lang="ru-RU" sz="2400" dirty="0"/>
              <a:t>теме работы.</a:t>
            </a:r>
          </a:p>
          <a:p>
            <a:pPr algn="ctr"/>
            <a:r>
              <a:rPr lang="ru-RU" sz="2400" dirty="0"/>
              <a:t>Что бы полезного ни сделал автор, у его исследований всегда есть предшественники. </a:t>
            </a:r>
            <a:r>
              <a:rPr lang="ru-RU" sz="2400" dirty="0"/>
              <a:t>Н</a:t>
            </a:r>
            <a:r>
              <a:rPr lang="ru-RU" sz="2400" dirty="0" smtClean="0"/>
              <a:t>еобходимо </a:t>
            </a:r>
            <a:r>
              <a:rPr lang="ru-RU" sz="2400" dirty="0"/>
              <a:t>найти материал  2-3 ученых, изучавших данный вопрос, сослаться на их выводы.</a:t>
            </a:r>
          </a:p>
        </p:txBody>
      </p:sp>
    </p:spTree>
    <p:extLst>
      <p:ext uri="{BB962C8B-B14F-4D97-AF65-F5344CB8AC3E}">
        <p14:creationId xmlns:p14="http://schemas.microsoft.com/office/powerpoint/2010/main" val="1062304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677297"/>
            <a:ext cx="64087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/>
              <a:t>4. Практические аспекты </a:t>
            </a:r>
            <a:endParaRPr lang="ru-RU" sz="2400" b="1" i="1" dirty="0" smtClean="0"/>
          </a:p>
          <a:p>
            <a:pPr algn="ctr"/>
            <a:r>
              <a:rPr lang="ru-RU" sz="2400" b="1" i="1" dirty="0" smtClean="0"/>
              <a:t>(</a:t>
            </a:r>
            <a:r>
              <a:rPr lang="ru-RU" sz="2400" b="1" i="1" dirty="0"/>
              <a:t>основная часть статьи</a:t>
            </a:r>
            <a:r>
              <a:rPr lang="ru-RU" sz="2400" b="1" i="1" dirty="0" smtClean="0"/>
              <a:t>).</a:t>
            </a:r>
          </a:p>
          <a:p>
            <a:pPr algn="ctr"/>
            <a:endParaRPr lang="ru-RU" sz="2400" b="1" i="1" dirty="0"/>
          </a:p>
          <a:p>
            <a:pPr algn="ctr"/>
            <a:r>
              <a:rPr lang="ru-RU" sz="2400" dirty="0"/>
              <a:t>Формулируются задачи, которые реализовывались в работе с воспитанниками. Анализируются содержание, формы, методы, приемы деятельности, направленные на решение поставленных задач. Необходимо представить  результаты педагогической работы по данному направлению. Материал нужно изложить с конкретными примерами, используя научную терминологию.</a:t>
            </a:r>
          </a:p>
        </p:txBody>
      </p:sp>
    </p:spTree>
    <p:extLst>
      <p:ext uri="{BB962C8B-B14F-4D97-AF65-F5344CB8AC3E}">
        <p14:creationId xmlns:p14="http://schemas.microsoft.com/office/powerpoint/2010/main" val="2404675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2690336"/>
            <a:ext cx="65527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AutoNum type="arabicPeriod" startAt="5"/>
            </a:pPr>
            <a:r>
              <a:rPr lang="ru-RU" sz="2400" b="1" i="1" dirty="0" smtClean="0"/>
              <a:t>Выводы.</a:t>
            </a:r>
          </a:p>
          <a:p>
            <a:pPr algn="ctr"/>
            <a:endParaRPr lang="ru-RU" sz="2400" b="1" i="1" dirty="0"/>
          </a:p>
          <a:p>
            <a:pPr algn="ctr"/>
            <a:r>
              <a:rPr lang="ru-RU" sz="2400" dirty="0"/>
              <a:t>Формулируются заключения об эффективности педагогической деятельности по данному направлению, перспективы работы.</a:t>
            </a:r>
          </a:p>
        </p:txBody>
      </p:sp>
    </p:spTree>
    <p:extLst>
      <p:ext uri="{BB962C8B-B14F-4D97-AF65-F5344CB8AC3E}">
        <p14:creationId xmlns:p14="http://schemas.microsoft.com/office/powerpoint/2010/main" val="1439372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2274838"/>
            <a:ext cx="65527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/>
              <a:t>6. Литература</a:t>
            </a:r>
            <a:r>
              <a:rPr lang="ru-RU" sz="2400" b="1" i="1" dirty="0" smtClean="0"/>
              <a:t>.</a:t>
            </a:r>
          </a:p>
          <a:p>
            <a:pPr algn="ctr"/>
            <a:endParaRPr lang="ru-RU" sz="2400" b="1" i="1" dirty="0"/>
          </a:p>
          <a:p>
            <a:pPr algn="ctr"/>
            <a:r>
              <a:rPr lang="ru-RU" sz="2400" dirty="0"/>
              <a:t>Оформляется согласно ГОСТу.</a:t>
            </a:r>
          </a:p>
          <a:p>
            <a:pPr algn="ctr"/>
            <a:r>
              <a:rPr lang="ru-RU" sz="2400" i="1" dirty="0"/>
              <a:t>Например:  Давыдов В. В. Теория развивающего </a:t>
            </a:r>
            <a:r>
              <a:rPr lang="ru-RU" sz="2400" i="1" dirty="0" smtClean="0"/>
              <a:t>обучения. </a:t>
            </a:r>
            <a:r>
              <a:rPr lang="ru-RU" sz="2400" i="1" dirty="0"/>
              <a:t>— М. : ИНТОР, 1996.</a:t>
            </a:r>
          </a:p>
          <a:p>
            <a:pPr algn="ctr"/>
            <a:r>
              <a:rPr lang="ru-RU" sz="2400" dirty="0"/>
              <a:t>Перечень авторов по алфавиту.</a:t>
            </a:r>
          </a:p>
          <a:p>
            <a:pPr algn="ctr"/>
            <a:r>
              <a:rPr lang="ru-RU" sz="2400" dirty="0"/>
              <a:t>По тексту ссылки на источники согласно порядковому номеру. </a:t>
            </a:r>
          </a:p>
        </p:txBody>
      </p:sp>
    </p:spTree>
    <p:extLst>
      <p:ext uri="{BB962C8B-B14F-4D97-AF65-F5344CB8AC3E}">
        <p14:creationId xmlns:p14="http://schemas.microsoft.com/office/powerpoint/2010/main" val="1068363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136339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i="1" dirty="0"/>
              <a:t>Технические требования к оформлению статьи</a:t>
            </a:r>
            <a:r>
              <a:rPr lang="ru-RU" sz="2400" b="1" i="1" dirty="0" smtClean="0"/>
              <a:t>.</a:t>
            </a:r>
          </a:p>
          <a:p>
            <a:endParaRPr lang="ru-RU" sz="2400" dirty="0"/>
          </a:p>
          <a:p>
            <a:pPr algn="ctr"/>
            <a:r>
              <a:rPr lang="ru-RU" sz="2400" dirty="0" smtClean="0"/>
              <a:t>Шрифт </a:t>
            </a:r>
            <a:r>
              <a:rPr lang="en-US" sz="2400" dirty="0"/>
              <a:t>Times New Roman</a:t>
            </a:r>
            <a:r>
              <a:rPr lang="ru-RU" sz="2400" dirty="0"/>
              <a:t>; кегль 14; интервал 1; выравнивание по ширине;  абзац 1, 25; поля: верхнее, нижнее – 2 см, левое – 3 см, правое – 1,5 см. </a:t>
            </a:r>
            <a:endParaRPr lang="ru-RU" sz="2400" b="1" dirty="0"/>
          </a:p>
          <a:p>
            <a:pPr algn="ctr"/>
            <a:r>
              <a:rPr lang="ru-RU" sz="2400" dirty="0"/>
              <a:t> 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4443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413338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i="1" dirty="0"/>
              <a:t>Таким образом,  статья состоит из</a:t>
            </a:r>
            <a:r>
              <a:rPr lang="ru-RU" sz="2400" b="1" i="1" dirty="0" smtClean="0"/>
              <a:t>:</a:t>
            </a:r>
          </a:p>
          <a:p>
            <a:pPr algn="ctr"/>
            <a:endParaRPr lang="ru-RU" sz="2400" b="1" i="1" dirty="0"/>
          </a:p>
          <a:p>
            <a:pPr algn="ctr"/>
            <a:r>
              <a:rPr lang="ru-RU" sz="2400" dirty="0"/>
              <a:t>1.Названия.</a:t>
            </a:r>
          </a:p>
          <a:p>
            <a:pPr algn="ctr"/>
            <a:r>
              <a:rPr lang="ru-RU" sz="2400" dirty="0"/>
              <a:t>2.Введения.</a:t>
            </a:r>
          </a:p>
          <a:p>
            <a:pPr algn="ctr"/>
            <a:r>
              <a:rPr lang="ru-RU" sz="2400" dirty="0"/>
              <a:t>3.Теоретических аспектов.</a:t>
            </a:r>
          </a:p>
          <a:p>
            <a:pPr algn="ctr"/>
            <a:r>
              <a:rPr lang="ru-RU" sz="2400" dirty="0"/>
              <a:t>4.Практических аспектов.</a:t>
            </a:r>
          </a:p>
          <a:p>
            <a:pPr algn="ctr"/>
            <a:r>
              <a:rPr lang="ru-RU" sz="2400" dirty="0"/>
              <a:t>5.Выводов.</a:t>
            </a:r>
          </a:p>
          <a:p>
            <a:pPr algn="ctr"/>
            <a:r>
              <a:rPr lang="ru-RU" sz="2400" dirty="0"/>
              <a:t>6. Литературы. </a:t>
            </a:r>
          </a:p>
        </p:txBody>
      </p:sp>
    </p:spTree>
    <p:extLst>
      <p:ext uri="{BB962C8B-B14F-4D97-AF65-F5344CB8AC3E}">
        <p14:creationId xmlns:p14="http://schemas.microsoft.com/office/powerpoint/2010/main" val="693106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3105835"/>
            <a:ext cx="669674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 smtClean="0"/>
              <a:t>Литература:</a:t>
            </a:r>
          </a:p>
          <a:p>
            <a:r>
              <a:rPr lang="ru-RU" sz="1200" dirty="0" smtClean="0"/>
              <a:t>1.Виноградова</a:t>
            </a:r>
            <a:r>
              <a:rPr lang="ru-RU" sz="1200" dirty="0"/>
              <a:t>, Н.С. Методические рекомендации по выполнению письменных работ / Н.С. Виноградова. – М., 1998. </a:t>
            </a:r>
          </a:p>
          <a:p>
            <a:r>
              <a:rPr lang="ru-RU" sz="1200" dirty="0"/>
              <a:t>2. </a:t>
            </a:r>
            <a:r>
              <a:rPr lang="ru-RU" sz="1200" dirty="0" smtClean="0"/>
              <a:t>Вербицкий</a:t>
            </a:r>
            <a:r>
              <a:rPr lang="ru-RU" sz="1200" dirty="0"/>
              <a:t>, А.А. О структуре и содержании диссертационных исследований / А.А. Вербицкий  // Педагогика. – 1994. – № 3. </a:t>
            </a:r>
          </a:p>
          <a:p>
            <a:r>
              <a:rPr lang="ru-RU" sz="1200" dirty="0"/>
              <a:t>3. </a:t>
            </a:r>
            <a:r>
              <a:rPr lang="ru-RU" sz="1200" dirty="0" smtClean="0"/>
              <a:t> </a:t>
            </a:r>
            <a:r>
              <a:rPr lang="ru-RU" sz="1200" dirty="0"/>
              <a:t>Введение в научное исследование по педагогике /Под ред. В.И. Журавлева. – М., 1988. </a:t>
            </a:r>
            <a:endParaRPr lang="ru-RU" sz="1200" dirty="0" smtClean="0"/>
          </a:p>
          <a:p>
            <a:r>
              <a:rPr lang="ru-RU" sz="1200" dirty="0" smtClean="0"/>
              <a:t>4.Джуринский, К. Как </a:t>
            </a:r>
            <a:r>
              <a:rPr lang="ru-RU" sz="1200" dirty="0"/>
              <a:t>написать научную статью. Советы начинающему автору. </a:t>
            </a:r>
          </a:p>
          <a:p>
            <a:r>
              <a:rPr lang="en-US" sz="1200" dirty="0">
                <a:hlinkClick r:id="rId2"/>
              </a:rPr>
              <a:t>http://</a:t>
            </a:r>
            <a:r>
              <a:rPr lang="en-US" sz="1200" dirty="0" smtClean="0">
                <a:hlinkClick r:id="rId2"/>
              </a:rPr>
              <a:t>www.kit-e.ru/assets/files/pdf/2007_05_24.pdf</a:t>
            </a:r>
            <a:endParaRPr lang="ru-RU" sz="1200" dirty="0"/>
          </a:p>
          <a:p>
            <a:r>
              <a:rPr lang="ru-RU" sz="1200" dirty="0" smtClean="0"/>
              <a:t>5.</a:t>
            </a:r>
            <a:r>
              <a:rPr lang="ru-RU" sz="1200" dirty="0"/>
              <a:t>  Исследовательская деятельность в педагогических училищах и колледжах: Материалы научно-практической конференции. – СПб., 1998. </a:t>
            </a:r>
          </a:p>
          <a:p>
            <a:r>
              <a:rPr lang="ru-RU" sz="1200" dirty="0" smtClean="0"/>
              <a:t>6.</a:t>
            </a:r>
            <a:r>
              <a:rPr lang="ru-RU" sz="1200" dirty="0"/>
              <a:t>   </a:t>
            </a:r>
            <a:r>
              <a:rPr lang="ru-RU" sz="1200" dirty="0" smtClean="0"/>
              <a:t>Новиков</a:t>
            </a:r>
            <a:r>
              <a:rPr lang="ru-RU" sz="1200" dirty="0"/>
              <a:t>, А.М. Научно-экспериментальная работа в образовательном учреждении / А.М. Новиков. – М., 1998. </a:t>
            </a:r>
          </a:p>
          <a:p>
            <a:r>
              <a:rPr lang="ru-RU" sz="1200" dirty="0" smtClean="0"/>
              <a:t>7.</a:t>
            </a:r>
            <a:r>
              <a:rPr lang="ru-RU" sz="1200" dirty="0"/>
              <a:t>     Новиков, А.М. Как работать над диссертацией: пособие для начинающего педагога-исследователя /А.М. Новиков. – М, 1996. – 26 с. </a:t>
            </a:r>
          </a:p>
          <a:p>
            <a:r>
              <a:rPr lang="ru-RU" sz="1200" dirty="0" smtClean="0"/>
              <a:t>8.</a:t>
            </a:r>
            <a:r>
              <a:rPr lang="ru-RU" sz="1200" dirty="0"/>
              <a:t>     Правила оформления списка литературы и ссылок к научной работе с краткими правилами библиографического описания. – М., 1988. </a:t>
            </a:r>
          </a:p>
          <a:p>
            <a:r>
              <a:rPr lang="ru-RU" sz="1200" b="1" dirty="0" smtClean="0"/>
              <a:t>9.</a:t>
            </a:r>
            <a:r>
              <a:rPr lang="ru-RU" sz="1200" b="1" dirty="0"/>
              <a:t>     </a:t>
            </a:r>
            <a:r>
              <a:rPr lang="ru-RU" sz="1200" dirty="0"/>
              <a:t>Усачева, И.В. Методика поиска научной литературы, чтения и составления обзора по теме исследования / И.В. Усачева. – М., 1980. </a:t>
            </a:r>
          </a:p>
          <a:p>
            <a:r>
              <a:rPr lang="ru-RU" sz="12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0267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196752"/>
            <a:ext cx="6480720" cy="439248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Согласовано: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А.В. Ведерников, зам. директора по учебной работе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24 ноября 2010 год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631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551837"/>
            <a:ext cx="712879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Одним из способов обобщения и распространения положительного педагогического опыта является представление результатов педагогической деятельности на научно-практических конференциях различных уровней (училищных, региональных, всероссийских, международных).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Участию </a:t>
            </a:r>
            <a:r>
              <a:rPr lang="ru-RU" sz="2400" b="1" dirty="0"/>
              <a:t>в конференциях предшествует </a:t>
            </a:r>
            <a:r>
              <a:rPr lang="ru-RU" sz="2400" b="1" dirty="0" smtClean="0"/>
              <a:t>работа</a:t>
            </a:r>
          </a:p>
          <a:p>
            <a:pPr algn="ctr"/>
            <a:r>
              <a:rPr lang="ru-RU" sz="2400" b="1" dirty="0" smtClean="0"/>
              <a:t> </a:t>
            </a:r>
            <a:r>
              <a:rPr lang="ru-RU" sz="2400" b="1" dirty="0"/>
              <a:t>по написанию и публикации статей в </a:t>
            </a:r>
            <a:r>
              <a:rPr lang="ru-RU" sz="2400" b="1" dirty="0" smtClean="0"/>
              <a:t>сборниках</a:t>
            </a:r>
          </a:p>
          <a:p>
            <a:pPr algn="ctr"/>
            <a:r>
              <a:rPr lang="ru-RU" sz="2400" b="1" dirty="0" smtClean="0"/>
              <a:t> </a:t>
            </a:r>
            <a:r>
              <a:rPr lang="ru-RU" sz="2400" b="1" dirty="0"/>
              <a:t>по обобщению положительного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педагогического </a:t>
            </a:r>
            <a:r>
              <a:rPr lang="ru-RU" sz="2400" b="1" dirty="0"/>
              <a:t>опыта </a:t>
            </a:r>
            <a:r>
              <a:rPr lang="ru-RU" sz="1600" b="1" dirty="0"/>
              <a:t>. </a:t>
            </a:r>
            <a:endParaRPr lang="ru-RU" sz="1600" dirty="0"/>
          </a:p>
          <a:p>
            <a:pPr algn="ctr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731454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00808"/>
            <a:ext cx="8229600" cy="3168352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chemeClr val="tx1"/>
                </a:solidFill>
              </a:rPr>
              <a:t>Педагогический опыт – это  активное освоение и реализация педагогом в практике законов и принципов педагогики с учётом конкретных условий, особенностей детей, детского коллектива и собственной </a:t>
            </a:r>
            <a:r>
              <a:rPr lang="ru-RU" sz="2700" b="1" dirty="0" smtClean="0">
                <a:solidFill>
                  <a:schemeClr val="tx1"/>
                </a:solidFill>
              </a:rPr>
              <a:t>личности</a:t>
            </a:r>
            <a:br>
              <a:rPr lang="ru-RU" sz="2700" b="1" dirty="0" smtClean="0">
                <a:solidFill>
                  <a:schemeClr val="tx1"/>
                </a:solidFill>
              </a:rPr>
            </a:b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>
                <a:solidFill>
                  <a:schemeClr val="tx1"/>
                </a:solidFill>
              </a:rPr>
              <a:t>(Г.М. </a:t>
            </a:r>
            <a:r>
              <a:rPr lang="ru-RU" sz="2700" b="1" dirty="0" err="1">
                <a:solidFill>
                  <a:schemeClr val="tx1"/>
                </a:solidFill>
              </a:rPr>
              <a:t>Коджаспиров</a:t>
            </a:r>
            <a:r>
              <a:rPr lang="ru-RU" sz="2700" b="1" dirty="0">
                <a:solidFill>
                  <a:schemeClr val="tx1"/>
                </a:solidFill>
              </a:rPr>
              <a:t>. Педагогический словарь).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55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2551837"/>
            <a:ext cx="66967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</a:t>
            </a:r>
            <a:r>
              <a:rPr lang="ru-RU" sz="2400" b="1" dirty="0" smtClean="0"/>
              <a:t>оложительный </a:t>
            </a:r>
            <a:r>
              <a:rPr lang="ru-RU" sz="2400" b="1" dirty="0"/>
              <a:t>педагогический опыт  характеризуется тем, что педагог получает лучшие результаты за счёт </a:t>
            </a:r>
            <a:r>
              <a:rPr lang="ru-RU" sz="2400" b="1" dirty="0" smtClean="0"/>
              <a:t>совершенствования </a:t>
            </a:r>
            <a:r>
              <a:rPr lang="ru-RU" sz="2400" b="1" dirty="0"/>
              <a:t>имеющихся средств, оптимальной организации педагогического </a:t>
            </a:r>
            <a:r>
              <a:rPr lang="ru-RU" sz="2400" b="1" dirty="0" smtClean="0"/>
              <a:t>процесса (Г.М. </a:t>
            </a:r>
            <a:r>
              <a:rPr lang="ru-RU" sz="2400" b="1" dirty="0" err="1" smtClean="0"/>
              <a:t>Коджаспиров</a:t>
            </a:r>
            <a:r>
              <a:rPr lang="ru-RU" sz="2400" b="1" dirty="0" smtClean="0"/>
              <a:t>. Педагогический словарь).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30133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413338"/>
            <a:ext cx="68407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Положительный педагогический опыт  подлежит анализу, обобщению и распространению. Находя и используя  новые  оригинальные приёмы или по-новому, эффективно сочетая старые, педагог  постепенно становится подлинным профессионалом.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31140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2690336"/>
            <a:ext cx="67687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При изложении материала в </a:t>
            </a:r>
            <a:r>
              <a:rPr lang="ru-RU" sz="2400" b="1" dirty="0" smtClean="0"/>
              <a:t>статье по обобщению положительного педагогического опыта  </a:t>
            </a:r>
            <a:r>
              <a:rPr lang="ru-RU" sz="2400" b="1" dirty="0"/>
              <a:t>необходимо придерживаться основных принципов</a:t>
            </a:r>
            <a:r>
              <a:rPr lang="ru-RU" sz="2400" b="1" dirty="0" smtClean="0"/>
              <a:t>:</a:t>
            </a:r>
          </a:p>
          <a:p>
            <a:pPr algn="ctr"/>
            <a:endParaRPr lang="ru-RU" sz="2400" dirty="0"/>
          </a:p>
          <a:p>
            <a:pPr algn="ctr"/>
            <a:r>
              <a:rPr lang="ru-RU" sz="2400" b="1" i="1" dirty="0"/>
              <a:t>научности, </a:t>
            </a:r>
            <a:r>
              <a:rPr lang="ru-RU" sz="2400" b="1" i="1" dirty="0" smtClean="0"/>
              <a:t>актуальности и новизны, </a:t>
            </a:r>
            <a:r>
              <a:rPr lang="ru-RU" sz="2400" b="1" i="1" dirty="0"/>
              <a:t>ясности, логичности, доказательности изложения.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691316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2828836"/>
            <a:ext cx="63367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Трудно добиться цельности и ясности изложения, если автор не продумает общий план работы над построением статьи.</a:t>
            </a:r>
            <a:r>
              <a:rPr lang="ru-R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0101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997839"/>
            <a:ext cx="705678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Примерный план построения </a:t>
            </a:r>
            <a:r>
              <a:rPr lang="ru-RU" sz="2400" b="1" dirty="0" smtClean="0"/>
              <a:t>статьи</a:t>
            </a:r>
          </a:p>
          <a:p>
            <a:pPr algn="ctr"/>
            <a:r>
              <a:rPr lang="ru-RU" sz="2400" b="1" dirty="0" smtClean="0"/>
              <a:t> </a:t>
            </a:r>
            <a:r>
              <a:rPr lang="ru-RU" sz="2400" b="1" dirty="0"/>
              <a:t>(составные части статьи</a:t>
            </a:r>
            <a:r>
              <a:rPr lang="ru-RU" sz="2400" b="1" dirty="0" smtClean="0"/>
              <a:t>)</a:t>
            </a:r>
          </a:p>
          <a:p>
            <a:pPr algn="ctr"/>
            <a:endParaRPr lang="ru-RU" sz="2400" b="1" dirty="0"/>
          </a:p>
          <a:p>
            <a:pPr algn="ctr"/>
            <a:r>
              <a:rPr lang="ru-RU" sz="2400" b="1" i="1" dirty="0"/>
              <a:t>1.Название (одно предложение). </a:t>
            </a:r>
            <a:endParaRPr lang="ru-RU" sz="2400" b="1" i="1" dirty="0" smtClean="0"/>
          </a:p>
          <a:p>
            <a:pPr algn="ctr"/>
            <a:endParaRPr lang="ru-RU" sz="2400" b="1" i="1" dirty="0"/>
          </a:p>
          <a:p>
            <a:pPr algn="ctr"/>
            <a:r>
              <a:rPr lang="ru-RU" sz="2400" dirty="0"/>
              <a:t>Название должно отражать содержание статьи; быть понятным; включать основные термины, которые раскрываются в статье.</a:t>
            </a:r>
          </a:p>
          <a:p>
            <a:pPr algn="ctr"/>
            <a:r>
              <a:rPr lang="ru-RU" sz="2400" i="1" dirty="0"/>
              <a:t>Например: </a:t>
            </a:r>
            <a:r>
              <a:rPr lang="ru-RU" sz="2400" dirty="0"/>
              <a:t>Развитие лидерских качеств воспитанника училища в учебной деятельности.</a:t>
            </a:r>
          </a:p>
          <a:p>
            <a:pPr algn="ctr"/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933688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98</TotalTime>
  <Words>479</Words>
  <Application>Microsoft Office PowerPoint</Application>
  <PresentationFormat>Экран (4:3)</PresentationFormat>
  <Paragraphs>77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Волна</vt:lpstr>
      <vt:lpstr>ОРЕНБУРГСКОЕ ПРЕЗИДЕНТСКОЕ  КАДЕТСКОЕ УЧИЛИЩЕ</vt:lpstr>
      <vt:lpstr>Согласовано:  А.В. Ведерников, зам. директора по учебной работе  24 ноября 2010 год</vt:lpstr>
      <vt:lpstr>Презентация PowerPoint</vt:lpstr>
      <vt:lpstr>Педагогический опыт – это  активное освоение и реализация педагогом в практике законов и принципов педагогики с учётом конкретных условий, особенностей детей, детского коллектива и собственной личности  (Г.М. Коджаспиров. Педагогический словарь).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ОРЕНБУРГСКОЕ ПРЕЗИДЕНТСКОЕ КАДЕТСКОЕ УЧИЛИЩЕ</dc:title>
  <dc:creator>Светлана В. Мазова</dc:creator>
  <cp:lastModifiedBy>User</cp:lastModifiedBy>
  <cp:revision>17</cp:revision>
  <dcterms:created xsi:type="dcterms:W3CDTF">2010-11-24T07:01:54Z</dcterms:created>
  <dcterms:modified xsi:type="dcterms:W3CDTF">2010-11-24T10:16:59Z</dcterms:modified>
</cp:coreProperties>
</file>