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0.jpeg"/><Relationship Id="rId5" Type="http://schemas.openxmlformats.org/officeDocument/2006/relationships/image" Target="../media/image46.wmf"/><Relationship Id="rId4" Type="http://schemas.openxmlformats.org/officeDocument/2006/relationships/image" Target="../media/image42.jpe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7.wmf"/><Relationship Id="rId7" Type="http://schemas.openxmlformats.org/officeDocument/2006/relationships/image" Target="../media/image1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18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7.wmf"/><Relationship Id="rId7" Type="http://schemas.openxmlformats.org/officeDocument/2006/relationships/image" Target="../media/image1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18.wmf"/><Relationship Id="rId5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wmf"/><Relationship Id="rId1" Type="http://schemas.openxmlformats.org/officeDocument/2006/relationships/image" Target="../media/image38.jpeg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39.wmf"/><Relationship Id="rId1" Type="http://schemas.openxmlformats.org/officeDocument/2006/relationships/image" Target="../media/image42.jpeg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86125-5D2E-4885-90D9-ED6997B9B3FB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D20E-CA7B-4A55-82E0-C6C68B9122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1C4201-8464-4A7D-8389-6A41E89ADAF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244B-7BBA-45B3-B003-44EFC85A1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BFDF0-A71F-4FE1-8493-1D6F0C4F3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9039BC-3B95-4231-A047-5F0A8244368F}" type="datetimeFigureOut">
              <a:rPr lang="ru-RU" smtClean="0"/>
              <a:t>14.06.2012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961A20-231D-4407-8529-07DFA4CEE8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slide" Target="slide4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gif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2.gi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4.png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24.png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5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-100013"/>
            <a:ext cx="8218487" cy="1641476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200" b="0" dirty="0">
                <a:solidFill>
                  <a:srgbClr val="CC0000"/>
                </a:solidFill>
              </a:rPr>
              <a:t/>
            </a:r>
            <a:br>
              <a:rPr lang="en-US" sz="3200" b="0" dirty="0">
                <a:solidFill>
                  <a:srgbClr val="CC0000"/>
                </a:solidFill>
              </a:rPr>
            </a:br>
            <a:r>
              <a:rPr lang="en-US" sz="2800" dirty="0">
                <a:solidFill>
                  <a:srgbClr val="CC0000"/>
                </a:solidFill>
              </a:rPr>
              <a:t>B4 </a:t>
            </a:r>
            <a:r>
              <a:rPr lang="en-US" sz="2800" dirty="0">
                <a:solidFill>
                  <a:srgbClr val="6600CC"/>
                </a:solidFill>
              </a:rPr>
              <a:t>(4551).</a:t>
            </a:r>
            <a:r>
              <a:rPr lang="en-US" sz="2800" b="0" dirty="0">
                <a:solidFill>
                  <a:srgbClr val="CC0000"/>
                </a:solidFill>
              </a:rPr>
              <a:t> </a:t>
            </a:r>
            <a:r>
              <a:rPr lang="ru-RU" sz="2400" b="0" dirty="0"/>
              <a:t>В равнобедренном треугольнике</a:t>
            </a:r>
            <a:r>
              <a:rPr lang="ru-RU" sz="2000" b="0" dirty="0"/>
              <a:t> </a:t>
            </a:r>
            <a:r>
              <a:rPr lang="en-US" sz="2400" i="1" dirty="0">
                <a:latin typeface="Times New Roman" pitchFamily="18" charset="0"/>
              </a:rPr>
              <a:t>ABC</a:t>
            </a:r>
            <a:r>
              <a:rPr lang="ru-RU" sz="2400" b="0" dirty="0"/>
              <a:t>  с основанием </a:t>
            </a:r>
            <a:r>
              <a:rPr lang="en-US" sz="2400" i="1" dirty="0">
                <a:latin typeface="Times New Roman" pitchFamily="18" charset="0"/>
              </a:rPr>
              <a:t>AC</a:t>
            </a:r>
            <a:r>
              <a:rPr lang="ru-RU" sz="4000" b="0" dirty="0"/>
              <a:t> </a:t>
            </a:r>
            <a:r>
              <a:rPr lang="ru-RU" sz="2400" b="0" dirty="0"/>
              <a:t>боковая сторона </a:t>
            </a:r>
            <a:r>
              <a:rPr lang="en-US" sz="2400" i="1" dirty="0">
                <a:latin typeface="Times New Roman" pitchFamily="18" charset="0"/>
              </a:rPr>
              <a:t>AB</a:t>
            </a:r>
            <a:r>
              <a:rPr lang="ru-RU" sz="4000" b="0" dirty="0"/>
              <a:t> </a:t>
            </a:r>
            <a:r>
              <a:rPr lang="ru-RU" sz="2400" b="0" dirty="0"/>
              <a:t>равна </a:t>
            </a:r>
            <a:r>
              <a:rPr lang="ru-RU" sz="2400" dirty="0">
                <a:solidFill>
                  <a:srgbClr val="0033CC"/>
                </a:solidFill>
                <a:latin typeface="Times New Roman" pitchFamily="18" charset="0"/>
              </a:rPr>
              <a:t>8</a:t>
            </a:r>
            <a:r>
              <a:rPr lang="ru-RU" sz="2400" b="0" dirty="0"/>
              <a:t>, а</a:t>
            </a:r>
            <a:r>
              <a:rPr lang="en-US" sz="2400" b="0" dirty="0"/>
              <a:t>                            </a:t>
            </a:r>
            <a:r>
              <a:rPr lang="ru-RU" sz="2400" b="0" dirty="0"/>
              <a:t>  </a:t>
            </a:r>
            <a:r>
              <a:rPr lang="en-US" sz="2400" b="0" dirty="0"/>
              <a:t>                         </a:t>
            </a:r>
            <a:r>
              <a:rPr lang="ru-RU" sz="2400" b="0" dirty="0"/>
              <a:t>Найдите высоту, проведенную к основанию.</a:t>
            </a:r>
            <a:r>
              <a:rPr lang="ru-RU" sz="4000" dirty="0"/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7162800" y="436563"/>
          <a:ext cx="1585913" cy="869950"/>
        </p:xfrm>
        <a:graphic>
          <a:graphicData uri="http://schemas.openxmlformats.org/presentationml/2006/ole">
            <p:oleObj spid="_x0000_s1026" name="Формула" r:id="rId3" imgW="787320" imgH="431640" progId="Equation.3">
              <p:embed/>
            </p:oleObj>
          </a:graphicData>
        </a:graphic>
      </p:graphicFrame>
      <p:graphicFrame>
        <p:nvGraphicFramePr>
          <p:cNvPr id="6248" name="Group 104"/>
          <p:cNvGraphicFramePr>
            <a:graphicFrameLocks noGrp="1"/>
          </p:cNvGraphicFramePr>
          <p:nvPr>
            <p:ph sz="half" idx="2"/>
          </p:nvPr>
        </p:nvGraphicFramePr>
        <p:xfrm>
          <a:off x="539750" y="6165850"/>
          <a:ext cx="2592388" cy="457200"/>
        </p:xfrm>
        <a:graphic>
          <a:graphicData uri="http://schemas.openxmlformats.org/drawingml/2006/table">
            <a:tbl>
              <a:tblPr/>
              <a:tblGrid>
                <a:gridCol w="741363"/>
                <a:gridCol w="369887"/>
                <a:gridCol w="371475"/>
                <a:gridCol w="369888"/>
                <a:gridCol w="369887"/>
                <a:gridCol w="369888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B4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70000"/>
                          </a:schemeClr>
                        </a:gs>
                        <a:gs pos="100000">
                          <a:srgbClr val="FF9FBF">
                            <a:alpha val="70000"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63" name="Object 3"/>
          <p:cNvGraphicFramePr>
            <a:graphicFrameLocks noChangeAspect="1"/>
          </p:cNvGraphicFramePr>
          <p:nvPr/>
        </p:nvGraphicFramePr>
        <p:xfrm>
          <a:off x="539750" y="5157788"/>
          <a:ext cx="1878013" cy="809625"/>
        </p:xfrm>
        <a:graphic>
          <a:graphicData uri="http://schemas.openxmlformats.org/presentationml/2006/ole">
            <p:oleObj spid="_x0000_s1027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6165" name="Object 4"/>
          <p:cNvGraphicFramePr>
            <a:graphicFrameLocks noChangeAspect="1"/>
          </p:cNvGraphicFramePr>
          <p:nvPr/>
        </p:nvGraphicFramePr>
        <p:xfrm>
          <a:off x="3995738" y="2060575"/>
          <a:ext cx="2663825" cy="471488"/>
        </p:xfrm>
        <a:graphic>
          <a:graphicData uri="http://schemas.openxmlformats.org/presentationml/2006/ole">
            <p:oleObj spid="_x0000_s1028" name="Формула" r:id="rId5" imgW="1295280" imgH="228600" progId="Equation.3">
              <p:embed/>
            </p:oleObj>
          </a:graphicData>
        </a:graphic>
      </p:graphicFrame>
      <p:graphicFrame>
        <p:nvGraphicFramePr>
          <p:cNvPr id="6166" name="Object 5"/>
          <p:cNvGraphicFramePr>
            <a:graphicFrameLocks noChangeAspect="1"/>
          </p:cNvGraphicFramePr>
          <p:nvPr/>
        </p:nvGraphicFramePr>
        <p:xfrm>
          <a:off x="4716463" y="2708275"/>
          <a:ext cx="1949450" cy="839788"/>
        </p:xfrm>
        <a:graphic>
          <a:graphicData uri="http://schemas.openxmlformats.org/presentationml/2006/ole">
            <p:oleObj spid="_x0000_s1029" name="Формула" r:id="rId6" imgW="914400" imgH="393480" progId="Equation.3">
              <p:embed/>
            </p:oleObj>
          </a:graphicData>
        </a:graphic>
      </p:graphicFrame>
      <p:graphicFrame>
        <p:nvGraphicFramePr>
          <p:cNvPr id="6167" name="Object 6"/>
          <p:cNvGraphicFramePr>
            <a:graphicFrameLocks noChangeAspect="1"/>
          </p:cNvGraphicFramePr>
          <p:nvPr/>
        </p:nvGraphicFramePr>
        <p:xfrm>
          <a:off x="4787900" y="3500438"/>
          <a:ext cx="1949450" cy="839787"/>
        </p:xfrm>
        <a:graphic>
          <a:graphicData uri="http://schemas.openxmlformats.org/presentationml/2006/ole">
            <p:oleObj spid="_x0000_s1030" name="Формула" r:id="rId7" imgW="914400" imgH="393480" progId="Equation.3">
              <p:embed/>
            </p:oleObj>
          </a:graphicData>
        </a:graphic>
      </p:graphicFrame>
      <p:graphicFrame>
        <p:nvGraphicFramePr>
          <p:cNvPr id="6168" name="Object 7"/>
          <p:cNvGraphicFramePr>
            <a:graphicFrameLocks noChangeAspect="1"/>
          </p:cNvGraphicFramePr>
          <p:nvPr/>
        </p:nvGraphicFramePr>
        <p:xfrm>
          <a:off x="5003800" y="4365625"/>
          <a:ext cx="1570038" cy="839788"/>
        </p:xfrm>
        <a:graphic>
          <a:graphicData uri="http://schemas.openxmlformats.org/presentationml/2006/ole">
            <p:oleObj spid="_x0000_s1031" name="Формула" r:id="rId8" imgW="736560" imgH="393480" progId="Equation.3">
              <p:embed/>
            </p:oleObj>
          </a:graphicData>
        </a:graphic>
      </p:graphicFrame>
      <p:graphicFrame>
        <p:nvGraphicFramePr>
          <p:cNvPr id="6169" name="Object 8"/>
          <p:cNvGraphicFramePr>
            <a:graphicFrameLocks noChangeAspect="1"/>
          </p:cNvGraphicFramePr>
          <p:nvPr/>
        </p:nvGraphicFramePr>
        <p:xfrm>
          <a:off x="6732588" y="4365625"/>
          <a:ext cx="1677987" cy="839788"/>
        </p:xfrm>
        <a:graphic>
          <a:graphicData uri="http://schemas.openxmlformats.org/presentationml/2006/ole">
            <p:oleObj spid="_x0000_s1032" name="Формула" r:id="rId9" imgW="787320" imgH="393480" progId="Equation.3">
              <p:embed/>
            </p:oleObj>
          </a:graphicData>
        </a:graphic>
      </p:graphicFrame>
      <p:graphicFrame>
        <p:nvGraphicFramePr>
          <p:cNvPr id="6170" name="Object 9"/>
          <p:cNvGraphicFramePr>
            <a:graphicFrameLocks noChangeAspect="1"/>
          </p:cNvGraphicFramePr>
          <p:nvPr/>
        </p:nvGraphicFramePr>
        <p:xfrm>
          <a:off x="2555875" y="5157788"/>
          <a:ext cx="1541463" cy="839787"/>
        </p:xfrm>
        <a:graphic>
          <a:graphicData uri="http://schemas.openxmlformats.org/presentationml/2006/ole">
            <p:oleObj spid="_x0000_s1033" name="Формула" r:id="rId10" imgW="723600" imgH="393480" progId="Equation.3">
              <p:embed/>
            </p:oleObj>
          </a:graphicData>
        </a:graphic>
      </p:graphicFrame>
      <p:graphicFrame>
        <p:nvGraphicFramePr>
          <p:cNvPr id="6171" name="Object 10"/>
          <p:cNvGraphicFramePr>
            <a:graphicFrameLocks noChangeAspect="1"/>
          </p:cNvGraphicFramePr>
          <p:nvPr/>
        </p:nvGraphicFramePr>
        <p:xfrm>
          <a:off x="4284663" y="5445125"/>
          <a:ext cx="1892300" cy="379413"/>
        </p:xfrm>
        <a:graphic>
          <a:graphicData uri="http://schemas.openxmlformats.org/presentationml/2006/ole">
            <p:oleObj spid="_x0000_s1034" name="Формула" r:id="rId11" imgW="888840" imgH="177480" progId="Equation.3">
              <p:embed/>
            </p:oleObj>
          </a:graphicData>
        </a:graphic>
      </p:graphicFrame>
      <p:graphicFrame>
        <p:nvGraphicFramePr>
          <p:cNvPr id="6172" name="Object 11"/>
          <p:cNvGraphicFramePr>
            <a:graphicFrameLocks noChangeAspect="1"/>
          </p:cNvGraphicFramePr>
          <p:nvPr/>
        </p:nvGraphicFramePr>
        <p:xfrm>
          <a:off x="6229350" y="5373688"/>
          <a:ext cx="1511300" cy="407987"/>
        </p:xfrm>
        <a:graphic>
          <a:graphicData uri="http://schemas.openxmlformats.org/presentationml/2006/ole">
            <p:oleObj spid="_x0000_s1035" name="Формула" r:id="rId12" imgW="660240" imgH="177480" progId="Equation.3">
              <p:embed/>
            </p:oleObj>
          </a:graphicData>
        </a:graphic>
      </p:graphicFrame>
      <p:sp>
        <p:nvSpPr>
          <p:cNvPr id="7181" name="Freeform 16"/>
          <p:cNvSpPr>
            <a:spLocks/>
          </p:cNvSpPr>
          <p:nvPr/>
        </p:nvSpPr>
        <p:spPr bwMode="auto">
          <a:xfrm>
            <a:off x="2379663" y="4602163"/>
            <a:ext cx="168275" cy="168275"/>
          </a:xfrm>
          <a:custGeom>
            <a:avLst/>
            <a:gdLst>
              <a:gd name="T0" fmla="*/ 0 w 106"/>
              <a:gd name="T1" fmla="*/ 0 h 106"/>
              <a:gd name="T2" fmla="*/ 2147483647 w 106"/>
              <a:gd name="T3" fmla="*/ 2147483647 h 106"/>
              <a:gd name="T4" fmla="*/ 2147483647 w 106"/>
              <a:gd name="T5" fmla="*/ 2147483647 h 106"/>
              <a:gd name="T6" fmla="*/ 0 60000 65536"/>
              <a:gd name="T7" fmla="*/ 0 60000 65536"/>
              <a:gd name="T8" fmla="*/ 0 60000 65536"/>
              <a:gd name="T9" fmla="*/ 0 w 106"/>
              <a:gd name="T10" fmla="*/ 0 h 106"/>
              <a:gd name="T11" fmla="*/ 106 w 106"/>
              <a:gd name="T12" fmla="*/ 106 h 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106">
                <a:moveTo>
                  <a:pt x="0" y="0"/>
                </a:moveTo>
                <a:lnTo>
                  <a:pt x="105" y="1"/>
                </a:lnTo>
                <a:lnTo>
                  <a:pt x="106" y="10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Freeform 8"/>
          <p:cNvSpPr>
            <a:spLocks/>
          </p:cNvSpPr>
          <p:nvPr/>
        </p:nvSpPr>
        <p:spPr bwMode="auto">
          <a:xfrm>
            <a:off x="2376488" y="2093913"/>
            <a:ext cx="4762" cy="2681287"/>
          </a:xfrm>
          <a:custGeom>
            <a:avLst/>
            <a:gdLst>
              <a:gd name="T0" fmla="*/ 2147483647 w 3"/>
              <a:gd name="T1" fmla="*/ 0 h 1689"/>
              <a:gd name="T2" fmla="*/ 0 w 3"/>
              <a:gd name="T3" fmla="*/ 2147483647 h 1689"/>
              <a:gd name="T4" fmla="*/ 0 60000 65536"/>
              <a:gd name="T5" fmla="*/ 0 60000 65536"/>
              <a:gd name="T6" fmla="*/ 0 w 3"/>
              <a:gd name="T7" fmla="*/ 0 h 1689"/>
              <a:gd name="T8" fmla="*/ 3 w 3"/>
              <a:gd name="T9" fmla="*/ 1689 h 16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1689">
                <a:moveTo>
                  <a:pt x="3" y="0"/>
                </a:moveTo>
                <a:lnTo>
                  <a:pt x="0" y="1689"/>
                </a:lnTo>
              </a:path>
            </a:pathLst>
          </a:custGeom>
          <a:noFill/>
          <a:ln w="38100" cmpd="sng">
            <a:solidFill>
              <a:srgbClr val="00B8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Freeform 9"/>
          <p:cNvSpPr>
            <a:spLocks/>
          </p:cNvSpPr>
          <p:nvPr/>
        </p:nvSpPr>
        <p:spPr bwMode="auto">
          <a:xfrm>
            <a:off x="1682750" y="3522663"/>
            <a:ext cx="200025" cy="98425"/>
          </a:xfrm>
          <a:custGeom>
            <a:avLst/>
            <a:gdLst>
              <a:gd name="T0" fmla="*/ 0 w 126"/>
              <a:gd name="T1" fmla="*/ 0 h 62"/>
              <a:gd name="T2" fmla="*/ 2147483647 w 126"/>
              <a:gd name="T3" fmla="*/ 2147483647 h 62"/>
              <a:gd name="T4" fmla="*/ 0 60000 65536"/>
              <a:gd name="T5" fmla="*/ 0 60000 65536"/>
              <a:gd name="T6" fmla="*/ 0 w 126"/>
              <a:gd name="T7" fmla="*/ 0 h 62"/>
              <a:gd name="T8" fmla="*/ 126 w 126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" h="62">
                <a:moveTo>
                  <a:pt x="0" y="0"/>
                </a:moveTo>
                <a:lnTo>
                  <a:pt x="126" y="6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Freeform 10"/>
          <p:cNvSpPr>
            <a:spLocks/>
          </p:cNvSpPr>
          <p:nvPr/>
        </p:nvSpPr>
        <p:spPr bwMode="auto">
          <a:xfrm flipH="1">
            <a:off x="2851150" y="3522663"/>
            <a:ext cx="200025" cy="98425"/>
          </a:xfrm>
          <a:custGeom>
            <a:avLst/>
            <a:gdLst>
              <a:gd name="T0" fmla="*/ 0 w 126"/>
              <a:gd name="T1" fmla="*/ 0 h 62"/>
              <a:gd name="T2" fmla="*/ 2147483647 w 126"/>
              <a:gd name="T3" fmla="*/ 2147483647 h 62"/>
              <a:gd name="T4" fmla="*/ 0 60000 65536"/>
              <a:gd name="T5" fmla="*/ 0 60000 65536"/>
              <a:gd name="T6" fmla="*/ 0 w 126"/>
              <a:gd name="T7" fmla="*/ 0 h 62"/>
              <a:gd name="T8" fmla="*/ 126 w 126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6" h="62">
                <a:moveTo>
                  <a:pt x="0" y="0"/>
                </a:moveTo>
                <a:lnTo>
                  <a:pt x="126" y="6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5" name="Text Box 11"/>
          <p:cNvSpPr txBox="1">
            <a:spLocks noChangeArrowheads="1"/>
          </p:cNvSpPr>
          <p:nvPr/>
        </p:nvSpPr>
        <p:spPr bwMode="auto">
          <a:xfrm>
            <a:off x="962025" y="47005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A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7186" name="Text Box 12"/>
          <p:cNvSpPr txBox="1">
            <a:spLocks noChangeArrowheads="1"/>
          </p:cNvSpPr>
          <p:nvPr/>
        </p:nvSpPr>
        <p:spPr bwMode="auto">
          <a:xfrm>
            <a:off x="2401888" y="17494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B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7187" name="Text Box 13"/>
          <p:cNvSpPr txBox="1">
            <a:spLocks noChangeArrowheads="1"/>
          </p:cNvSpPr>
          <p:nvPr/>
        </p:nvSpPr>
        <p:spPr bwMode="auto">
          <a:xfrm>
            <a:off x="3482975" y="46863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C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7188" name="Text Box 14"/>
          <p:cNvSpPr txBox="1">
            <a:spLocks noChangeArrowheads="1"/>
          </p:cNvSpPr>
          <p:nvPr/>
        </p:nvSpPr>
        <p:spPr bwMode="auto">
          <a:xfrm>
            <a:off x="2185988" y="47720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D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7189" name="Text Box 15"/>
          <p:cNvSpPr txBox="1">
            <a:spLocks noChangeArrowheads="1"/>
          </p:cNvSpPr>
          <p:nvPr/>
        </p:nvSpPr>
        <p:spPr bwMode="auto">
          <a:xfrm>
            <a:off x="1357313" y="32956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33CC"/>
                </a:solidFill>
                <a:latin typeface="Times New Roman" pitchFamily="18" charset="0"/>
              </a:rPr>
              <a:t>8</a:t>
            </a:r>
            <a:endParaRPr lang="ru-RU" sz="24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190" name="Freeform 7"/>
          <p:cNvSpPr>
            <a:spLocks/>
          </p:cNvSpPr>
          <p:nvPr/>
        </p:nvSpPr>
        <p:spPr bwMode="auto">
          <a:xfrm>
            <a:off x="1279525" y="2081213"/>
            <a:ext cx="2192338" cy="2690812"/>
          </a:xfrm>
          <a:custGeom>
            <a:avLst/>
            <a:gdLst>
              <a:gd name="T0" fmla="*/ 0 w 1381"/>
              <a:gd name="T1" fmla="*/ 2147483647 h 1695"/>
              <a:gd name="T2" fmla="*/ 2147483647 w 1381"/>
              <a:gd name="T3" fmla="*/ 0 h 1695"/>
              <a:gd name="T4" fmla="*/ 2147483647 w 1381"/>
              <a:gd name="T5" fmla="*/ 2147483647 h 1695"/>
              <a:gd name="T6" fmla="*/ 0 w 1381"/>
              <a:gd name="T7" fmla="*/ 2147483647 h 1695"/>
              <a:gd name="T8" fmla="*/ 0 60000 65536"/>
              <a:gd name="T9" fmla="*/ 0 60000 65536"/>
              <a:gd name="T10" fmla="*/ 0 60000 65536"/>
              <a:gd name="T11" fmla="*/ 0 60000 65536"/>
              <a:gd name="T12" fmla="*/ 0 w 1381"/>
              <a:gd name="T13" fmla="*/ 0 h 1695"/>
              <a:gd name="T14" fmla="*/ 1381 w 1381"/>
              <a:gd name="T15" fmla="*/ 1695 h 16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1" h="1695">
                <a:moveTo>
                  <a:pt x="0" y="1691"/>
                </a:moveTo>
                <a:lnTo>
                  <a:pt x="693" y="0"/>
                </a:lnTo>
                <a:lnTo>
                  <a:pt x="1381" y="1695"/>
                </a:lnTo>
                <a:lnTo>
                  <a:pt x="0" y="1691"/>
                </a:lnTo>
                <a:close/>
              </a:path>
            </a:pathLst>
          </a:custGeom>
          <a:noFill/>
          <a:ln w="28575" cmpd="sng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AutoShape 17"/>
          <p:cNvSpPr>
            <a:spLocks noChangeArrowheads="1"/>
          </p:cNvSpPr>
          <p:nvPr/>
        </p:nvSpPr>
        <p:spPr bwMode="auto">
          <a:xfrm rot="20108011" flipH="1">
            <a:off x="1468438" y="4398963"/>
            <a:ext cx="150812" cy="360362"/>
          </a:xfrm>
          <a:prstGeom prst="moon">
            <a:avLst>
              <a:gd name="adj" fmla="val 38551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2298700" y="3400425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Lucida Sans Unicode" pitchFamily="34" charset="0"/>
              </a:rPr>
              <a:t>?</a:t>
            </a:r>
          </a:p>
        </p:txBody>
      </p:sp>
      <p:sp>
        <p:nvSpPr>
          <p:cNvPr id="7209" name="AutoShape 10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503237" cy="50323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7210" name="AutoShape 11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5516563"/>
            <a:ext cx="504825" cy="503237"/>
          </a:xfrm>
          <a:prstGeom prst="actionButtonReturn">
            <a:avLst/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" name="Object 2" descr="Розовая тисненая бумага"/>
          <p:cNvGraphicFramePr>
            <a:graphicFrameLocks noChangeAspect="1"/>
          </p:cNvGraphicFramePr>
          <p:nvPr/>
        </p:nvGraphicFramePr>
        <p:xfrm>
          <a:off x="1214438" y="500063"/>
          <a:ext cx="6453187" cy="1857375"/>
        </p:xfrm>
        <a:graphic>
          <a:graphicData uri="http://schemas.openxmlformats.org/presentationml/2006/ole">
            <p:oleObj spid="_x0000_s10242" name="Формула" r:id="rId3" imgW="2019240" imgH="596880" progId="Equation.3">
              <p:embed/>
            </p:oleObj>
          </a:graphicData>
        </a:graphic>
      </p:graphicFrame>
      <p:sp>
        <p:nvSpPr>
          <p:cNvPr id="16866" name="TextBox 3"/>
          <p:cNvSpPr txBox="1">
            <a:spLocks noChangeArrowheads="1"/>
          </p:cNvSpPr>
          <p:nvPr/>
        </p:nvSpPr>
        <p:spPr bwMode="auto">
          <a:xfrm>
            <a:off x="7786688" y="1285875"/>
            <a:ext cx="5857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Lucida Sans Unicode" pitchFamily="34" charset="0"/>
              </a:rPr>
              <a:t>=</a:t>
            </a:r>
          </a:p>
        </p:txBody>
      </p:sp>
      <p:sp>
        <p:nvSpPr>
          <p:cNvPr id="16867" name="TextBox 5"/>
          <p:cNvSpPr txBox="1">
            <a:spLocks noChangeArrowheads="1"/>
          </p:cNvSpPr>
          <p:nvPr/>
        </p:nvSpPr>
        <p:spPr bwMode="auto">
          <a:xfrm>
            <a:off x="3071813" y="185737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Lucida Sans Unicode" pitchFamily="34" charset="0"/>
              </a:rPr>
              <a:t>С</a:t>
            </a:r>
          </a:p>
        </p:txBody>
      </p:sp>
      <p:graphicFrame>
        <p:nvGraphicFramePr>
          <p:cNvPr id="16387" name="Object 48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3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6388" name="Object 482" descr="Голубая тисненая бумага"/>
          <p:cNvGraphicFramePr>
            <a:graphicFrameLocks noChangeAspect="1"/>
          </p:cNvGraphicFramePr>
          <p:nvPr/>
        </p:nvGraphicFramePr>
        <p:xfrm>
          <a:off x="571500" y="3214688"/>
          <a:ext cx="7929563" cy="1365250"/>
        </p:xfrm>
        <a:graphic>
          <a:graphicData uri="http://schemas.openxmlformats.org/presentationml/2006/ole">
            <p:oleObj spid="_x0000_s10244" name="Формула" r:id="rId5" imgW="3047760" imgH="4442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929313" y="3357563"/>
            <a:ext cx="1000125" cy="500062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9250" y="4000500"/>
            <a:ext cx="1000125" cy="500063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0025712">
            <a:off x="500034" y="2214554"/>
            <a:ext cx="8001056" cy="1200329"/>
          </a:xfrm>
          <a:prstGeom prst="rec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lgDashDotDot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C00000"/>
                </a:solidFill>
                <a:latin typeface="+mn-lt"/>
                <a:cs typeface="+mn-cs"/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>
                <a:solidFill>
                  <a:schemeClr val="accent2"/>
                </a:solidFill>
              </a:rPr>
              <a:t>ЗНАКИ</a:t>
            </a:r>
            <a:r>
              <a:rPr lang="ru-RU" sz="3200" smtClean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 </a:t>
            </a:r>
            <a:r>
              <a:rPr lang="ru-RU" sz="3200" smtClean="0">
                <a:solidFill>
                  <a:schemeClr val="accent2"/>
                </a:solidFill>
              </a:rPr>
              <a:t>ТРИГОНОМЕТРИЧЕСКИХ ФУНКЦИЙ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00" y="1341438"/>
            <a:ext cx="2493963" cy="2759075"/>
            <a:chOff x="1791" y="890"/>
            <a:chExt cx="1571" cy="187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91" y="890"/>
              <a:ext cx="1571" cy="1542"/>
              <a:chOff x="1791" y="890"/>
              <a:chExt cx="1571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791" y="890"/>
                <a:ext cx="1571" cy="1542"/>
                <a:chOff x="567" y="754"/>
                <a:chExt cx="1571" cy="1542"/>
              </a:xfrm>
            </p:grpSpPr>
            <p:graphicFrame>
              <p:nvGraphicFramePr>
                <p:cNvPr id="8200" name="Object 6"/>
                <p:cNvGraphicFramePr>
                  <a:graphicFrameLocks noChangeAspect="1"/>
                </p:cNvGraphicFramePr>
                <p:nvPr/>
              </p:nvGraphicFramePr>
              <p:xfrm>
                <a:off x="1973" y="1570"/>
                <a:ext cx="165" cy="181"/>
              </p:xfrm>
              <a:graphic>
                <a:graphicData uri="http://schemas.openxmlformats.org/presentationml/2006/ole">
                  <p:oleObj spid="_x0000_s2056" name="Формула" r:id="rId3" imgW="12672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8201" name="Object 7"/>
                <p:cNvGraphicFramePr>
                  <a:graphicFrameLocks noChangeAspect="1"/>
                </p:cNvGraphicFramePr>
                <p:nvPr/>
              </p:nvGraphicFramePr>
              <p:xfrm>
                <a:off x="1111" y="754"/>
                <a:ext cx="168" cy="198"/>
              </p:xfrm>
              <a:graphic>
                <a:graphicData uri="http://schemas.openxmlformats.org/presentationml/2006/ole">
                  <p:oleObj spid="_x0000_s2057" name="Формула" r:id="rId4" imgW="139680" imgH="164880" progId="Equation.3">
                    <p:embed/>
                  </p:oleObj>
                </a:graphicData>
              </a:graphic>
            </p:graphicFrame>
            <p:sp>
              <p:nvSpPr>
                <p:cNvPr id="8237" name="Oval 8"/>
                <p:cNvSpPr>
                  <a:spLocks noChangeArrowheads="1"/>
                </p:cNvSpPr>
                <p:nvPr/>
              </p:nvSpPr>
              <p:spPr bwMode="auto">
                <a:xfrm>
                  <a:off x="707" y="910"/>
                  <a:ext cx="1224" cy="12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97DC">
                        <a:alpha val="60001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8238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292" y="799"/>
                  <a:ext cx="0" cy="14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Line 10"/>
                <p:cNvSpPr>
                  <a:spLocks noChangeShapeType="1"/>
                </p:cNvSpPr>
                <p:nvPr/>
              </p:nvSpPr>
              <p:spPr bwMode="auto">
                <a:xfrm>
                  <a:off x="567" y="1570"/>
                  <a:ext cx="15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8202" name="Object 11"/>
                <p:cNvGraphicFramePr>
                  <a:graphicFrameLocks noChangeAspect="1"/>
                </p:cNvGraphicFramePr>
                <p:nvPr/>
              </p:nvGraphicFramePr>
              <p:xfrm>
                <a:off x="1292" y="1389"/>
                <a:ext cx="162" cy="178"/>
              </p:xfrm>
              <a:graphic>
                <a:graphicData uri="http://schemas.openxmlformats.org/presentationml/2006/ole">
                  <p:oleObj spid="_x0000_s2058" name="Формула" r:id="rId5" imgW="126720" imgH="139680" progId="Equation.3">
                    <p:embed/>
                  </p:oleObj>
                </a:graphicData>
              </a:graphic>
            </p:graphicFrame>
          </p:grpSp>
          <p:sp>
            <p:nvSpPr>
              <p:cNvPr id="8233" name="Text Box 12"/>
              <p:cNvSpPr txBox="1">
                <a:spLocks noChangeArrowheads="1"/>
              </p:cNvSpPr>
              <p:nvPr/>
            </p:nvSpPr>
            <p:spPr bwMode="auto">
              <a:xfrm>
                <a:off x="2641" y="1253"/>
                <a:ext cx="284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34" name="Text Box 13"/>
              <p:cNvSpPr txBox="1">
                <a:spLocks noChangeArrowheads="1"/>
              </p:cNvSpPr>
              <p:nvPr/>
            </p:nvSpPr>
            <p:spPr bwMode="auto">
              <a:xfrm>
                <a:off x="2064" y="1253"/>
                <a:ext cx="362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35" name="Text Box 14"/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363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36" name="Text Box 15"/>
              <p:cNvSpPr txBox="1">
                <a:spLocks noChangeArrowheads="1"/>
              </p:cNvSpPr>
              <p:nvPr/>
            </p:nvSpPr>
            <p:spPr bwMode="auto">
              <a:xfrm>
                <a:off x="2686" y="1715"/>
                <a:ext cx="116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</p:grpSp>
        <p:sp>
          <p:nvSpPr>
            <p:cNvPr id="8231" name="Text Box 16"/>
            <p:cNvSpPr txBox="1">
              <a:spLocks noChangeArrowheads="1"/>
            </p:cNvSpPr>
            <p:nvPr/>
          </p:nvSpPr>
          <p:spPr bwMode="auto">
            <a:xfrm>
              <a:off x="2051" y="2413"/>
              <a:ext cx="1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>
                <a:latin typeface="Lucida Sans Unicode" pitchFamily="34" charset="0"/>
              </a:endParaRPr>
            </a:p>
          </p:txBody>
        </p:sp>
      </p:grpSp>
      <p:sp>
        <p:nvSpPr>
          <p:cNvPr id="8205" name="WordArt 17"/>
          <p:cNvSpPr>
            <a:spLocks noChangeArrowheads="1" noChangeShapeType="1" noTextEdit="1"/>
          </p:cNvSpPr>
          <p:nvPr/>
        </p:nvSpPr>
        <p:spPr bwMode="auto">
          <a:xfrm>
            <a:off x="3708400" y="3716338"/>
            <a:ext cx="18716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синус</a:t>
            </a:r>
          </a:p>
        </p:txBody>
      </p:sp>
      <p:sp>
        <p:nvSpPr>
          <p:cNvPr id="8206" name="WordArt 18"/>
          <p:cNvSpPr>
            <a:spLocks noChangeArrowheads="1" noChangeShapeType="1" noTextEdit="1"/>
          </p:cNvSpPr>
          <p:nvPr/>
        </p:nvSpPr>
        <p:spPr bwMode="auto">
          <a:xfrm>
            <a:off x="1403350" y="5300663"/>
            <a:ext cx="18716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косинус</a:t>
            </a:r>
          </a:p>
        </p:txBody>
      </p:sp>
      <p:sp>
        <p:nvSpPr>
          <p:cNvPr id="8207" name="WordArt 19"/>
          <p:cNvSpPr>
            <a:spLocks noChangeArrowheads="1" noChangeShapeType="1" noTextEdit="1"/>
          </p:cNvSpPr>
          <p:nvPr/>
        </p:nvSpPr>
        <p:spPr bwMode="auto">
          <a:xfrm>
            <a:off x="6156325" y="5445125"/>
            <a:ext cx="24479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Times New Roman"/>
                <a:cs typeface="Times New Roman"/>
              </a:rPr>
              <a:t>тангенс и </a:t>
            </a:r>
          </a:p>
          <a:p>
            <a:pPr algn="ctr"/>
            <a:r>
              <a:rPr lang="ru-RU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Times New Roman"/>
                <a:cs typeface="Times New Roman"/>
              </a:rPr>
              <a:t>котангенс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071563" y="2928938"/>
            <a:ext cx="2493962" cy="2759075"/>
            <a:chOff x="1791" y="890"/>
            <a:chExt cx="1571" cy="1875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791" y="890"/>
              <a:ext cx="1571" cy="1542"/>
              <a:chOff x="1791" y="890"/>
              <a:chExt cx="1571" cy="1542"/>
            </a:xfrm>
          </p:grpSpPr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1791" y="890"/>
                <a:ext cx="1571" cy="1542"/>
                <a:chOff x="567" y="754"/>
                <a:chExt cx="1571" cy="1542"/>
              </a:xfrm>
            </p:grpSpPr>
            <p:graphicFrame>
              <p:nvGraphicFramePr>
                <p:cNvPr id="8197" name="Object 23"/>
                <p:cNvGraphicFramePr>
                  <a:graphicFrameLocks noChangeAspect="1"/>
                </p:cNvGraphicFramePr>
                <p:nvPr/>
              </p:nvGraphicFramePr>
              <p:xfrm>
                <a:off x="1973" y="1570"/>
                <a:ext cx="165" cy="181"/>
              </p:xfrm>
              <a:graphic>
                <a:graphicData uri="http://schemas.openxmlformats.org/presentationml/2006/ole">
                  <p:oleObj spid="_x0000_s2053" name="Формула" r:id="rId6" imgW="12672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8198" name="Object 24"/>
                <p:cNvGraphicFramePr>
                  <a:graphicFrameLocks noChangeAspect="1"/>
                </p:cNvGraphicFramePr>
                <p:nvPr/>
              </p:nvGraphicFramePr>
              <p:xfrm>
                <a:off x="1111" y="754"/>
                <a:ext cx="168" cy="198"/>
              </p:xfrm>
              <a:graphic>
                <a:graphicData uri="http://schemas.openxmlformats.org/presentationml/2006/ole">
                  <p:oleObj spid="_x0000_s2054" name="Формула" r:id="rId7" imgW="139680" imgH="164880" progId="Equation.3">
                    <p:embed/>
                  </p:oleObj>
                </a:graphicData>
              </a:graphic>
            </p:graphicFrame>
            <p:sp>
              <p:nvSpPr>
                <p:cNvPr id="8227" name="Oval 25"/>
                <p:cNvSpPr>
                  <a:spLocks noChangeArrowheads="1"/>
                </p:cNvSpPr>
                <p:nvPr/>
              </p:nvSpPr>
              <p:spPr bwMode="auto">
                <a:xfrm>
                  <a:off x="703" y="935"/>
                  <a:ext cx="1224" cy="12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97DC">
                        <a:alpha val="60001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822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292" y="799"/>
                  <a:ext cx="0" cy="14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9" name="Line 27"/>
                <p:cNvSpPr>
                  <a:spLocks noChangeShapeType="1"/>
                </p:cNvSpPr>
                <p:nvPr/>
              </p:nvSpPr>
              <p:spPr bwMode="auto">
                <a:xfrm>
                  <a:off x="567" y="1570"/>
                  <a:ext cx="15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8199" name="Object 28"/>
                <p:cNvGraphicFramePr>
                  <a:graphicFrameLocks noChangeAspect="1"/>
                </p:cNvGraphicFramePr>
                <p:nvPr/>
              </p:nvGraphicFramePr>
              <p:xfrm>
                <a:off x="1292" y="1389"/>
                <a:ext cx="162" cy="178"/>
              </p:xfrm>
              <a:graphic>
                <a:graphicData uri="http://schemas.openxmlformats.org/presentationml/2006/ole">
                  <p:oleObj spid="_x0000_s2055" name="Формула" r:id="rId8" imgW="126720" imgH="139680" progId="Equation.3">
                    <p:embed/>
                  </p:oleObj>
                </a:graphicData>
              </a:graphic>
            </p:graphicFrame>
          </p:grpSp>
          <p:sp>
            <p:nvSpPr>
              <p:cNvPr id="8223" name="Text Box 29"/>
              <p:cNvSpPr txBox="1">
                <a:spLocks noChangeArrowheads="1"/>
              </p:cNvSpPr>
              <p:nvPr/>
            </p:nvSpPr>
            <p:spPr bwMode="auto">
              <a:xfrm>
                <a:off x="2641" y="1253"/>
                <a:ext cx="284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24" name="Text Box 30"/>
              <p:cNvSpPr txBox="1">
                <a:spLocks noChangeArrowheads="1"/>
              </p:cNvSpPr>
              <p:nvPr/>
            </p:nvSpPr>
            <p:spPr bwMode="auto">
              <a:xfrm>
                <a:off x="2064" y="1253"/>
                <a:ext cx="362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>
                    <a:latin typeface="Lucida Sans Unicode" pitchFamily="34" charset="0"/>
                  </a:rPr>
                  <a:t> </a:t>
                </a:r>
              </a:p>
            </p:txBody>
          </p:sp>
          <p:sp>
            <p:nvSpPr>
              <p:cNvPr id="8225" name="Text Box 31"/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363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26" name="Text Box 32"/>
              <p:cNvSpPr txBox="1">
                <a:spLocks noChangeArrowheads="1"/>
              </p:cNvSpPr>
              <p:nvPr/>
            </p:nvSpPr>
            <p:spPr bwMode="auto">
              <a:xfrm>
                <a:off x="2686" y="1715"/>
                <a:ext cx="116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</p:grpSp>
        <p:sp>
          <p:nvSpPr>
            <p:cNvPr id="8221" name="Text Box 33"/>
            <p:cNvSpPr txBox="1">
              <a:spLocks noChangeArrowheads="1"/>
            </p:cNvSpPr>
            <p:nvPr/>
          </p:nvSpPr>
          <p:spPr bwMode="auto">
            <a:xfrm>
              <a:off x="2051" y="2413"/>
              <a:ext cx="1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>
                <a:latin typeface="Lucida Sans Unicode" pitchFamily="34" charset="0"/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011863" y="2924175"/>
            <a:ext cx="2493962" cy="2759075"/>
            <a:chOff x="1791" y="890"/>
            <a:chExt cx="1571" cy="1875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791" y="890"/>
              <a:ext cx="1571" cy="1542"/>
              <a:chOff x="1791" y="890"/>
              <a:chExt cx="1571" cy="1542"/>
            </a:xfrm>
          </p:grpSpPr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1791" y="890"/>
                <a:ext cx="1571" cy="1542"/>
                <a:chOff x="567" y="754"/>
                <a:chExt cx="1571" cy="1542"/>
              </a:xfrm>
            </p:grpSpPr>
            <p:graphicFrame>
              <p:nvGraphicFramePr>
                <p:cNvPr id="8194" name="Object 37"/>
                <p:cNvGraphicFramePr>
                  <a:graphicFrameLocks noChangeAspect="1"/>
                </p:cNvGraphicFramePr>
                <p:nvPr/>
              </p:nvGraphicFramePr>
              <p:xfrm>
                <a:off x="1973" y="1570"/>
                <a:ext cx="165" cy="181"/>
              </p:xfrm>
              <a:graphic>
                <a:graphicData uri="http://schemas.openxmlformats.org/presentationml/2006/ole">
                  <p:oleObj spid="_x0000_s2050" name="Формула" r:id="rId9" imgW="12672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8195" name="Object 38"/>
                <p:cNvGraphicFramePr>
                  <a:graphicFrameLocks noChangeAspect="1"/>
                </p:cNvGraphicFramePr>
                <p:nvPr/>
              </p:nvGraphicFramePr>
              <p:xfrm>
                <a:off x="1111" y="754"/>
                <a:ext cx="168" cy="198"/>
              </p:xfrm>
              <a:graphic>
                <a:graphicData uri="http://schemas.openxmlformats.org/presentationml/2006/ole">
                  <p:oleObj spid="_x0000_s2051" name="Формула" r:id="rId10" imgW="139680" imgH="164880" progId="Equation.3">
                    <p:embed/>
                  </p:oleObj>
                </a:graphicData>
              </a:graphic>
            </p:graphicFrame>
            <p:sp>
              <p:nvSpPr>
                <p:cNvPr id="8217" name="Oval 39"/>
                <p:cNvSpPr>
                  <a:spLocks noChangeArrowheads="1"/>
                </p:cNvSpPr>
                <p:nvPr/>
              </p:nvSpPr>
              <p:spPr bwMode="auto">
                <a:xfrm>
                  <a:off x="703" y="935"/>
                  <a:ext cx="1224" cy="12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97DC">
                        <a:alpha val="60001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821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292" y="799"/>
                  <a:ext cx="0" cy="149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9" name="Line 41"/>
                <p:cNvSpPr>
                  <a:spLocks noChangeShapeType="1"/>
                </p:cNvSpPr>
                <p:nvPr/>
              </p:nvSpPr>
              <p:spPr bwMode="auto">
                <a:xfrm>
                  <a:off x="567" y="1570"/>
                  <a:ext cx="154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aphicFrame>
              <p:nvGraphicFramePr>
                <p:cNvPr id="8196" name="Object 42"/>
                <p:cNvGraphicFramePr>
                  <a:graphicFrameLocks noChangeAspect="1"/>
                </p:cNvGraphicFramePr>
                <p:nvPr/>
              </p:nvGraphicFramePr>
              <p:xfrm>
                <a:off x="1292" y="1389"/>
                <a:ext cx="162" cy="178"/>
              </p:xfrm>
              <a:graphic>
                <a:graphicData uri="http://schemas.openxmlformats.org/presentationml/2006/ole">
                  <p:oleObj spid="_x0000_s2052" name="Формула" r:id="rId11" imgW="126720" imgH="139680" progId="Equation.3">
                    <p:embed/>
                  </p:oleObj>
                </a:graphicData>
              </a:graphic>
            </p:graphicFrame>
          </p:grpSp>
          <p:sp>
            <p:nvSpPr>
              <p:cNvPr id="8213" name="Text Box 43"/>
              <p:cNvSpPr txBox="1">
                <a:spLocks noChangeArrowheads="1"/>
              </p:cNvSpPr>
              <p:nvPr/>
            </p:nvSpPr>
            <p:spPr bwMode="auto">
              <a:xfrm>
                <a:off x="2641" y="1253"/>
                <a:ext cx="284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14" name="Text Box 44"/>
              <p:cNvSpPr txBox="1">
                <a:spLocks noChangeArrowheads="1"/>
              </p:cNvSpPr>
              <p:nvPr/>
            </p:nvSpPr>
            <p:spPr bwMode="auto">
              <a:xfrm>
                <a:off x="2064" y="1253"/>
                <a:ext cx="362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>
                    <a:latin typeface="Lucida Sans Unicode" pitchFamily="34" charset="0"/>
                  </a:rPr>
                  <a:t> </a:t>
                </a:r>
              </a:p>
            </p:txBody>
          </p:sp>
          <p:sp>
            <p:nvSpPr>
              <p:cNvPr id="8215" name="Text Box 45"/>
              <p:cNvSpPr txBox="1">
                <a:spLocks noChangeArrowheads="1"/>
              </p:cNvSpPr>
              <p:nvPr/>
            </p:nvSpPr>
            <p:spPr bwMode="auto">
              <a:xfrm>
                <a:off x="2109" y="1706"/>
                <a:ext cx="363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  <p:sp>
            <p:nvSpPr>
              <p:cNvPr id="8216" name="Text Box 46"/>
              <p:cNvSpPr txBox="1">
                <a:spLocks noChangeArrowheads="1"/>
              </p:cNvSpPr>
              <p:nvPr/>
            </p:nvSpPr>
            <p:spPr bwMode="auto">
              <a:xfrm>
                <a:off x="2686" y="1715"/>
                <a:ext cx="116" cy="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ru-RU" sz="3600">
                  <a:latin typeface="Lucida Sans Unicode" pitchFamily="34" charset="0"/>
                </a:endParaRPr>
              </a:p>
            </p:txBody>
          </p:sp>
        </p:grpSp>
        <p:sp>
          <p:nvSpPr>
            <p:cNvPr id="8211" name="Text Box 47"/>
            <p:cNvSpPr txBox="1">
              <a:spLocks noChangeArrowheads="1"/>
            </p:cNvSpPr>
            <p:nvPr/>
          </p:nvSpPr>
          <p:spPr bwMode="auto">
            <a:xfrm>
              <a:off x="2051" y="2413"/>
              <a:ext cx="1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800">
                <a:latin typeface="Lucida Sans Unicode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11560" y="476250"/>
            <a:ext cx="4896544" cy="1152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6399CB"/>
                </a:solidFill>
              </a:rPr>
              <a:t>Вспомни правило</a:t>
            </a:r>
            <a:endParaRPr lang="ru-RU" sz="3800" dirty="0">
              <a:solidFill>
                <a:srgbClr val="6399CB"/>
              </a:solidFill>
            </a:endParaRPr>
          </a:p>
        </p:txBody>
      </p:sp>
      <p:graphicFrame>
        <p:nvGraphicFramePr>
          <p:cNvPr id="85091" name="Group 99"/>
          <p:cNvGraphicFramePr>
            <a:graphicFrameLocks noGrp="1"/>
          </p:cNvGraphicFramePr>
          <p:nvPr>
            <p:ph sz="quarter" idx="1"/>
          </p:nvPr>
        </p:nvGraphicFramePr>
        <p:xfrm>
          <a:off x="684213" y="3068638"/>
          <a:ext cx="8220075" cy="3529014"/>
        </p:xfrm>
        <a:graphic>
          <a:graphicData uri="http://schemas.openxmlformats.org/drawingml/2006/table">
            <a:tbl>
              <a:tblPr/>
              <a:tblGrid>
                <a:gridCol w="1943100"/>
                <a:gridCol w="3168650"/>
                <a:gridCol w="3108325"/>
              </a:tblGrid>
              <a:tr h="155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Приведение через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«рабочие»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углы: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Приведение через«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спящие»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углы: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Название функции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Verdana" pitchFamily="34" charset="0"/>
                        </a:rPr>
                        <a:t>Меняется на конфункцию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66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66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 меняется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FF">
                            <a:alpha val="60001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00CCFF">
                            <a:alpha val="60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Знак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Определяется по знаку функции в левой части формулы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39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3576638" y="3789363"/>
          <a:ext cx="1558925" cy="661987"/>
        </p:xfrm>
        <a:graphic>
          <a:graphicData uri="http://schemas.openxmlformats.org/presentationml/2006/ole">
            <p:oleObj spid="_x0000_s3074" name="Формула" r:id="rId3" imgW="927000" imgH="3934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6027738" y="4221163"/>
          <a:ext cx="1839912" cy="446087"/>
        </p:xfrm>
        <a:graphic>
          <a:graphicData uri="http://schemas.openxmlformats.org/presentationml/2006/ole">
            <p:oleObj spid="_x0000_s3075" name="Формула" r:id="rId4" imgW="838080" imgH="203040" progId="Equation.3">
              <p:embed/>
            </p:oleObj>
          </a:graphicData>
        </a:graphic>
      </p:graphicFrame>
      <p:sp>
        <p:nvSpPr>
          <p:cNvPr id="9225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pic>
        <p:nvPicPr>
          <p:cNvPr id="9226" name="Picture 3" descr="2H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1268413"/>
            <a:ext cx="647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4" descr="Рисунок3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89525" y="3573463"/>
            <a:ext cx="67945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2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756287">
            <a:off x="8073231" y="3745707"/>
            <a:ext cx="487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425950" y="115888"/>
            <a:ext cx="4249738" cy="2871787"/>
            <a:chOff x="2653" y="164"/>
            <a:chExt cx="2677" cy="1809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2653" y="255"/>
              <a:ext cx="2495" cy="1718"/>
              <a:chOff x="3061" y="164"/>
              <a:chExt cx="2495" cy="1718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3424" y="274"/>
                <a:ext cx="1814" cy="1480"/>
                <a:chOff x="3334" y="0"/>
                <a:chExt cx="1814" cy="1480"/>
              </a:xfrm>
            </p:grpSpPr>
            <p:sp>
              <p:nvSpPr>
                <p:cNvPr id="9249" name="Oval 29"/>
                <p:cNvSpPr>
                  <a:spLocks noChangeArrowheads="1"/>
                </p:cNvSpPr>
                <p:nvPr/>
              </p:nvSpPr>
              <p:spPr bwMode="auto">
                <a:xfrm>
                  <a:off x="3651" y="346"/>
                  <a:ext cx="953" cy="917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9250" name="Line 30"/>
                <p:cNvSpPr>
                  <a:spLocks noChangeShapeType="1"/>
                </p:cNvSpPr>
                <p:nvPr/>
              </p:nvSpPr>
              <p:spPr bwMode="auto">
                <a:xfrm>
                  <a:off x="3334" y="818"/>
                  <a:ext cx="181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1" name="Line 31"/>
                <p:cNvSpPr>
                  <a:spLocks noChangeShapeType="1"/>
                </p:cNvSpPr>
                <p:nvPr/>
              </p:nvSpPr>
              <p:spPr bwMode="auto">
                <a:xfrm>
                  <a:off x="4105" y="0"/>
                  <a:ext cx="27" cy="1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9238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3270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9" name="Line 33"/>
              <p:cNvSpPr>
                <a:spLocks noChangeShapeType="1"/>
              </p:cNvSpPr>
              <p:nvPr/>
            </p:nvSpPr>
            <p:spPr bwMode="auto">
              <a:xfrm flipH="1">
                <a:off x="3061" y="1090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9240" name="Picture 34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4848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41" name="Line 35"/>
              <p:cNvSpPr>
                <a:spLocks noChangeShapeType="1"/>
              </p:cNvSpPr>
              <p:nvPr/>
            </p:nvSpPr>
            <p:spPr bwMode="auto">
              <a:xfrm>
                <a:off x="4694" y="1090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9242" name="Picture 36" descr="Рисунок33"/>
              <p:cNvPicPr>
                <a:picLocks noChangeAspect="1" noChangeArrowheads="1" noCrop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78" y="164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43" name="Picture 37" descr="Рисунок33"/>
              <p:cNvPicPr>
                <a:picLocks noChangeAspect="1" noChangeArrowheads="1" noCrop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87" y="1371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44" name="Oval 38"/>
              <p:cNvSpPr>
                <a:spLocks noChangeArrowheads="1"/>
              </p:cNvSpPr>
              <p:nvPr/>
            </p:nvSpPr>
            <p:spPr bwMode="auto">
              <a:xfrm>
                <a:off x="4177" y="1498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9245" name="Oval 39"/>
              <p:cNvSpPr>
                <a:spLocks noChangeArrowheads="1"/>
              </p:cNvSpPr>
              <p:nvPr/>
            </p:nvSpPr>
            <p:spPr bwMode="auto">
              <a:xfrm>
                <a:off x="4159" y="572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9246" name="Oval 40"/>
              <p:cNvSpPr>
                <a:spLocks noChangeArrowheads="1"/>
              </p:cNvSpPr>
              <p:nvPr/>
            </p:nvSpPr>
            <p:spPr bwMode="auto">
              <a:xfrm>
                <a:off x="3696" y="1035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9247" name="Oval 41"/>
              <p:cNvSpPr>
                <a:spLocks noChangeArrowheads="1"/>
              </p:cNvSpPr>
              <p:nvPr/>
            </p:nvSpPr>
            <p:spPr bwMode="auto">
              <a:xfrm>
                <a:off x="4649" y="1044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graphicFrame>
            <p:nvGraphicFramePr>
              <p:cNvPr id="9220" name="Object 4"/>
              <p:cNvGraphicFramePr>
                <a:graphicFrameLocks noChangeAspect="1"/>
              </p:cNvGraphicFramePr>
              <p:nvPr/>
            </p:nvGraphicFramePr>
            <p:xfrm>
              <a:off x="4286" y="255"/>
              <a:ext cx="188" cy="448"/>
            </p:xfrm>
            <a:graphic>
              <a:graphicData uri="http://schemas.openxmlformats.org/presentationml/2006/ole">
                <p:oleObj spid="_x0000_s3076" name="Формула" r:id="rId8" imgW="164880" imgH="393480" progId="Equation.3">
                  <p:embed/>
                </p:oleObj>
              </a:graphicData>
            </a:graphic>
          </p:graphicFrame>
          <p:graphicFrame>
            <p:nvGraphicFramePr>
              <p:cNvPr id="9221" name="Object 5"/>
              <p:cNvGraphicFramePr>
                <a:graphicFrameLocks noChangeAspect="1"/>
              </p:cNvGraphicFramePr>
              <p:nvPr/>
            </p:nvGraphicFramePr>
            <p:xfrm>
              <a:off x="4286" y="1434"/>
              <a:ext cx="275" cy="448"/>
            </p:xfrm>
            <a:graphic>
              <a:graphicData uri="http://schemas.openxmlformats.org/presentationml/2006/ole">
                <p:oleObj spid="_x0000_s3077" name="Формула" r:id="rId9" imgW="241200" imgH="393480" progId="Equation.3">
                  <p:embed/>
                </p:oleObj>
              </a:graphicData>
            </a:graphic>
          </p:graphicFrame>
          <p:graphicFrame>
            <p:nvGraphicFramePr>
              <p:cNvPr id="9222" name="Object 6"/>
              <p:cNvGraphicFramePr>
                <a:graphicFrameLocks noChangeAspect="1"/>
              </p:cNvGraphicFramePr>
              <p:nvPr/>
            </p:nvGraphicFramePr>
            <p:xfrm>
              <a:off x="3533" y="1126"/>
              <a:ext cx="159" cy="159"/>
            </p:xfrm>
            <a:graphic>
              <a:graphicData uri="http://schemas.openxmlformats.org/presentationml/2006/ole">
                <p:oleObj spid="_x0000_s3078" name="Формула" r:id="rId10" imgW="139680" imgH="139680" progId="Equation.3">
                  <p:embed/>
                </p:oleObj>
              </a:graphicData>
            </a:graphic>
          </p:graphicFrame>
          <p:graphicFrame>
            <p:nvGraphicFramePr>
              <p:cNvPr id="9223" name="Object 7"/>
              <p:cNvGraphicFramePr>
                <a:graphicFrameLocks noChangeAspect="1"/>
              </p:cNvGraphicFramePr>
              <p:nvPr/>
            </p:nvGraphicFramePr>
            <p:xfrm>
              <a:off x="4740" y="1071"/>
              <a:ext cx="275" cy="231"/>
            </p:xfrm>
            <a:graphic>
              <a:graphicData uri="http://schemas.openxmlformats.org/presentationml/2006/ole">
                <p:oleObj spid="_x0000_s3079" name="Формула" r:id="rId11" imgW="241200" imgH="203040" progId="Equation.3">
                  <p:embed/>
                </p:oleObj>
              </a:graphicData>
            </a:graphic>
          </p:graphicFrame>
          <p:sp>
            <p:nvSpPr>
              <p:cNvPr id="9248" name="Text Box 46"/>
              <p:cNvSpPr txBox="1">
                <a:spLocks noChangeArrowheads="1"/>
              </p:cNvSpPr>
              <p:nvPr/>
            </p:nvSpPr>
            <p:spPr bwMode="auto">
              <a:xfrm>
                <a:off x="4059" y="890"/>
                <a:ext cx="1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0</a:t>
                </a:r>
              </a:p>
            </p:txBody>
          </p:sp>
        </p:grpSp>
        <p:sp>
          <p:nvSpPr>
            <p:cNvPr id="9235" name="Text Box 47"/>
            <p:cNvSpPr txBox="1">
              <a:spLocks noChangeArrowheads="1"/>
            </p:cNvSpPr>
            <p:nvPr/>
          </p:nvSpPr>
          <p:spPr bwMode="auto">
            <a:xfrm>
              <a:off x="3742" y="16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У</a:t>
              </a:r>
            </a:p>
          </p:txBody>
        </p:sp>
        <p:sp>
          <p:nvSpPr>
            <p:cNvPr id="9236" name="Text Box 48"/>
            <p:cNvSpPr txBox="1">
              <a:spLocks noChangeArrowheads="1"/>
            </p:cNvSpPr>
            <p:nvPr/>
          </p:nvSpPr>
          <p:spPr bwMode="auto">
            <a:xfrm>
              <a:off x="5103" y="89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Х</a:t>
              </a:r>
            </a:p>
          </p:txBody>
        </p:sp>
      </p:grpSp>
      <p:sp>
        <p:nvSpPr>
          <p:cNvPr id="9231" name="Line 49"/>
          <p:cNvSpPr>
            <a:spLocks noChangeShapeType="1"/>
          </p:cNvSpPr>
          <p:nvPr/>
        </p:nvSpPr>
        <p:spPr bwMode="auto">
          <a:xfrm>
            <a:off x="7956550" y="400526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50"/>
          <p:cNvSpPr>
            <a:spLocks noChangeShapeType="1"/>
          </p:cNvSpPr>
          <p:nvPr/>
        </p:nvSpPr>
        <p:spPr bwMode="auto">
          <a:xfrm>
            <a:off x="7956550" y="4365625"/>
            <a:ext cx="719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8675688" y="400526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05" name="Freeform 41"/>
          <p:cNvSpPr>
            <a:spLocks/>
          </p:cNvSpPr>
          <p:nvPr/>
        </p:nvSpPr>
        <p:spPr bwMode="auto">
          <a:xfrm>
            <a:off x="6659563" y="1341438"/>
            <a:ext cx="814387" cy="773112"/>
          </a:xfrm>
          <a:custGeom>
            <a:avLst/>
            <a:gdLst>
              <a:gd name="T0" fmla="*/ 0 w 513"/>
              <a:gd name="T1" fmla="*/ 0 h 487"/>
              <a:gd name="T2" fmla="*/ 2147483647 w 513"/>
              <a:gd name="T3" fmla="*/ 2147483647 h 487"/>
              <a:gd name="T4" fmla="*/ 2147483647 w 513"/>
              <a:gd name="T5" fmla="*/ 2147483647 h 487"/>
              <a:gd name="T6" fmla="*/ 2147483647 w 513"/>
              <a:gd name="T7" fmla="*/ 2147483647 h 487"/>
              <a:gd name="T8" fmla="*/ 2147483647 w 513"/>
              <a:gd name="T9" fmla="*/ 2147483647 h 487"/>
              <a:gd name="T10" fmla="*/ 2147483647 w 513"/>
              <a:gd name="T11" fmla="*/ 2147483647 h 487"/>
              <a:gd name="T12" fmla="*/ 2147483647 w 513"/>
              <a:gd name="T13" fmla="*/ 2147483647 h 487"/>
              <a:gd name="T14" fmla="*/ 2147483647 w 513"/>
              <a:gd name="T15" fmla="*/ 2147483647 h 487"/>
              <a:gd name="T16" fmla="*/ 0 w 513"/>
              <a:gd name="T17" fmla="*/ 0 h 4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13"/>
              <a:gd name="T28" fmla="*/ 0 h 487"/>
              <a:gd name="T29" fmla="*/ 513 w 513"/>
              <a:gd name="T30" fmla="*/ 487 h 4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13" h="487">
                <a:moveTo>
                  <a:pt x="0" y="0"/>
                </a:moveTo>
                <a:cubicBezTo>
                  <a:pt x="85" y="7"/>
                  <a:pt x="110" y="6"/>
                  <a:pt x="151" y="15"/>
                </a:cubicBezTo>
                <a:cubicBezTo>
                  <a:pt x="192" y="24"/>
                  <a:pt x="214" y="35"/>
                  <a:pt x="249" y="55"/>
                </a:cubicBezTo>
                <a:cubicBezTo>
                  <a:pt x="284" y="75"/>
                  <a:pt x="331" y="106"/>
                  <a:pt x="363" y="136"/>
                </a:cubicBezTo>
                <a:cubicBezTo>
                  <a:pt x="395" y="166"/>
                  <a:pt x="421" y="196"/>
                  <a:pt x="443" y="233"/>
                </a:cubicBezTo>
                <a:cubicBezTo>
                  <a:pt x="465" y="270"/>
                  <a:pt x="481" y="320"/>
                  <a:pt x="493" y="361"/>
                </a:cubicBezTo>
                <a:cubicBezTo>
                  <a:pt x="505" y="402"/>
                  <a:pt x="511" y="423"/>
                  <a:pt x="513" y="481"/>
                </a:cubicBezTo>
                <a:cubicBezTo>
                  <a:pt x="461" y="487"/>
                  <a:pt x="109" y="481"/>
                  <a:pt x="11" y="481"/>
                </a:cubicBezTo>
                <a:cubicBezTo>
                  <a:pt x="5" y="371"/>
                  <a:pt x="4" y="101"/>
                  <a:pt x="0" y="0"/>
                </a:cubicBezTo>
                <a:close/>
              </a:path>
            </a:pathLst>
          </a:custGeom>
          <a:solidFill>
            <a:srgbClr val="E97FD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403350" y="1989138"/>
          <a:ext cx="1838325" cy="754062"/>
        </p:xfrm>
        <a:graphic>
          <a:graphicData uri="http://schemas.openxmlformats.org/presentationml/2006/ole">
            <p:oleObj spid="_x0000_s4098" name="Формула" r:id="rId3" imgW="495000" imgH="203040" progId="Equation.3">
              <p:embed/>
            </p:oleObj>
          </a:graphicData>
        </a:graphic>
      </p:graphicFrame>
      <p:graphicFrame>
        <p:nvGraphicFramePr>
          <p:cNvPr id="62473" name="Object 3"/>
          <p:cNvGraphicFramePr>
            <a:graphicFrameLocks noChangeAspect="1"/>
          </p:cNvGraphicFramePr>
          <p:nvPr/>
        </p:nvGraphicFramePr>
        <p:xfrm>
          <a:off x="1403350" y="2924175"/>
          <a:ext cx="1930400" cy="754063"/>
        </p:xfrm>
        <a:graphic>
          <a:graphicData uri="http://schemas.openxmlformats.org/presentationml/2006/ole">
            <p:oleObj spid="_x0000_s4099" name="Формула" r:id="rId4" imgW="520560" imgH="203040" progId="Equation.3">
              <p:embed/>
            </p:oleObj>
          </a:graphicData>
        </a:graphic>
      </p:graphicFrame>
      <p:graphicFrame>
        <p:nvGraphicFramePr>
          <p:cNvPr id="62474" name="Object 4"/>
          <p:cNvGraphicFramePr>
            <a:graphicFrameLocks noChangeAspect="1"/>
          </p:cNvGraphicFramePr>
          <p:nvPr/>
        </p:nvGraphicFramePr>
        <p:xfrm>
          <a:off x="1403350" y="4868863"/>
          <a:ext cx="2308225" cy="754062"/>
        </p:xfrm>
        <a:graphic>
          <a:graphicData uri="http://schemas.openxmlformats.org/presentationml/2006/ole">
            <p:oleObj spid="_x0000_s4100" name="Формула" r:id="rId5" imgW="622080" imgH="203040" progId="Equation.3">
              <p:embed/>
            </p:oleObj>
          </a:graphicData>
        </a:graphic>
      </p:graphicFrame>
      <p:graphicFrame>
        <p:nvGraphicFramePr>
          <p:cNvPr id="62475" name="Object 5"/>
          <p:cNvGraphicFramePr>
            <a:graphicFrameLocks noChangeAspect="1"/>
          </p:cNvGraphicFramePr>
          <p:nvPr/>
        </p:nvGraphicFramePr>
        <p:xfrm>
          <a:off x="1331913" y="3860800"/>
          <a:ext cx="2260600" cy="754063"/>
        </p:xfrm>
        <a:graphic>
          <a:graphicData uri="http://schemas.openxmlformats.org/presentationml/2006/ole">
            <p:oleObj spid="_x0000_s4101" name="Формула" r:id="rId6" imgW="609480" imgH="203040" progId="Equation.3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59338" y="476250"/>
            <a:ext cx="4249737" cy="2871788"/>
            <a:chOff x="2653" y="164"/>
            <a:chExt cx="2677" cy="1809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653" y="255"/>
              <a:ext cx="2495" cy="1718"/>
              <a:chOff x="3061" y="164"/>
              <a:chExt cx="2495" cy="1718"/>
            </a:xfrm>
          </p:grpSpPr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424" y="274"/>
                <a:ext cx="1814" cy="1480"/>
                <a:chOff x="3334" y="0"/>
                <a:chExt cx="1814" cy="1480"/>
              </a:xfrm>
            </p:grpSpPr>
            <p:sp>
              <p:nvSpPr>
                <p:cNvPr id="10276" name="Oval 15"/>
                <p:cNvSpPr>
                  <a:spLocks noChangeArrowheads="1"/>
                </p:cNvSpPr>
                <p:nvPr/>
              </p:nvSpPr>
              <p:spPr bwMode="auto">
                <a:xfrm>
                  <a:off x="3651" y="346"/>
                  <a:ext cx="953" cy="917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10277" name="Line 16"/>
                <p:cNvSpPr>
                  <a:spLocks noChangeShapeType="1"/>
                </p:cNvSpPr>
                <p:nvPr/>
              </p:nvSpPr>
              <p:spPr bwMode="auto">
                <a:xfrm>
                  <a:off x="3334" y="818"/>
                  <a:ext cx="181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8" name="Line 17"/>
                <p:cNvSpPr>
                  <a:spLocks noChangeShapeType="1"/>
                </p:cNvSpPr>
                <p:nvPr/>
              </p:nvSpPr>
              <p:spPr bwMode="auto">
                <a:xfrm>
                  <a:off x="4105" y="0"/>
                  <a:ext cx="27" cy="1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10265" name="Picture 1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3270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66" name="Line 19"/>
              <p:cNvSpPr>
                <a:spLocks noChangeShapeType="1"/>
              </p:cNvSpPr>
              <p:nvPr/>
            </p:nvSpPr>
            <p:spPr bwMode="auto">
              <a:xfrm flipH="1">
                <a:off x="3061" y="1090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0267" name="Picture 2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4848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68" name="Line 21"/>
              <p:cNvSpPr>
                <a:spLocks noChangeShapeType="1"/>
              </p:cNvSpPr>
              <p:nvPr/>
            </p:nvSpPr>
            <p:spPr bwMode="auto">
              <a:xfrm>
                <a:off x="4694" y="1090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0269" name="Picture 22" descr="Рисунок33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878" y="164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70" name="Picture 23" descr="Рисунок33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887" y="1371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71" name="Oval 24"/>
              <p:cNvSpPr>
                <a:spLocks noChangeArrowheads="1"/>
              </p:cNvSpPr>
              <p:nvPr/>
            </p:nvSpPr>
            <p:spPr bwMode="auto">
              <a:xfrm>
                <a:off x="4177" y="1498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0272" name="Oval 25"/>
              <p:cNvSpPr>
                <a:spLocks noChangeArrowheads="1"/>
              </p:cNvSpPr>
              <p:nvPr/>
            </p:nvSpPr>
            <p:spPr bwMode="auto">
              <a:xfrm>
                <a:off x="4159" y="572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0273" name="Oval 26"/>
              <p:cNvSpPr>
                <a:spLocks noChangeArrowheads="1"/>
              </p:cNvSpPr>
              <p:nvPr/>
            </p:nvSpPr>
            <p:spPr bwMode="auto">
              <a:xfrm>
                <a:off x="3696" y="1035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0274" name="Oval 27"/>
              <p:cNvSpPr>
                <a:spLocks noChangeArrowheads="1"/>
              </p:cNvSpPr>
              <p:nvPr/>
            </p:nvSpPr>
            <p:spPr bwMode="auto">
              <a:xfrm>
                <a:off x="4649" y="1044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graphicFrame>
            <p:nvGraphicFramePr>
              <p:cNvPr id="10247" name="Object 7"/>
              <p:cNvGraphicFramePr>
                <a:graphicFrameLocks noChangeAspect="1"/>
              </p:cNvGraphicFramePr>
              <p:nvPr/>
            </p:nvGraphicFramePr>
            <p:xfrm>
              <a:off x="4286" y="255"/>
              <a:ext cx="188" cy="448"/>
            </p:xfrm>
            <a:graphic>
              <a:graphicData uri="http://schemas.openxmlformats.org/presentationml/2006/ole">
                <p:oleObj spid="_x0000_s4103" name="Формула" r:id="rId9" imgW="164880" imgH="393480" progId="Equation.3">
                  <p:embed/>
                </p:oleObj>
              </a:graphicData>
            </a:graphic>
          </p:graphicFrame>
          <p:graphicFrame>
            <p:nvGraphicFramePr>
              <p:cNvPr id="10248" name="Object 8"/>
              <p:cNvGraphicFramePr>
                <a:graphicFrameLocks noChangeAspect="1"/>
              </p:cNvGraphicFramePr>
              <p:nvPr/>
            </p:nvGraphicFramePr>
            <p:xfrm>
              <a:off x="4286" y="1434"/>
              <a:ext cx="275" cy="448"/>
            </p:xfrm>
            <a:graphic>
              <a:graphicData uri="http://schemas.openxmlformats.org/presentationml/2006/ole">
                <p:oleObj spid="_x0000_s4104" name="Формула" r:id="rId10" imgW="241200" imgH="393480" progId="Equation.3">
                  <p:embed/>
                </p:oleObj>
              </a:graphicData>
            </a:graphic>
          </p:graphicFrame>
          <p:graphicFrame>
            <p:nvGraphicFramePr>
              <p:cNvPr id="10249" name="Object 9"/>
              <p:cNvGraphicFramePr>
                <a:graphicFrameLocks noChangeAspect="1"/>
              </p:cNvGraphicFramePr>
              <p:nvPr/>
            </p:nvGraphicFramePr>
            <p:xfrm>
              <a:off x="3533" y="1126"/>
              <a:ext cx="159" cy="159"/>
            </p:xfrm>
            <a:graphic>
              <a:graphicData uri="http://schemas.openxmlformats.org/presentationml/2006/ole">
                <p:oleObj spid="_x0000_s4105" name="Формула" r:id="rId11" imgW="139680" imgH="139680" progId="Equation.3">
                  <p:embed/>
                </p:oleObj>
              </a:graphicData>
            </a:graphic>
          </p:graphicFrame>
          <p:graphicFrame>
            <p:nvGraphicFramePr>
              <p:cNvPr id="10250" name="Object 10"/>
              <p:cNvGraphicFramePr>
                <a:graphicFrameLocks noChangeAspect="1"/>
              </p:cNvGraphicFramePr>
              <p:nvPr/>
            </p:nvGraphicFramePr>
            <p:xfrm>
              <a:off x="4740" y="1071"/>
              <a:ext cx="275" cy="231"/>
            </p:xfrm>
            <a:graphic>
              <a:graphicData uri="http://schemas.openxmlformats.org/presentationml/2006/ole">
                <p:oleObj spid="_x0000_s4106" name="Формула" r:id="rId12" imgW="241200" imgH="203040" progId="Equation.3">
                  <p:embed/>
                </p:oleObj>
              </a:graphicData>
            </a:graphic>
          </p:graphicFrame>
          <p:sp>
            <p:nvSpPr>
              <p:cNvPr id="10275" name="Text Box 32"/>
              <p:cNvSpPr txBox="1">
                <a:spLocks noChangeArrowheads="1"/>
              </p:cNvSpPr>
              <p:nvPr/>
            </p:nvSpPr>
            <p:spPr bwMode="auto">
              <a:xfrm>
                <a:off x="4059" y="890"/>
                <a:ext cx="1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0</a:t>
                </a:r>
              </a:p>
            </p:txBody>
          </p:sp>
        </p:grpSp>
        <p:sp>
          <p:nvSpPr>
            <p:cNvPr id="10262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У</a:t>
              </a:r>
            </a:p>
          </p:txBody>
        </p:sp>
        <p:sp>
          <p:nvSpPr>
            <p:cNvPr id="10263" name="Text Box 34"/>
            <p:cNvSpPr txBox="1">
              <a:spLocks noChangeArrowheads="1"/>
            </p:cNvSpPr>
            <p:nvPr/>
          </p:nvSpPr>
          <p:spPr bwMode="auto">
            <a:xfrm>
              <a:off x="5103" y="89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Х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156325" y="1557338"/>
            <a:ext cx="1084263" cy="1014412"/>
            <a:chOff x="3878" y="981"/>
            <a:chExt cx="683" cy="639"/>
          </a:xfrm>
        </p:grpSpPr>
        <p:sp>
          <p:nvSpPr>
            <p:cNvPr id="10257" name="Text Box 36"/>
            <p:cNvSpPr txBox="1">
              <a:spLocks noChangeArrowheads="1"/>
            </p:cNvSpPr>
            <p:nvPr/>
          </p:nvSpPr>
          <p:spPr bwMode="auto">
            <a:xfrm>
              <a:off x="4332" y="981"/>
              <a:ext cx="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258" name="Text Box 37"/>
            <p:cNvSpPr txBox="1">
              <a:spLocks noChangeArrowheads="1"/>
            </p:cNvSpPr>
            <p:nvPr/>
          </p:nvSpPr>
          <p:spPr bwMode="auto">
            <a:xfrm>
              <a:off x="3878" y="981"/>
              <a:ext cx="2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259" name="Text Box 38"/>
            <p:cNvSpPr txBox="1">
              <a:spLocks noChangeArrowheads="1"/>
            </p:cNvSpPr>
            <p:nvPr/>
          </p:nvSpPr>
          <p:spPr bwMode="auto">
            <a:xfrm>
              <a:off x="3878" y="1389"/>
              <a:ext cx="2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III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0260" name="Text Box 39"/>
            <p:cNvSpPr txBox="1">
              <a:spLocks noChangeArrowheads="1"/>
            </p:cNvSpPr>
            <p:nvPr/>
          </p:nvSpPr>
          <p:spPr bwMode="auto">
            <a:xfrm>
              <a:off x="4286" y="138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IV</a:t>
              </a:r>
              <a:endParaRPr lang="ru-RU">
                <a:latin typeface="Lucida Sans Unicode" pitchFamily="34" charset="0"/>
              </a:endParaRPr>
            </a:p>
          </p:txBody>
        </p:sp>
      </p:grp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971550" y="836613"/>
          <a:ext cx="4175125" cy="982662"/>
        </p:xfrm>
        <a:graphic>
          <a:graphicData uri="http://schemas.openxmlformats.org/presentationml/2006/ole">
            <p:oleObj spid="_x0000_s4102" name="Формула" r:id="rId13" imgW="863280" imgH="203040" progId="Equation.3">
              <p:embed/>
            </p:oleObj>
          </a:graphicData>
        </a:graphic>
      </p:graphicFrame>
      <p:sp>
        <p:nvSpPr>
          <p:cNvPr id="10254" name="WordArt 65"/>
          <p:cNvSpPr>
            <a:spLocks noChangeArrowheads="1" noChangeShapeType="1" noTextEdit="1"/>
          </p:cNvSpPr>
          <p:nvPr/>
        </p:nvSpPr>
        <p:spPr bwMode="auto">
          <a:xfrm>
            <a:off x="6300788" y="2133600"/>
            <a:ext cx="79216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косинус</a:t>
            </a:r>
          </a:p>
        </p:txBody>
      </p:sp>
      <p:sp>
        <p:nvSpPr>
          <p:cNvPr id="10255" name="WordArt 66"/>
          <p:cNvSpPr>
            <a:spLocks noChangeArrowheads="1" noChangeShapeType="1" noTextEdit="1"/>
          </p:cNvSpPr>
          <p:nvPr/>
        </p:nvSpPr>
        <p:spPr bwMode="auto">
          <a:xfrm rot="-5400000">
            <a:off x="6445250" y="1700213"/>
            <a:ext cx="719138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синус</a:t>
            </a:r>
          </a:p>
        </p:txBody>
      </p:sp>
      <p:sp>
        <p:nvSpPr>
          <p:cNvPr id="62532" name="Freeform 68"/>
          <p:cNvSpPr>
            <a:spLocks/>
          </p:cNvSpPr>
          <p:nvPr/>
        </p:nvSpPr>
        <p:spPr bwMode="auto">
          <a:xfrm>
            <a:off x="6672263" y="1347788"/>
            <a:ext cx="9525" cy="747712"/>
          </a:xfrm>
          <a:custGeom>
            <a:avLst/>
            <a:gdLst>
              <a:gd name="T0" fmla="*/ 0 w 6"/>
              <a:gd name="T1" fmla="*/ 0 h 471"/>
              <a:gd name="T2" fmla="*/ 2147483647 w 6"/>
              <a:gd name="T3" fmla="*/ 2147483647 h 471"/>
              <a:gd name="T4" fmla="*/ 0 60000 65536"/>
              <a:gd name="T5" fmla="*/ 0 60000 65536"/>
              <a:gd name="T6" fmla="*/ 0 w 6"/>
              <a:gd name="T7" fmla="*/ 0 h 471"/>
              <a:gd name="T8" fmla="*/ 6 w 6"/>
              <a:gd name="T9" fmla="*/ 471 h 4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471">
                <a:moveTo>
                  <a:pt x="0" y="0"/>
                </a:moveTo>
                <a:lnTo>
                  <a:pt x="6" y="471"/>
                </a:ln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5" grpId="0" animBg="1"/>
      <p:bldP spid="62532" grpId="0" animBg="1"/>
      <p:bldP spid="62532" grpId="1" animBg="1"/>
      <p:bldP spid="62532" grpId="2" animBg="1"/>
      <p:bldP spid="6253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reeform 2"/>
          <p:cNvSpPr>
            <a:spLocks/>
          </p:cNvSpPr>
          <p:nvPr/>
        </p:nvSpPr>
        <p:spPr bwMode="auto">
          <a:xfrm>
            <a:off x="5927725" y="2082800"/>
            <a:ext cx="758825" cy="730250"/>
          </a:xfrm>
          <a:custGeom>
            <a:avLst/>
            <a:gdLst>
              <a:gd name="T0" fmla="*/ 0 w 478"/>
              <a:gd name="T1" fmla="*/ 0 h 460"/>
              <a:gd name="T2" fmla="*/ 2147483647 w 478"/>
              <a:gd name="T3" fmla="*/ 2147483647 h 460"/>
              <a:gd name="T4" fmla="*/ 2147483647 w 478"/>
              <a:gd name="T5" fmla="*/ 2147483647 h 460"/>
              <a:gd name="T6" fmla="*/ 2147483647 w 478"/>
              <a:gd name="T7" fmla="*/ 2147483647 h 460"/>
              <a:gd name="T8" fmla="*/ 2147483647 w 478"/>
              <a:gd name="T9" fmla="*/ 2147483647 h 460"/>
              <a:gd name="T10" fmla="*/ 2147483647 w 478"/>
              <a:gd name="T11" fmla="*/ 2147483647 h 460"/>
              <a:gd name="T12" fmla="*/ 2147483647 w 478"/>
              <a:gd name="T13" fmla="*/ 2147483647 h 460"/>
              <a:gd name="T14" fmla="*/ 2147483647 w 478"/>
              <a:gd name="T15" fmla="*/ 2147483647 h 460"/>
              <a:gd name="T16" fmla="*/ 0 w 478"/>
              <a:gd name="T17" fmla="*/ 0 h 4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8"/>
              <a:gd name="T28" fmla="*/ 0 h 460"/>
              <a:gd name="T29" fmla="*/ 478 w 478"/>
              <a:gd name="T30" fmla="*/ 460 h 4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8" h="460">
                <a:moveTo>
                  <a:pt x="0" y="0"/>
                </a:moveTo>
                <a:cubicBezTo>
                  <a:pt x="7" y="85"/>
                  <a:pt x="12" y="100"/>
                  <a:pt x="23" y="137"/>
                </a:cubicBezTo>
                <a:cubicBezTo>
                  <a:pt x="36" y="178"/>
                  <a:pt x="54" y="212"/>
                  <a:pt x="76" y="244"/>
                </a:cubicBezTo>
                <a:cubicBezTo>
                  <a:pt x="98" y="276"/>
                  <a:pt x="124" y="306"/>
                  <a:pt x="154" y="332"/>
                </a:cubicBezTo>
                <a:cubicBezTo>
                  <a:pt x="184" y="358"/>
                  <a:pt x="220" y="384"/>
                  <a:pt x="258" y="402"/>
                </a:cubicBezTo>
                <a:cubicBezTo>
                  <a:pt x="296" y="420"/>
                  <a:pt x="345" y="430"/>
                  <a:pt x="382" y="440"/>
                </a:cubicBezTo>
                <a:cubicBezTo>
                  <a:pt x="419" y="450"/>
                  <a:pt x="398" y="446"/>
                  <a:pt x="478" y="460"/>
                </a:cubicBezTo>
                <a:cubicBezTo>
                  <a:pt x="476" y="410"/>
                  <a:pt x="472" y="104"/>
                  <a:pt x="472" y="6"/>
                </a:cubicBezTo>
                <a:cubicBezTo>
                  <a:pt x="362" y="0"/>
                  <a:pt x="101" y="4"/>
                  <a:pt x="0" y="0"/>
                </a:cubicBezTo>
                <a:close/>
              </a:path>
            </a:pathLst>
          </a:custGeom>
          <a:solidFill>
            <a:srgbClr val="7DE05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4755" name="Object 2"/>
          <p:cNvGraphicFramePr>
            <a:graphicFrameLocks noChangeAspect="1"/>
          </p:cNvGraphicFramePr>
          <p:nvPr/>
        </p:nvGraphicFramePr>
        <p:xfrm>
          <a:off x="1476375" y="2276475"/>
          <a:ext cx="1838325" cy="754063"/>
        </p:xfrm>
        <a:graphic>
          <a:graphicData uri="http://schemas.openxmlformats.org/presentationml/2006/ole">
            <p:oleObj spid="_x0000_s5122" name="Формула" r:id="rId3" imgW="495000" imgH="203040" progId="Equation.3">
              <p:embed/>
            </p:oleObj>
          </a:graphicData>
        </a:graphic>
      </p:graphicFrame>
      <p:graphicFrame>
        <p:nvGraphicFramePr>
          <p:cNvPr id="74756" name="Object 3"/>
          <p:cNvGraphicFramePr>
            <a:graphicFrameLocks noChangeAspect="1"/>
          </p:cNvGraphicFramePr>
          <p:nvPr/>
        </p:nvGraphicFramePr>
        <p:xfrm>
          <a:off x="1476375" y="3213100"/>
          <a:ext cx="1930400" cy="754063"/>
        </p:xfrm>
        <a:graphic>
          <a:graphicData uri="http://schemas.openxmlformats.org/presentationml/2006/ole">
            <p:oleObj spid="_x0000_s5123" name="Формула" r:id="rId4" imgW="520560" imgH="203040" progId="Equation.3">
              <p:embed/>
            </p:oleObj>
          </a:graphicData>
        </a:graphic>
      </p:graphicFrame>
      <p:graphicFrame>
        <p:nvGraphicFramePr>
          <p:cNvPr id="74757" name="Object 4"/>
          <p:cNvGraphicFramePr>
            <a:graphicFrameLocks noChangeAspect="1"/>
          </p:cNvGraphicFramePr>
          <p:nvPr/>
        </p:nvGraphicFramePr>
        <p:xfrm>
          <a:off x="1547813" y="5084763"/>
          <a:ext cx="2308225" cy="754062"/>
        </p:xfrm>
        <a:graphic>
          <a:graphicData uri="http://schemas.openxmlformats.org/presentationml/2006/ole">
            <p:oleObj spid="_x0000_s5124" name="Формула" r:id="rId5" imgW="622080" imgH="20304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547813" y="4149725"/>
          <a:ext cx="2260600" cy="754063"/>
        </p:xfrm>
        <a:graphic>
          <a:graphicData uri="http://schemas.openxmlformats.org/presentationml/2006/ole">
            <p:oleObj spid="_x0000_s5125" name="Формула" r:id="rId6" imgW="609480" imgH="203040" progId="Equation.3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59338" y="476250"/>
            <a:ext cx="4249737" cy="2871788"/>
            <a:chOff x="2653" y="164"/>
            <a:chExt cx="2677" cy="1809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653" y="255"/>
              <a:ext cx="2495" cy="1718"/>
              <a:chOff x="3061" y="164"/>
              <a:chExt cx="2495" cy="1718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3424" y="274"/>
                <a:ext cx="1814" cy="1480"/>
                <a:chOff x="3334" y="0"/>
                <a:chExt cx="1814" cy="1480"/>
              </a:xfrm>
            </p:grpSpPr>
            <p:sp>
              <p:nvSpPr>
                <p:cNvPr id="11300" name="Oval 10"/>
                <p:cNvSpPr>
                  <a:spLocks noChangeArrowheads="1"/>
                </p:cNvSpPr>
                <p:nvPr/>
              </p:nvSpPr>
              <p:spPr bwMode="auto">
                <a:xfrm>
                  <a:off x="3651" y="346"/>
                  <a:ext cx="953" cy="917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Lucida Sans Unicode" pitchFamily="34" charset="0"/>
                  </a:endParaRPr>
                </a:p>
              </p:txBody>
            </p:sp>
            <p:sp>
              <p:nvSpPr>
                <p:cNvPr id="11301" name="Line 11"/>
                <p:cNvSpPr>
                  <a:spLocks noChangeShapeType="1"/>
                </p:cNvSpPr>
                <p:nvPr/>
              </p:nvSpPr>
              <p:spPr bwMode="auto">
                <a:xfrm>
                  <a:off x="3334" y="818"/>
                  <a:ext cx="181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2" name="Line 12"/>
                <p:cNvSpPr>
                  <a:spLocks noChangeShapeType="1"/>
                </p:cNvSpPr>
                <p:nvPr/>
              </p:nvSpPr>
              <p:spPr bwMode="auto">
                <a:xfrm>
                  <a:off x="4105" y="0"/>
                  <a:ext cx="27" cy="1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11289" name="Picture 13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3270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90" name="Line 14"/>
              <p:cNvSpPr>
                <a:spLocks noChangeShapeType="1"/>
              </p:cNvSpPr>
              <p:nvPr/>
            </p:nvSpPr>
            <p:spPr bwMode="auto">
              <a:xfrm flipH="1">
                <a:off x="3061" y="1090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1291" name="Picture 15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-4756287">
                <a:off x="4848" y="709"/>
                <a:ext cx="307" cy="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92" name="Line 16"/>
              <p:cNvSpPr>
                <a:spLocks noChangeShapeType="1"/>
              </p:cNvSpPr>
              <p:nvPr/>
            </p:nvSpPr>
            <p:spPr bwMode="auto">
              <a:xfrm>
                <a:off x="4694" y="1090"/>
                <a:ext cx="8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pic>
            <p:nvPicPr>
              <p:cNvPr id="11293" name="Picture 17" descr="Рисунок33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878" y="164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94" name="Picture 18" descr="Рисунок33"/>
              <p:cNvPicPr>
                <a:picLocks noChangeAspect="1" noChangeArrowheads="1" noCrop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887" y="1371"/>
                <a:ext cx="391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95" name="Oval 19"/>
              <p:cNvSpPr>
                <a:spLocks noChangeArrowheads="1"/>
              </p:cNvSpPr>
              <p:nvPr/>
            </p:nvSpPr>
            <p:spPr bwMode="auto">
              <a:xfrm>
                <a:off x="4177" y="1498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1296" name="Oval 20"/>
              <p:cNvSpPr>
                <a:spLocks noChangeArrowheads="1"/>
              </p:cNvSpPr>
              <p:nvPr/>
            </p:nvSpPr>
            <p:spPr bwMode="auto">
              <a:xfrm>
                <a:off x="4159" y="572"/>
                <a:ext cx="91" cy="90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1297" name="Oval 21"/>
              <p:cNvSpPr>
                <a:spLocks noChangeArrowheads="1"/>
              </p:cNvSpPr>
              <p:nvPr/>
            </p:nvSpPr>
            <p:spPr bwMode="auto">
              <a:xfrm>
                <a:off x="3696" y="1035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sp>
            <p:nvSpPr>
              <p:cNvPr id="11298" name="Oval 22"/>
              <p:cNvSpPr>
                <a:spLocks noChangeArrowheads="1"/>
              </p:cNvSpPr>
              <p:nvPr/>
            </p:nvSpPr>
            <p:spPr bwMode="auto">
              <a:xfrm>
                <a:off x="4649" y="1044"/>
                <a:ext cx="91" cy="9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Lucida Sans Unicode" pitchFamily="34" charset="0"/>
                </a:endParaRPr>
              </a:p>
            </p:txBody>
          </p:sp>
          <p:graphicFrame>
            <p:nvGraphicFramePr>
              <p:cNvPr id="11271" name="Object 7"/>
              <p:cNvGraphicFramePr>
                <a:graphicFrameLocks noChangeAspect="1"/>
              </p:cNvGraphicFramePr>
              <p:nvPr/>
            </p:nvGraphicFramePr>
            <p:xfrm>
              <a:off x="4286" y="255"/>
              <a:ext cx="188" cy="448"/>
            </p:xfrm>
            <a:graphic>
              <a:graphicData uri="http://schemas.openxmlformats.org/presentationml/2006/ole">
                <p:oleObj spid="_x0000_s5127" name="Формула" r:id="rId9" imgW="164880" imgH="393480" progId="Equation.3">
                  <p:embed/>
                </p:oleObj>
              </a:graphicData>
            </a:graphic>
          </p:graphicFrame>
          <p:graphicFrame>
            <p:nvGraphicFramePr>
              <p:cNvPr id="11272" name="Object 8"/>
              <p:cNvGraphicFramePr>
                <a:graphicFrameLocks noChangeAspect="1"/>
              </p:cNvGraphicFramePr>
              <p:nvPr/>
            </p:nvGraphicFramePr>
            <p:xfrm>
              <a:off x="4286" y="1434"/>
              <a:ext cx="275" cy="448"/>
            </p:xfrm>
            <a:graphic>
              <a:graphicData uri="http://schemas.openxmlformats.org/presentationml/2006/ole">
                <p:oleObj spid="_x0000_s5128" name="Формула" r:id="rId10" imgW="241200" imgH="393480" progId="Equation.3">
                  <p:embed/>
                </p:oleObj>
              </a:graphicData>
            </a:graphic>
          </p:graphicFrame>
          <p:graphicFrame>
            <p:nvGraphicFramePr>
              <p:cNvPr id="11273" name="Object 9"/>
              <p:cNvGraphicFramePr>
                <a:graphicFrameLocks noChangeAspect="1"/>
              </p:cNvGraphicFramePr>
              <p:nvPr/>
            </p:nvGraphicFramePr>
            <p:xfrm>
              <a:off x="3533" y="1126"/>
              <a:ext cx="159" cy="159"/>
            </p:xfrm>
            <a:graphic>
              <a:graphicData uri="http://schemas.openxmlformats.org/presentationml/2006/ole">
                <p:oleObj spid="_x0000_s5129" name="Формула" r:id="rId11" imgW="139680" imgH="139680" progId="Equation.3">
                  <p:embed/>
                </p:oleObj>
              </a:graphicData>
            </a:graphic>
          </p:graphicFrame>
          <p:graphicFrame>
            <p:nvGraphicFramePr>
              <p:cNvPr id="11274" name="Object 10"/>
              <p:cNvGraphicFramePr>
                <a:graphicFrameLocks noChangeAspect="1"/>
              </p:cNvGraphicFramePr>
              <p:nvPr/>
            </p:nvGraphicFramePr>
            <p:xfrm>
              <a:off x="4740" y="1071"/>
              <a:ext cx="275" cy="231"/>
            </p:xfrm>
            <a:graphic>
              <a:graphicData uri="http://schemas.openxmlformats.org/presentationml/2006/ole">
                <p:oleObj spid="_x0000_s5130" name="Формула" r:id="rId12" imgW="241200" imgH="203040" progId="Equation.3">
                  <p:embed/>
                </p:oleObj>
              </a:graphicData>
            </a:graphic>
          </p:graphicFrame>
          <p:sp>
            <p:nvSpPr>
              <p:cNvPr id="11299" name="Text Box 27"/>
              <p:cNvSpPr txBox="1">
                <a:spLocks noChangeArrowheads="1"/>
              </p:cNvSpPr>
              <p:nvPr/>
            </p:nvSpPr>
            <p:spPr bwMode="auto">
              <a:xfrm>
                <a:off x="4059" y="890"/>
                <a:ext cx="1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0</a:t>
                </a:r>
              </a:p>
            </p:txBody>
          </p:sp>
        </p:grpSp>
        <p:sp>
          <p:nvSpPr>
            <p:cNvPr id="11286" name="Text Box 28"/>
            <p:cNvSpPr txBox="1">
              <a:spLocks noChangeArrowheads="1"/>
            </p:cNvSpPr>
            <p:nvPr/>
          </p:nvSpPr>
          <p:spPr bwMode="auto">
            <a:xfrm>
              <a:off x="3742" y="16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У</a:t>
              </a:r>
            </a:p>
          </p:txBody>
        </p:sp>
        <p:sp>
          <p:nvSpPr>
            <p:cNvPr id="11287" name="Text Box 29"/>
            <p:cNvSpPr txBox="1">
              <a:spLocks noChangeArrowheads="1"/>
            </p:cNvSpPr>
            <p:nvPr/>
          </p:nvSpPr>
          <p:spPr bwMode="auto">
            <a:xfrm>
              <a:off x="5103" y="89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Х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156325" y="1557338"/>
            <a:ext cx="1084263" cy="1014412"/>
            <a:chOff x="3878" y="981"/>
            <a:chExt cx="683" cy="639"/>
          </a:xfrm>
        </p:grpSpPr>
        <p:sp>
          <p:nvSpPr>
            <p:cNvPr id="11281" name="Text Box 31"/>
            <p:cNvSpPr txBox="1">
              <a:spLocks noChangeArrowheads="1"/>
            </p:cNvSpPr>
            <p:nvPr/>
          </p:nvSpPr>
          <p:spPr bwMode="auto">
            <a:xfrm>
              <a:off x="4332" y="981"/>
              <a:ext cx="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1282" name="Text Box 32"/>
            <p:cNvSpPr txBox="1">
              <a:spLocks noChangeArrowheads="1"/>
            </p:cNvSpPr>
            <p:nvPr/>
          </p:nvSpPr>
          <p:spPr bwMode="auto">
            <a:xfrm>
              <a:off x="3878" y="981"/>
              <a:ext cx="2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1283" name="Text Box 33"/>
            <p:cNvSpPr txBox="1">
              <a:spLocks noChangeArrowheads="1"/>
            </p:cNvSpPr>
            <p:nvPr/>
          </p:nvSpPr>
          <p:spPr bwMode="auto">
            <a:xfrm>
              <a:off x="3878" y="1389"/>
              <a:ext cx="2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III</a:t>
              </a:r>
              <a:endParaRPr lang="ru-RU">
                <a:latin typeface="Lucida Sans Unicode" pitchFamily="34" charset="0"/>
              </a:endParaRPr>
            </a:p>
          </p:txBody>
        </p:sp>
        <p:sp>
          <p:nvSpPr>
            <p:cNvPr id="11284" name="Text Box 34"/>
            <p:cNvSpPr txBox="1">
              <a:spLocks noChangeArrowheads="1"/>
            </p:cNvSpPr>
            <p:nvPr/>
          </p:nvSpPr>
          <p:spPr bwMode="auto">
            <a:xfrm>
              <a:off x="4286" y="1389"/>
              <a:ext cx="2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Lucida Sans Unicode" pitchFamily="34" charset="0"/>
                </a:rPr>
                <a:t>IV</a:t>
              </a:r>
              <a:endParaRPr lang="ru-RU">
                <a:latin typeface="Lucida Sans Unicode" pitchFamily="34" charset="0"/>
              </a:endParaRPr>
            </a:p>
          </p:txBody>
        </p:sp>
      </p:grpSp>
      <p:sp>
        <p:nvSpPr>
          <p:cNvPr id="11278" name="WordArt 35"/>
          <p:cNvSpPr>
            <a:spLocks noChangeArrowheads="1" noChangeShapeType="1" noTextEdit="1"/>
          </p:cNvSpPr>
          <p:nvPr/>
        </p:nvSpPr>
        <p:spPr bwMode="auto">
          <a:xfrm>
            <a:off x="6300788" y="2133600"/>
            <a:ext cx="792162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косинус</a:t>
            </a:r>
          </a:p>
        </p:txBody>
      </p:sp>
      <p:sp>
        <p:nvSpPr>
          <p:cNvPr id="11279" name="WordArt 36"/>
          <p:cNvSpPr>
            <a:spLocks noChangeArrowheads="1" noChangeShapeType="1" noTextEdit="1"/>
          </p:cNvSpPr>
          <p:nvPr/>
        </p:nvSpPr>
        <p:spPr bwMode="auto">
          <a:xfrm rot="-5400000">
            <a:off x="6445250" y="1700213"/>
            <a:ext cx="719138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синус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971550" y="549275"/>
          <a:ext cx="3816350" cy="1665288"/>
        </p:xfrm>
        <a:graphic>
          <a:graphicData uri="http://schemas.openxmlformats.org/presentationml/2006/ole">
            <p:oleObj spid="_x0000_s5126" name="Формула" r:id="rId13" imgW="901440" imgH="393480" progId="Equation.3">
              <p:embed/>
            </p:oleObj>
          </a:graphicData>
        </a:graphic>
      </p:graphicFrame>
      <p:sp>
        <p:nvSpPr>
          <p:cNvPr id="74792" name="Freeform 40"/>
          <p:cNvSpPr>
            <a:spLocks/>
          </p:cNvSpPr>
          <p:nvPr/>
        </p:nvSpPr>
        <p:spPr bwMode="auto">
          <a:xfrm>
            <a:off x="5930900" y="2089150"/>
            <a:ext cx="755650" cy="1588"/>
          </a:xfrm>
          <a:custGeom>
            <a:avLst/>
            <a:gdLst>
              <a:gd name="T0" fmla="*/ 2147483647 w 476"/>
              <a:gd name="T1" fmla="*/ 0 h 1"/>
              <a:gd name="T2" fmla="*/ 0 w 476"/>
              <a:gd name="T3" fmla="*/ 0 h 1"/>
              <a:gd name="T4" fmla="*/ 0 60000 65536"/>
              <a:gd name="T5" fmla="*/ 0 60000 65536"/>
              <a:gd name="T6" fmla="*/ 0 w 476"/>
              <a:gd name="T7" fmla="*/ 0 h 1"/>
              <a:gd name="T8" fmla="*/ 476 w 4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" h="1">
                <a:moveTo>
                  <a:pt x="476" y="0"/>
                </a:moveTo>
                <a:lnTo>
                  <a:pt x="0" y="0"/>
                </a:lnTo>
              </a:path>
            </a:pathLst>
          </a:custGeom>
          <a:noFill/>
          <a:ln w="57150" cmpd="sng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92" grpId="0" animBg="1"/>
      <p:bldP spid="74792" grpId="1" animBg="1"/>
      <p:bldP spid="74792" grpId="2" animBg="1"/>
      <p:bldP spid="7479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73" name="TextBox 2"/>
          <p:cNvSpPr txBox="1">
            <a:spLocks noChangeArrowheads="1"/>
          </p:cNvSpPr>
          <p:nvPr/>
        </p:nvSpPr>
        <p:spPr bwMode="auto">
          <a:xfrm>
            <a:off x="1857375" y="642938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Lucida Sans Unicode" pitchFamily="34" charset="0"/>
              </a:rPr>
              <a:t>Вычислить</a:t>
            </a: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428625" y="857250"/>
          <a:ext cx="1428750" cy="928688"/>
        </p:xfrm>
        <a:graphic>
          <a:graphicData uri="http://schemas.openxmlformats.org/presentationml/2006/ole">
            <p:oleObj spid="_x0000_s6146" name="Формула" r:id="rId3" imgW="380880" imgH="39348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57188" y="1785938"/>
          <a:ext cx="1500187" cy="893762"/>
        </p:xfrm>
        <a:graphic>
          <a:graphicData uri="http://schemas.openxmlformats.org/presentationml/2006/ole">
            <p:oleObj spid="_x0000_s6147" name="Формула" r:id="rId4" imgW="634680" imgH="39348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357188" y="2714625"/>
          <a:ext cx="2286000" cy="642938"/>
        </p:xfrm>
        <a:graphic>
          <a:graphicData uri="http://schemas.openxmlformats.org/presentationml/2006/ole">
            <p:oleObj spid="_x0000_s6148" name="Формула" r:id="rId5" imgW="850680" imgH="228600" progId="Equation.3">
              <p:embed/>
            </p:oleObj>
          </a:graphicData>
        </a:graphic>
      </p:graphicFrame>
      <p:sp>
        <p:nvSpPr>
          <p:cNvPr id="12774" name="TextBox 9"/>
          <p:cNvSpPr txBox="1">
            <a:spLocks noChangeArrowheads="1"/>
          </p:cNvSpPr>
          <p:nvPr/>
        </p:nvSpPr>
        <p:spPr bwMode="auto">
          <a:xfrm>
            <a:off x="2571750" y="3429000"/>
            <a:ext cx="3929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Lucida Sans Unicode" pitchFamily="34" charset="0"/>
              </a:rPr>
              <a:t>Решить уравнение</a:t>
            </a:r>
          </a:p>
        </p:txBody>
      </p:sp>
      <p:graphicFrame>
        <p:nvGraphicFramePr>
          <p:cNvPr id="12293" name="Object 6"/>
          <p:cNvGraphicFramePr>
            <a:graphicFrameLocks noChangeAspect="1"/>
          </p:cNvGraphicFramePr>
          <p:nvPr/>
        </p:nvGraphicFramePr>
        <p:xfrm>
          <a:off x="1928813" y="3714750"/>
          <a:ext cx="4643437" cy="928688"/>
        </p:xfrm>
        <a:graphic>
          <a:graphicData uri="http://schemas.openxmlformats.org/presentationml/2006/ole">
            <p:oleObj spid="_x0000_s6149" name="Формула" r:id="rId6" imgW="2108160" imgH="39348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357188" y="4071938"/>
            <a:ext cx="857250" cy="7858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214313" y="4500563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2875" y="4500563"/>
            <a:ext cx="1285875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94" name="Object 8"/>
          <p:cNvGraphicFramePr>
            <a:graphicFrameLocks noChangeAspect="1"/>
          </p:cNvGraphicFramePr>
          <p:nvPr/>
        </p:nvGraphicFramePr>
        <p:xfrm>
          <a:off x="5214938" y="1000125"/>
          <a:ext cx="1357312" cy="477838"/>
        </p:xfrm>
        <a:graphic>
          <a:graphicData uri="http://schemas.openxmlformats.org/presentationml/2006/ole">
            <p:oleObj spid="_x0000_s6150" name="Формула" r:id="rId7" imgW="520560" imgH="203040" progId="Equation.3">
              <p:embed/>
            </p:oleObj>
          </a:graphicData>
        </a:graphic>
      </p:graphicFrame>
      <p:graphicFrame>
        <p:nvGraphicFramePr>
          <p:cNvPr id="12295" name="Object 9"/>
          <p:cNvGraphicFramePr>
            <a:graphicFrameLocks noChangeAspect="1"/>
          </p:cNvGraphicFramePr>
          <p:nvPr/>
        </p:nvGraphicFramePr>
        <p:xfrm>
          <a:off x="5286375" y="2071688"/>
          <a:ext cx="1071563" cy="500062"/>
        </p:xfrm>
        <a:graphic>
          <a:graphicData uri="http://schemas.openxmlformats.org/presentationml/2006/ole">
            <p:oleObj spid="_x0000_s6151" name="Формула" r:id="rId8" imgW="495000" imgH="228600" progId="Equation.3">
              <p:embed/>
            </p:oleObj>
          </a:graphicData>
        </a:graphic>
      </p:graphicFrame>
      <p:sp>
        <p:nvSpPr>
          <p:cNvPr id="12778" name="TextBox 32"/>
          <p:cNvSpPr txBox="1">
            <a:spLocks noChangeArrowheads="1"/>
          </p:cNvSpPr>
          <p:nvPr/>
        </p:nvSpPr>
        <p:spPr bwMode="auto">
          <a:xfrm>
            <a:off x="500063" y="36433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y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2779" name="TextBox 33"/>
          <p:cNvSpPr txBox="1">
            <a:spLocks noChangeArrowheads="1"/>
          </p:cNvSpPr>
          <p:nvPr/>
        </p:nvSpPr>
        <p:spPr bwMode="auto">
          <a:xfrm>
            <a:off x="1285875" y="4500563"/>
            <a:ext cx="396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x</a:t>
            </a:r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46895"/>
        </p:xfrm>
        <a:graphic>
          <a:graphicData uri="http://schemas.openxmlformats.org/drawingml/2006/table">
            <a:tbl>
              <a:tblPr/>
              <a:tblGrid>
                <a:gridCol w="388938"/>
                <a:gridCol w="396848"/>
                <a:gridCol w="381027"/>
                <a:gridCol w="388937"/>
                <a:gridCol w="388938"/>
                <a:gridCol w="341296"/>
                <a:gridCol w="439754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446109"/>
                <a:gridCol w="357190"/>
                <a:gridCol w="366689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92" name="TextBox 2"/>
          <p:cNvSpPr txBox="1">
            <a:spLocks noChangeArrowheads="1"/>
          </p:cNvSpPr>
          <p:nvPr/>
        </p:nvSpPr>
        <p:spPr bwMode="auto">
          <a:xfrm>
            <a:off x="2357438" y="214313"/>
            <a:ext cx="5815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C00000"/>
                </a:solidFill>
                <a:latin typeface="Lucida Sans Unicode" pitchFamily="34" charset="0"/>
              </a:rPr>
              <a:t>Упростить выражение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52413" y="1071563"/>
          <a:ext cx="8248650" cy="2571750"/>
        </p:xfrm>
        <a:graphic>
          <a:graphicData uri="http://schemas.openxmlformats.org/presentationml/2006/ole">
            <p:oleObj spid="_x0000_s7170" name="Формула" r:id="rId4" imgW="2108160" imgH="59688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 flipH="1">
            <a:off x="7429500" y="5715000"/>
            <a:ext cx="714375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215188" y="6072188"/>
            <a:ext cx="1143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95" name="TextBox 10"/>
          <p:cNvSpPr txBox="1">
            <a:spLocks noChangeArrowheads="1"/>
          </p:cNvSpPr>
          <p:nvPr/>
        </p:nvSpPr>
        <p:spPr bwMode="auto">
          <a:xfrm>
            <a:off x="7786688" y="5286375"/>
            <a:ext cx="447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y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3796" name="TextBox 11"/>
          <p:cNvSpPr txBox="1">
            <a:spLocks noChangeArrowheads="1"/>
          </p:cNvSpPr>
          <p:nvPr/>
        </p:nvSpPr>
        <p:spPr bwMode="auto">
          <a:xfrm>
            <a:off x="8215313" y="6143625"/>
            <a:ext cx="357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x</a:t>
            </a:r>
            <a:endParaRPr lang="ru-RU">
              <a:latin typeface="Lucida Sans Unicode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stCxn id="13795" idx="1"/>
          </p:cNvCxnSpPr>
          <p:nvPr/>
        </p:nvCxnSpPr>
        <p:spPr>
          <a:xfrm rot="10800000" flipV="1">
            <a:off x="7786688" y="5470525"/>
            <a:ext cx="0" cy="1173163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817" name="TextBox 2"/>
          <p:cNvSpPr txBox="1">
            <a:spLocks noChangeArrowheads="1"/>
          </p:cNvSpPr>
          <p:nvPr/>
        </p:nvSpPr>
        <p:spPr bwMode="auto">
          <a:xfrm>
            <a:off x="1928813" y="714375"/>
            <a:ext cx="6215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002060"/>
                </a:solidFill>
                <a:latin typeface="Lucida Sans Unicode" pitchFamily="34" charset="0"/>
              </a:rPr>
              <a:t>Самостоятельная работа</a:t>
            </a:r>
          </a:p>
        </p:txBody>
      </p:sp>
      <p:graphicFrame>
        <p:nvGraphicFramePr>
          <p:cNvPr id="14338" name="Object 1" descr="Газетная бумага"/>
          <p:cNvGraphicFramePr>
            <a:graphicFrameLocks noChangeAspect="1"/>
          </p:cNvGraphicFramePr>
          <p:nvPr/>
        </p:nvGraphicFramePr>
        <p:xfrm>
          <a:off x="214313" y="2000250"/>
          <a:ext cx="5500687" cy="1500188"/>
        </p:xfrm>
        <a:graphic>
          <a:graphicData uri="http://schemas.openxmlformats.org/presentationml/2006/ole">
            <p:oleObj spid="_x0000_s8194" name="Формула" r:id="rId3" imgW="2260440" imgH="596880" progId="Equation.3">
              <p:embed/>
            </p:oleObj>
          </a:graphicData>
        </a:graphic>
      </p:graphicFrame>
      <p:graphicFrame>
        <p:nvGraphicFramePr>
          <p:cNvPr id="14339" name="Object 2" descr="Розовая тисненая бумага"/>
          <p:cNvGraphicFramePr>
            <a:graphicFrameLocks noChangeAspect="1"/>
          </p:cNvGraphicFramePr>
          <p:nvPr/>
        </p:nvGraphicFramePr>
        <p:xfrm>
          <a:off x="3143250" y="5000625"/>
          <a:ext cx="5500688" cy="1500188"/>
        </p:xfrm>
        <a:graphic>
          <a:graphicData uri="http://schemas.openxmlformats.org/presentationml/2006/ole">
            <p:oleObj spid="_x0000_s8195" name="Формула" r:id="rId4" imgW="2019240" imgH="596880" progId="Equation.3">
              <p:embed/>
            </p:oleObj>
          </a:graphicData>
        </a:graphic>
      </p:graphicFrame>
      <p:sp>
        <p:nvSpPr>
          <p:cNvPr id="14818" name="TextBox 5"/>
          <p:cNvSpPr txBox="1">
            <a:spLocks noChangeArrowheads="1"/>
          </p:cNvSpPr>
          <p:nvPr/>
        </p:nvSpPr>
        <p:spPr bwMode="auto">
          <a:xfrm>
            <a:off x="2000250" y="1428750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1 ВАРИАНТ</a:t>
            </a:r>
          </a:p>
        </p:txBody>
      </p:sp>
      <p:sp>
        <p:nvSpPr>
          <p:cNvPr id="14819" name="TextBox 6"/>
          <p:cNvSpPr txBox="1">
            <a:spLocks noChangeArrowheads="1"/>
          </p:cNvSpPr>
          <p:nvPr/>
        </p:nvSpPr>
        <p:spPr bwMode="auto">
          <a:xfrm>
            <a:off x="5072063" y="4429125"/>
            <a:ext cx="2357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Lucida Sans Unicode" pitchFamily="34" charset="0"/>
              </a:rPr>
              <a:t>2 ВАРИАНТ</a:t>
            </a:r>
          </a:p>
        </p:txBody>
      </p:sp>
      <p:sp>
        <p:nvSpPr>
          <p:cNvPr id="14820" name="TextBox 7"/>
          <p:cNvSpPr txBox="1">
            <a:spLocks noChangeArrowheads="1"/>
          </p:cNvSpPr>
          <p:nvPr/>
        </p:nvSpPr>
        <p:spPr bwMode="auto">
          <a:xfrm>
            <a:off x="4714875" y="6072188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Lucida Sans Unicode" pitchFamily="34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/>
        </p:nvGraphicFramePr>
        <p:xfrm>
          <a:off x="0" y="0"/>
          <a:ext cx="9144000" cy="6858005"/>
        </p:xfrm>
        <a:graphic>
          <a:graphicData uri="http://schemas.openxmlformats.org/drawingml/2006/table">
            <a:tbl>
              <a:tblPr/>
              <a:tblGrid>
                <a:gridCol w="388938"/>
                <a:gridCol w="388937"/>
                <a:gridCol w="388938"/>
                <a:gridCol w="388937"/>
                <a:gridCol w="388938"/>
                <a:gridCol w="392112"/>
                <a:gridCol w="388938"/>
                <a:gridCol w="368300"/>
                <a:gridCol w="369887"/>
                <a:gridCol w="369888"/>
                <a:gridCol w="368300"/>
                <a:gridCol w="368300"/>
                <a:gridCol w="390525"/>
                <a:gridCol w="388937"/>
                <a:gridCol w="373063"/>
                <a:gridCol w="368300"/>
                <a:gridCol w="366712"/>
                <a:gridCol w="373063"/>
                <a:gridCol w="366712"/>
                <a:gridCol w="392113"/>
                <a:gridCol w="388937"/>
                <a:gridCol w="388938"/>
                <a:gridCol w="387350"/>
                <a:gridCol w="388937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2B2B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2" name="Object 1" descr="Голубая тисненая бумага"/>
          <p:cNvGraphicFramePr>
            <a:graphicFrameLocks noChangeAspect="1"/>
          </p:cNvGraphicFramePr>
          <p:nvPr/>
        </p:nvGraphicFramePr>
        <p:xfrm>
          <a:off x="0" y="785813"/>
          <a:ext cx="6572250" cy="1500187"/>
        </p:xfrm>
        <a:graphic>
          <a:graphicData uri="http://schemas.openxmlformats.org/presentationml/2006/ole">
            <p:oleObj spid="_x0000_s9218" name="Формула" r:id="rId3" imgW="2260440" imgH="596880" progId="Equation.3">
              <p:embed/>
            </p:oleObj>
          </a:graphicData>
        </a:graphic>
      </p:graphicFrame>
      <p:sp>
        <p:nvSpPr>
          <p:cNvPr id="15841" name="TextBox 3"/>
          <p:cNvSpPr txBox="1">
            <a:spLocks noChangeArrowheads="1"/>
          </p:cNvSpPr>
          <p:nvPr/>
        </p:nvSpPr>
        <p:spPr bwMode="auto">
          <a:xfrm>
            <a:off x="6786563" y="150018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Lucida Sans Unicode" pitchFamily="34" charset="0"/>
              </a:rPr>
              <a:t>=</a:t>
            </a:r>
          </a:p>
        </p:txBody>
      </p:sp>
      <p:graphicFrame>
        <p:nvGraphicFramePr>
          <p:cNvPr id="15363" name="Object 480" descr="Почтовая бумага"/>
          <p:cNvGraphicFramePr>
            <a:graphicFrameLocks noChangeAspect="1"/>
          </p:cNvGraphicFramePr>
          <p:nvPr/>
        </p:nvGraphicFramePr>
        <p:xfrm>
          <a:off x="0" y="3214688"/>
          <a:ext cx="8929688" cy="1571625"/>
        </p:xfrm>
        <a:graphic>
          <a:graphicData uri="http://schemas.openxmlformats.org/presentationml/2006/ole">
            <p:oleObj spid="_x0000_s9219" name="Формула" r:id="rId4" imgW="3098520" imgH="44424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5786438" y="3357563"/>
            <a:ext cx="928687" cy="5715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57813" y="4143375"/>
            <a:ext cx="857250" cy="5715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92</Words>
  <Application>Microsoft Office PowerPoint</Application>
  <PresentationFormat>Экран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Трек</vt:lpstr>
      <vt:lpstr>Формула</vt:lpstr>
      <vt:lpstr>Microsoft Equation 3.0</vt:lpstr>
      <vt:lpstr> B4 (4551). В равнобедренном треугольнике ABC  с основанием AC боковая сторона AB равна 8, а                                                       Найдите высоту, проведенную к основанию. </vt:lpstr>
      <vt:lpstr>ЗНАКИ ТРИГОНОМЕТРИЧЕСКИХ ФУНКЦИЙ</vt:lpstr>
      <vt:lpstr>Вспомни правило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B4 (4551). В равнобедренном треугольнике ABC  с основанием AC боковая сторона AB равна 8, а                                                       Найдите высоту, проведенную к основанию. </dc:title>
  <dc:creator>танечка</dc:creator>
  <cp:lastModifiedBy>танечка</cp:lastModifiedBy>
  <cp:revision>1</cp:revision>
  <dcterms:created xsi:type="dcterms:W3CDTF">2012-06-14T13:09:41Z</dcterms:created>
  <dcterms:modified xsi:type="dcterms:W3CDTF">2012-06-14T13:17:53Z</dcterms:modified>
</cp:coreProperties>
</file>