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Действия с дробями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6 </a:t>
            </a:r>
            <a:r>
              <a:rPr lang="ru-RU" b="1" dirty="0" smtClean="0">
                <a:solidFill>
                  <a:srgbClr val="C00000"/>
                </a:solidFill>
              </a:rPr>
              <a:t>класс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</a:t>
            </a:r>
            <a:r>
              <a:rPr lang="ru-RU" b="1" dirty="0" smtClean="0">
                <a:solidFill>
                  <a:srgbClr val="C00000"/>
                </a:solidFill>
              </a:rPr>
              <a:t>роверочная работа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786322"/>
            <a:ext cx="6400800" cy="17526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Учитель: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Легенчук О.И.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А)</a:t>
            </a:r>
            <a:r>
              <a:rPr lang="ru-RU" dirty="0" smtClean="0">
                <a:latin typeface="Arial" pitchFamily="34" charset="0"/>
                <a:ea typeface="Times New Roman" pitchFamily="18" charset="0"/>
              </a:rPr>
              <a:t> )  10,8 + 3,7:1,5; </a:t>
            </a:r>
          </a:p>
          <a:p>
            <a:endParaRPr lang="ru-RU" dirty="0" smtClean="0">
              <a:latin typeface="Arial" pitchFamily="34" charset="0"/>
            </a:endParaRPr>
          </a:p>
          <a:p>
            <a:r>
              <a:rPr lang="ru-RU" dirty="0" smtClean="0">
                <a:latin typeface="Arial" pitchFamily="34" charset="0"/>
              </a:rPr>
              <a:t>Б)                   :</a:t>
            </a:r>
          </a:p>
          <a:p>
            <a:endParaRPr lang="ru-RU" dirty="0" smtClean="0">
              <a:latin typeface="Arial" pitchFamily="34" charset="0"/>
            </a:endParaRPr>
          </a:p>
          <a:p>
            <a:r>
              <a:rPr lang="ru-RU" dirty="0" smtClean="0">
                <a:latin typeface="Arial" pitchFamily="34" charset="0"/>
              </a:rPr>
              <a:t>В)      :     </a:t>
            </a:r>
          </a:p>
          <a:p>
            <a:endParaRPr lang="ru-RU" dirty="0" smtClean="0">
              <a:latin typeface="Arial" pitchFamily="34" charset="0"/>
            </a:endParaRPr>
          </a:p>
          <a:p>
            <a:r>
              <a:rPr lang="ru-RU" dirty="0" smtClean="0">
                <a:latin typeface="Arial" pitchFamily="34" charset="0"/>
              </a:rPr>
              <a:t>Г)               :</a:t>
            </a:r>
            <a:endParaRPr lang="ru-RU" dirty="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357290" y="1857364"/>
          <a:ext cx="1571636" cy="740656"/>
        </p:xfrm>
        <a:graphic>
          <a:graphicData uri="http://schemas.openxmlformats.org/presentationml/2006/ole">
            <p:oleObj spid="_x0000_s1027" name="Формула" r:id="rId3" imgW="825500" imgH="393700" progId="Equation.3">
              <p:embed/>
            </p:oleObj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57224" y="3000372"/>
          <a:ext cx="2146625" cy="1143008"/>
        </p:xfrm>
        <a:graphic>
          <a:graphicData uri="http://schemas.openxmlformats.org/presentationml/2006/ole">
            <p:oleObj spid="_x0000_s1026" name="Формула" r:id="rId4" imgW="736280" imgH="393529" progId="Equation.3">
              <p:embed/>
            </p:oleObj>
          </a:graphicData>
        </a:graphic>
      </p:graphicFrame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928662" y="4929198"/>
          <a:ext cx="2394619" cy="1033467"/>
        </p:xfrm>
        <a:graphic>
          <a:graphicData uri="http://schemas.openxmlformats.org/presentationml/2006/ole">
            <p:oleObj spid="_x0000_s1025" name="Формула" r:id="rId5" imgW="901309" imgH="393529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4282" y="357166"/>
            <a:ext cx="414340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№9.В каком из примеров в ответе получится 8,2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lang="ru-RU" sz="20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lang="ru-RU" sz="20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а)  9,8 -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28596" y="3143248"/>
            <a:ext cx="281463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</a:rPr>
              <a:t>Б)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в) 5,6:2,8 +6,3·0,5;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г)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857884" y="2928934"/>
          <a:ext cx="1285884" cy="712449"/>
        </p:xfrm>
        <a:graphic>
          <a:graphicData uri="http://schemas.openxmlformats.org/presentationml/2006/ole">
            <p:oleObj spid="_x0000_s1036" name="Формула" r:id="rId6" imgW="710891" imgH="393529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7500958" y="2857496"/>
          <a:ext cx="500066" cy="798807"/>
        </p:xfrm>
        <a:graphic>
          <a:graphicData uri="http://schemas.openxmlformats.org/presentationml/2006/ole">
            <p:oleObj spid="_x0000_s1035" name="Формула" r:id="rId7" imgW="203112" imgH="393529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572132" y="4000504"/>
          <a:ext cx="308403" cy="903181"/>
        </p:xfrm>
        <a:graphic>
          <a:graphicData uri="http://schemas.openxmlformats.org/presentationml/2006/ole">
            <p:oleObj spid="_x0000_s1034" name="Формула" r:id="rId8" imgW="139639" imgH="393529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215074" y="4071942"/>
          <a:ext cx="1285884" cy="811096"/>
        </p:xfrm>
        <a:graphic>
          <a:graphicData uri="http://schemas.openxmlformats.org/presentationml/2006/ole">
            <p:oleObj spid="_x0000_s1033" name="Формула" r:id="rId9" imgW="622030" imgH="393529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572132" y="5072074"/>
          <a:ext cx="1167401" cy="714380"/>
        </p:xfrm>
        <a:graphic>
          <a:graphicData uri="http://schemas.openxmlformats.org/presentationml/2006/ole">
            <p:oleObj spid="_x0000_s1032" name="Формула" r:id="rId10" imgW="634725" imgH="393529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286643" y="4857760"/>
          <a:ext cx="428629" cy="994897"/>
        </p:xfrm>
        <a:graphic>
          <a:graphicData uri="http://schemas.openxmlformats.org/presentationml/2006/ole">
            <p:oleObj spid="_x0000_s1031" name="Формула" r:id="rId11" imgW="152334" imgH="393529" progId="Equation.3">
              <p:embed/>
            </p:oleObj>
          </a:graphicData>
        </a:graphic>
      </p:graphicFrame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6858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2066" y="285728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№9.В каком из примеров в ответе получится 3,4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</a:rPr>
              <a:t>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№10.Найдите значение выражения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А)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Б)          1, 05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Г) </a:t>
            </a:r>
            <a:r>
              <a:rPr lang="ru-RU" b="1" dirty="0" smtClean="0"/>
              <a:t>свой ответ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А)         5, 6</a:t>
            </a:r>
          </a:p>
          <a:p>
            <a:endParaRPr lang="ru-RU" dirty="0" smtClean="0"/>
          </a:p>
          <a:p>
            <a:r>
              <a:rPr lang="ru-RU" dirty="0" smtClean="0"/>
              <a:t>Б)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Г) </a:t>
            </a:r>
            <a:r>
              <a:rPr lang="ru-RU" b="1" dirty="0" smtClean="0"/>
              <a:t>свой ответ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857225" y="857233"/>
          <a:ext cx="2928957" cy="2099518"/>
        </p:xfrm>
        <a:graphic>
          <a:graphicData uri="http://schemas.openxmlformats.org/presentationml/2006/ole">
            <p:oleObj spid="_x0000_s24577" name="Формула" r:id="rId3" imgW="1066800" imgH="7620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500166" y="2928934"/>
          <a:ext cx="571504" cy="1018768"/>
        </p:xfrm>
        <a:graphic>
          <a:graphicData uri="http://schemas.openxmlformats.org/presentationml/2006/ole">
            <p:oleObj spid="_x0000_s24580" name="Формула" r:id="rId4" imgW="215713" imgH="393359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000100" y="4714884"/>
          <a:ext cx="780590" cy="1000132"/>
        </p:xfrm>
        <a:graphic>
          <a:graphicData uri="http://schemas.openxmlformats.org/presentationml/2006/ole">
            <p:oleObj spid="_x0000_s24579" name="Формула" r:id="rId5" imgW="304536" imgH="393359" progId="Equation.3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-3000428" y="1500174"/>
            <a:ext cx="70294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5357818" y="857232"/>
          <a:ext cx="2616747" cy="2048391"/>
        </p:xfrm>
        <a:graphic>
          <a:graphicData uri="http://schemas.openxmlformats.org/presentationml/2006/ole">
            <p:oleObj spid="_x0000_s24584" name="Формула" r:id="rId6" imgW="901309" imgH="761669" progId="Equation.3">
              <p:embed/>
            </p:oleObj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5715008" y="3643314"/>
          <a:ext cx="571504" cy="976319"/>
        </p:xfrm>
        <a:graphic>
          <a:graphicData uri="http://schemas.openxmlformats.org/presentationml/2006/ole">
            <p:oleObj spid="_x0000_s24587" name="Формула" r:id="rId7" imgW="228501" imgH="393529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715008" y="4643446"/>
          <a:ext cx="642942" cy="1146114"/>
        </p:xfrm>
        <a:graphic>
          <a:graphicData uri="http://schemas.openxmlformats.org/presentationml/2006/ole">
            <p:oleObj spid="_x0000_s24586" name="Формула" r:id="rId8" imgW="215713" imgH="39335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714348" y="1071546"/>
            <a:ext cx="4038600" cy="5786454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В коробке          кг конфет. Сколько конфет в 8 коробках?</a:t>
            </a:r>
          </a:p>
          <a:p>
            <a:r>
              <a:rPr lang="ru-RU" dirty="0" smtClean="0"/>
              <a:t>а)           кг;    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б)               кг;   </a:t>
            </a:r>
          </a:p>
          <a:p>
            <a:r>
              <a:rPr lang="ru-RU" dirty="0" smtClean="0"/>
              <a:t>   </a:t>
            </a:r>
          </a:p>
          <a:p>
            <a:endParaRPr lang="ru-RU" dirty="0" smtClean="0"/>
          </a:p>
          <a:p>
            <a:r>
              <a:rPr lang="ru-RU" dirty="0" smtClean="0"/>
              <a:t>в)                кг;    </a:t>
            </a:r>
          </a:p>
          <a:p>
            <a:endParaRPr lang="ru-RU" dirty="0" smtClean="0"/>
          </a:p>
          <a:p>
            <a:r>
              <a:rPr lang="ru-RU" dirty="0" smtClean="0"/>
              <a:t> г)  свой ответ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72072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В автомобиль               т вмещается            груза. Сколько груза перевезут за раз 8 таких же автомобилей?</a:t>
            </a:r>
          </a:p>
          <a:p>
            <a:r>
              <a:rPr lang="ru-RU" dirty="0" smtClean="0"/>
              <a:t>      а)           т;  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 б)               т;</a:t>
            </a:r>
          </a:p>
          <a:p>
            <a:r>
              <a:rPr lang="ru-RU" dirty="0" smtClean="0"/>
              <a:t>  </a:t>
            </a:r>
          </a:p>
          <a:p>
            <a:r>
              <a:rPr lang="ru-RU" dirty="0" smtClean="0"/>
              <a:t>  в)               т;    </a:t>
            </a:r>
          </a:p>
          <a:p>
            <a:r>
              <a:rPr lang="ru-RU" dirty="0" smtClean="0"/>
              <a:t> г)  свой ответ</a:t>
            </a:r>
          </a:p>
          <a:p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857488" y="857232"/>
          <a:ext cx="642942" cy="750099"/>
        </p:xfrm>
        <a:graphic>
          <a:graphicData uri="http://schemas.openxmlformats.org/presentationml/2006/ole">
            <p:oleObj spid="_x0000_s10241" name="Формула" r:id="rId3" imgW="152334" imgH="393529" progId="Equation.3">
              <p:embed/>
            </p:oleObj>
          </a:graphicData>
        </a:graphic>
      </p:graphicFrame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571604" y="2285992"/>
          <a:ext cx="642942" cy="1013870"/>
        </p:xfrm>
        <a:graphic>
          <a:graphicData uri="http://schemas.openxmlformats.org/presentationml/2006/ole">
            <p:oleObj spid="_x0000_s10243" name="Формула" r:id="rId4" imgW="241195" imgH="393529" progId="Equation.3">
              <p:embed/>
            </p:oleObj>
          </a:graphicData>
        </a:graphic>
      </p:graphicFrame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571604" y="3643314"/>
          <a:ext cx="714348" cy="1126472"/>
        </p:xfrm>
        <a:graphic>
          <a:graphicData uri="http://schemas.openxmlformats.org/presentationml/2006/ole">
            <p:oleObj spid="_x0000_s10245" name="Формула" r:id="rId5" imgW="241195" imgH="393529" progId="Equation.3">
              <p:embed/>
            </p:oleObj>
          </a:graphicData>
        </a:graphic>
      </p:graphicFrame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571604" y="4857760"/>
          <a:ext cx="571472" cy="976265"/>
        </p:xfrm>
        <a:graphic>
          <a:graphicData uri="http://schemas.openxmlformats.org/presentationml/2006/ole">
            <p:oleObj spid="_x0000_s10247" name="Формула" r:id="rId6" imgW="228501" imgH="393529" progId="Equation.3">
              <p:embed/>
            </p:oleObj>
          </a:graphicData>
        </a:graphic>
      </p:graphicFrame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7572396" y="1214422"/>
          <a:ext cx="500034" cy="931882"/>
        </p:xfrm>
        <a:graphic>
          <a:graphicData uri="http://schemas.openxmlformats.org/presentationml/2006/ole">
            <p:oleObj spid="_x0000_s10249" name="Формула" r:id="rId7" imgW="203112" imgH="393529" progId="Equation.3">
              <p:embed/>
            </p:oleObj>
          </a:graphicData>
        </a:graphic>
      </p:graphicFrame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5857884" y="3500438"/>
          <a:ext cx="500034" cy="854225"/>
        </p:xfrm>
        <a:graphic>
          <a:graphicData uri="http://schemas.openxmlformats.org/presentationml/2006/ole">
            <p:oleObj spid="_x0000_s10251" name="Формула" r:id="rId8" imgW="228501" imgH="393529" progId="Equation.3">
              <p:embed/>
            </p:oleObj>
          </a:graphicData>
        </a:graphic>
      </p:graphicFrame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5786446" y="4286256"/>
          <a:ext cx="500034" cy="788515"/>
        </p:xfrm>
        <a:graphic>
          <a:graphicData uri="http://schemas.openxmlformats.org/presentationml/2006/ole">
            <p:oleObj spid="_x0000_s10253" name="Формула" r:id="rId9" imgW="241195" imgH="393529" progId="Equation.3">
              <p:embed/>
            </p:oleObj>
          </a:graphicData>
        </a:graphic>
      </p:graphicFrame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5786446" y="5214950"/>
          <a:ext cx="500034" cy="788515"/>
        </p:xfrm>
        <a:graphic>
          <a:graphicData uri="http://schemas.openxmlformats.org/presentationml/2006/ole">
            <p:oleObj spid="_x0000_s10255" name="Формула" r:id="rId10" imgW="241195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В каком из примеров в ответе получится число 0,36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а)             </a:t>
            </a:r>
          </a:p>
          <a:p>
            <a:r>
              <a:rPr lang="ru-RU" dirty="0" smtClean="0"/>
              <a:t>  </a:t>
            </a:r>
          </a:p>
          <a:p>
            <a:r>
              <a:rPr lang="ru-RU" dirty="0" smtClean="0"/>
              <a:t>  б)                  ;    </a:t>
            </a:r>
          </a:p>
          <a:p>
            <a:endParaRPr lang="ru-RU" dirty="0" smtClean="0"/>
          </a:p>
          <a:p>
            <a:r>
              <a:rPr lang="ru-RU" dirty="0" smtClean="0"/>
              <a:t> в)                   ;    </a:t>
            </a:r>
          </a:p>
          <a:p>
            <a:endParaRPr lang="ru-RU" dirty="0" smtClean="0"/>
          </a:p>
          <a:p>
            <a:r>
              <a:rPr lang="ru-RU" dirty="0" smtClean="0"/>
              <a:t> г) 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81518" cy="4829196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В каком из примеров в ответе получится число 1,2:</a:t>
            </a:r>
          </a:p>
          <a:p>
            <a:r>
              <a:rPr lang="ru-RU" dirty="0" smtClean="0"/>
              <a:t>А)</a:t>
            </a:r>
          </a:p>
          <a:p>
            <a:endParaRPr lang="ru-RU" dirty="0" smtClean="0"/>
          </a:p>
          <a:p>
            <a:r>
              <a:rPr lang="ru-RU" dirty="0" smtClean="0"/>
              <a:t>Б)</a:t>
            </a:r>
          </a:p>
          <a:p>
            <a:endParaRPr lang="ru-RU" dirty="0" smtClean="0"/>
          </a:p>
          <a:p>
            <a:r>
              <a:rPr lang="ru-RU" dirty="0" smtClean="0"/>
              <a:t>В)</a:t>
            </a:r>
          </a:p>
          <a:p>
            <a:endParaRPr lang="ru-RU" dirty="0" smtClean="0"/>
          </a:p>
          <a:p>
            <a:r>
              <a:rPr lang="ru-RU" dirty="0" smtClean="0"/>
              <a:t>Г)</a:t>
            </a:r>
            <a:endParaRPr lang="ru-R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428728" y="2786058"/>
          <a:ext cx="785786" cy="785786"/>
        </p:xfrm>
        <a:graphic>
          <a:graphicData uri="http://schemas.openxmlformats.org/presentationml/2006/ole">
            <p:oleObj spid="_x0000_s9217" name="Формула" r:id="rId3" imgW="393529" imgH="393529" progId="Equation.3">
              <p:embed/>
            </p:oleObj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571604" y="3857628"/>
          <a:ext cx="792767" cy="928670"/>
        </p:xfrm>
        <a:graphic>
          <a:graphicData uri="http://schemas.openxmlformats.org/presentationml/2006/ole">
            <p:oleObj spid="_x0000_s9219" name="Формула" r:id="rId4" imgW="330057" imgH="393529" progId="Equation.3">
              <p:embed/>
            </p:oleObj>
          </a:graphicData>
        </a:graphic>
      </p:graphicFrame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1357290" y="4714884"/>
          <a:ext cx="1045405" cy="857232"/>
        </p:xfrm>
        <a:graphic>
          <a:graphicData uri="http://schemas.openxmlformats.org/presentationml/2006/ole">
            <p:oleObj spid="_x0000_s9229" name="Формула" r:id="rId5" imgW="469696" imgH="393529" progId="Equation.3">
              <p:embed/>
            </p:oleObj>
          </a:graphicData>
        </a:graphic>
      </p:graphicFrame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1571604" y="5857892"/>
          <a:ext cx="670800" cy="785794"/>
        </p:xfrm>
        <a:graphic>
          <a:graphicData uri="http://schemas.openxmlformats.org/presentationml/2006/ole">
            <p:oleObj spid="_x0000_s9231" name="Формула" r:id="rId6" imgW="330057" imgH="393529" progId="Equation.3">
              <p:embed/>
            </p:oleObj>
          </a:graphicData>
        </a:graphic>
      </p:graphicFrame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5857884" y="2857496"/>
          <a:ext cx="993129" cy="714356"/>
        </p:xfrm>
        <a:graphic>
          <a:graphicData uri="http://schemas.openxmlformats.org/presentationml/2006/ole">
            <p:oleObj spid="_x0000_s9233" name="Формула" r:id="rId7" imgW="545863" imgH="393529" progId="Equation.3">
              <p:embed/>
            </p:oleObj>
          </a:graphicData>
        </a:graphic>
      </p:graphicFrame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5643570" y="3500438"/>
          <a:ext cx="1045405" cy="857232"/>
        </p:xfrm>
        <a:graphic>
          <a:graphicData uri="http://schemas.openxmlformats.org/presentationml/2006/ole">
            <p:oleObj spid="_x0000_s9235" name="Формула" r:id="rId8" imgW="469696" imgH="393529" progId="Equation.3">
              <p:embed/>
            </p:oleObj>
          </a:graphicData>
        </a:graphic>
      </p:graphicFrame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5786446" y="4500570"/>
          <a:ext cx="838173" cy="838173"/>
        </p:xfrm>
        <a:graphic>
          <a:graphicData uri="http://schemas.openxmlformats.org/presentationml/2006/ole">
            <p:oleObj spid="_x0000_s9237" name="Формула" r:id="rId9" imgW="393529" imgH="393529" progId="Equation.3">
              <p:embed/>
            </p:oleObj>
          </a:graphicData>
        </a:graphic>
      </p:graphicFrame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5786446" y="5572140"/>
          <a:ext cx="996617" cy="785794"/>
        </p:xfrm>
        <a:graphic>
          <a:graphicData uri="http://schemas.openxmlformats.org/presentationml/2006/ole">
            <p:oleObj spid="_x0000_s9239" name="Формула" r:id="rId10" imgW="495085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b="1" dirty="0" smtClean="0"/>
              <a:t>Лодка проплывает в </a:t>
            </a:r>
          </a:p>
          <a:p>
            <a:pPr lvl="0">
              <a:buNone/>
            </a:pPr>
            <a:endParaRPr lang="ru-RU" b="1" dirty="0" smtClean="0"/>
          </a:p>
          <a:p>
            <a:pPr lvl="0"/>
            <a:r>
              <a:rPr lang="ru-RU" b="1" dirty="0" smtClean="0"/>
              <a:t>среднем            км в </a:t>
            </a:r>
          </a:p>
          <a:p>
            <a:pPr lvl="0"/>
            <a:r>
              <a:rPr lang="ru-RU" b="1" dirty="0" smtClean="0"/>
              <a:t>час. Какое расстояние она проплывет за   часа?</a:t>
            </a:r>
          </a:p>
          <a:p>
            <a:pPr lvl="0"/>
            <a:endParaRPr lang="ru-RU" b="1" dirty="0" smtClean="0"/>
          </a:p>
          <a:p>
            <a:r>
              <a:rPr lang="ru-RU" b="1" dirty="0" smtClean="0"/>
              <a:t>а)  8,1 км;   </a:t>
            </a:r>
          </a:p>
          <a:p>
            <a:r>
              <a:rPr lang="ru-RU" b="1" dirty="0" smtClean="0"/>
              <a:t>  б)  11,2 км;     </a:t>
            </a:r>
          </a:p>
          <a:p>
            <a:r>
              <a:rPr lang="ru-RU" b="1" dirty="0" smtClean="0"/>
              <a:t>в)  121 км;   </a:t>
            </a:r>
          </a:p>
          <a:p>
            <a:r>
              <a:rPr lang="ru-RU" b="1" dirty="0" smtClean="0"/>
              <a:t>  г)  свой ответ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476886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/>
              <a:t>Насос перекачивает           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м</a:t>
            </a:r>
            <a:r>
              <a:rPr lang="ru-RU" b="1" baseline="30000" dirty="0" smtClean="0"/>
              <a:t>3</a:t>
            </a:r>
            <a:r>
              <a:rPr lang="ru-RU" b="1" dirty="0" smtClean="0"/>
              <a:t> воды в час. Сколько воды он перекачает </a:t>
            </a:r>
          </a:p>
          <a:p>
            <a:pPr lvl="0"/>
            <a:r>
              <a:rPr lang="ru-RU" b="1" dirty="0" smtClean="0"/>
              <a:t>за           часа?</a:t>
            </a:r>
          </a:p>
          <a:p>
            <a:endParaRPr lang="ru-RU" b="1" dirty="0" smtClean="0"/>
          </a:p>
          <a:p>
            <a:r>
              <a:rPr lang="ru-RU" b="1" dirty="0" smtClean="0"/>
              <a:t>а)                  ;   </a:t>
            </a:r>
          </a:p>
          <a:p>
            <a:endParaRPr lang="ru-RU" b="1" dirty="0" smtClean="0"/>
          </a:p>
          <a:p>
            <a:r>
              <a:rPr lang="ru-RU" b="1" dirty="0" smtClean="0"/>
              <a:t>  б)                 ;   </a:t>
            </a:r>
          </a:p>
          <a:p>
            <a:endParaRPr lang="ru-RU" b="1" dirty="0" smtClean="0"/>
          </a:p>
          <a:p>
            <a:r>
              <a:rPr lang="ru-RU" b="1" dirty="0" smtClean="0"/>
              <a:t>  в)  4 м</a:t>
            </a:r>
            <a:r>
              <a:rPr lang="ru-RU" b="1" baseline="30000" dirty="0" smtClean="0"/>
              <a:t>3</a:t>
            </a:r>
            <a:r>
              <a:rPr lang="ru-RU" b="1" dirty="0" smtClean="0"/>
              <a:t>;     </a:t>
            </a:r>
          </a:p>
          <a:p>
            <a:r>
              <a:rPr lang="ru-RU" b="1" dirty="0" smtClean="0"/>
              <a:t>г)  свой ответ</a:t>
            </a:r>
          </a:p>
          <a:p>
            <a:endParaRPr lang="ru-RU" dirty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8072462" y="1214422"/>
          <a:ext cx="428628" cy="875116"/>
        </p:xfrm>
        <a:graphic>
          <a:graphicData uri="http://schemas.openxmlformats.org/presentationml/2006/ole">
            <p:oleObj spid="_x0000_s8196" name="Формула" r:id="rId3" imgW="228501" imgH="393529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500694" y="2857496"/>
          <a:ext cx="571504" cy="714380"/>
        </p:xfrm>
        <a:graphic>
          <a:graphicData uri="http://schemas.openxmlformats.org/presentationml/2006/ole">
            <p:oleObj spid="_x0000_s8195" name="Формула" r:id="rId4" imgW="215713" imgH="393359" progId="Equation.3">
              <p:embed/>
            </p:oleObj>
          </a:graphicData>
        </a:graphic>
      </p:graphicFrame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715008" y="3500438"/>
          <a:ext cx="846802" cy="642942"/>
        </p:xfrm>
        <a:graphic>
          <a:graphicData uri="http://schemas.openxmlformats.org/presentationml/2006/ole">
            <p:oleObj spid="_x0000_s8194" name="Формула" r:id="rId5" imgW="507780" imgH="393529" progId="Equation.3">
              <p:embed/>
            </p:oleObj>
          </a:graphicData>
        </a:graphic>
      </p:graphicFrame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5857884" y="4300868"/>
          <a:ext cx="633414" cy="590227"/>
        </p:xfrm>
        <a:graphic>
          <a:graphicData uri="http://schemas.openxmlformats.org/presentationml/2006/ole">
            <p:oleObj spid="_x0000_s8193" name="Формула" r:id="rId6" imgW="418918" imgH="393529" progId="Equation.3">
              <p:embed/>
            </p:oleObj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2357422" y="2071678"/>
          <a:ext cx="428628" cy="732239"/>
        </p:xfrm>
        <a:graphic>
          <a:graphicData uri="http://schemas.openxmlformats.org/presentationml/2006/ole">
            <p:oleObj spid="_x0000_s8202" name="Формула" r:id="rId7" imgW="228501" imgH="393529" progId="Equation.3">
              <p:embed/>
            </p:oleObj>
          </a:graphicData>
        </a:graphic>
      </p:graphicFrame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3714744" y="3000372"/>
          <a:ext cx="500034" cy="788515"/>
        </p:xfrm>
        <a:graphic>
          <a:graphicData uri="http://schemas.openxmlformats.org/presentationml/2006/ole">
            <p:oleObj spid="_x0000_s8204" name="Формула" r:id="rId8" imgW="241195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063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/>
              <a:t>Поле площадью 168 га засеяно  на          . 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Сколько еще осталось засеять?</a:t>
            </a:r>
          </a:p>
          <a:p>
            <a:r>
              <a:rPr lang="ru-RU" b="1" dirty="0" smtClean="0"/>
              <a:t> а) 48 га;     </a:t>
            </a:r>
          </a:p>
          <a:p>
            <a:r>
              <a:rPr lang="ru-RU" b="1" dirty="0" smtClean="0"/>
              <a:t>б)  120 га;         </a:t>
            </a:r>
          </a:p>
          <a:p>
            <a:r>
              <a:rPr lang="ru-RU" b="1" dirty="0" smtClean="0"/>
              <a:t> в)  140 га;  </a:t>
            </a:r>
          </a:p>
          <a:p>
            <a:r>
              <a:rPr lang="ru-RU" b="1" dirty="0" smtClean="0"/>
              <a:t>  г)  свой ответ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/>
              <a:t>Аквариум емкостью 154 л наполнен водой</a:t>
            </a:r>
          </a:p>
          <a:p>
            <a:pPr lvl="0"/>
            <a:r>
              <a:rPr lang="ru-RU" b="1" dirty="0" smtClean="0"/>
              <a:t>  на           . 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Сколько еще воды можно долить в аквариум?</a:t>
            </a:r>
          </a:p>
          <a:p>
            <a:r>
              <a:rPr lang="ru-RU" b="1" dirty="0" smtClean="0"/>
              <a:t>  а) 112 л;     </a:t>
            </a:r>
          </a:p>
          <a:p>
            <a:r>
              <a:rPr lang="ru-RU" b="1" dirty="0" smtClean="0"/>
              <a:t>б)  44 л;    </a:t>
            </a:r>
          </a:p>
          <a:p>
            <a:r>
              <a:rPr lang="ru-RU" b="1" dirty="0" smtClean="0"/>
              <a:t> в)  124 л;   </a:t>
            </a:r>
          </a:p>
          <a:p>
            <a:r>
              <a:rPr lang="ru-RU" b="1" dirty="0" smtClean="0"/>
              <a:t>  г)  свой ответ</a:t>
            </a:r>
          </a:p>
          <a:p>
            <a:r>
              <a:rPr lang="ru-RU" b="1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5857884" y="2214554"/>
          <a:ext cx="571504" cy="648760"/>
        </p:xfrm>
        <a:graphic>
          <a:graphicData uri="http://schemas.openxmlformats.org/presentationml/2006/ole">
            <p:oleObj spid="_x0000_s7169" name="Формула" r:id="rId3" imgW="152334" imgH="393529" progId="Equation.3">
              <p:embed/>
            </p:oleObj>
          </a:graphicData>
        </a:graphic>
      </p:graphicFrame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714612" y="1928802"/>
          <a:ext cx="376239" cy="907400"/>
        </p:xfrm>
        <a:graphic>
          <a:graphicData uri="http://schemas.openxmlformats.org/presentationml/2006/ole">
            <p:oleObj spid="_x0000_s7172" name="Формула" r:id="rId4" imgW="15233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Какое из чисел больше остальных:</a:t>
            </a:r>
          </a:p>
          <a:p>
            <a:r>
              <a:rPr lang="ru-RU" b="1" dirty="0" smtClean="0"/>
              <a:t>а) 20% от 14;                       б) 50% от 2,3;   </a:t>
            </a:r>
          </a:p>
          <a:p>
            <a:r>
              <a:rPr lang="ru-RU" b="1" dirty="0" smtClean="0"/>
              <a:t>в) 17% от 5,96;                   г) 23% от 17,9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ru-RU" b="1" dirty="0" smtClean="0"/>
              <a:t>Какое из чисел больше остальных:</a:t>
            </a:r>
          </a:p>
          <a:p>
            <a:r>
              <a:rPr lang="ru-RU" b="1" dirty="0" smtClean="0"/>
              <a:t>а) 20% от 55,2;                       б) 12% от 36,84;   </a:t>
            </a:r>
          </a:p>
          <a:p>
            <a:r>
              <a:rPr lang="ru-RU" b="1" dirty="0" smtClean="0"/>
              <a:t>в) 35% от 42,4;                       г) 70% от 18,55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У какого из выражений значение равно 48?</a:t>
            </a:r>
          </a:p>
          <a:p>
            <a:r>
              <a:rPr lang="ru-RU" dirty="0" smtClean="0"/>
              <a:t>а)                                  ;         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б)                      ·   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в)                                   </a:t>
            </a:r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г)  </a:t>
            </a:r>
            <a:r>
              <a:rPr lang="ru-RU" b="1" dirty="0" smtClean="0"/>
              <a:t>такого нет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У какого из выражений значение равно 16?</a:t>
            </a:r>
          </a:p>
          <a:p>
            <a:endParaRPr lang="ru-RU" dirty="0" smtClean="0"/>
          </a:p>
          <a:p>
            <a:r>
              <a:rPr lang="ru-RU" dirty="0" smtClean="0"/>
              <a:t>А)</a:t>
            </a:r>
          </a:p>
          <a:p>
            <a:endParaRPr lang="ru-RU" dirty="0" smtClean="0"/>
          </a:p>
          <a:p>
            <a:r>
              <a:rPr lang="ru-RU" dirty="0" smtClean="0"/>
              <a:t>Б)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*</a:t>
            </a:r>
          </a:p>
          <a:p>
            <a:endParaRPr lang="ru-RU" dirty="0" smtClean="0"/>
          </a:p>
          <a:p>
            <a:r>
              <a:rPr lang="ru-RU" dirty="0" smtClean="0"/>
              <a:t>В)</a:t>
            </a:r>
          </a:p>
          <a:p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Г)  такого нет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1357290" y="2285992"/>
          <a:ext cx="1714512" cy="585792"/>
        </p:xfrm>
        <a:graphic>
          <a:graphicData uri="http://schemas.openxmlformats.org/presentationml/2006/ole">
            <p:oleObj spid="_x0000_s5121" name="Формула" r:id="rId3" imgW="1143000" imgH="393700" progId="Equation.3">
              <p:embed/>
            </p:oleObj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500166" y="3143248"/>
          <a:ext cx="1071570" cy="570576"/>
        </p:xfrm>
        <a:graphic>
          <a:graphicData uri="http://schemas.openxmlformats.org/presentationml/2006/ole">
            <p:oleObj spid="_x0000_s5123" name="Формула" r:id="rId4" imgW="736280" imgH="393529" progId="Equation.3">
              <p:embed/>
            </p:oleObj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857488" y="3143248"/>
          <a:ext cx="390526" cy="615829"/>
        </p:xfrm>
        <a:graphic>
          <a:graphicData uri="http://schemas.openxmlformats.org/presentationml/2006/ole">
            <p:oleObj spid="_x0000_s5125" name="Формула" r:id="rId5" imgW="241195" imgH="393529" progId="Equation.3">
              <p:embed/>
            </p:oleObj>
          </a:graphicData>
        </a:graphic>
      </p:graphicFrame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357290" y="4071942"/>
          <a:ext cx="2299955" cy="785818"/>
        </p:xfrm>
        <a:graphic>
          <a:graphicData uri="http://schemas.openxmlformats.org/presentationml/2006/ole">
            <p:oleObj spid="_x0000_s5127" name="Формула" r:id="rId6" imgW="1143000" imgH="393700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5643570" y="2214554"/>
          <a:ext cx="2425408" cy="857256"/>
        </p:xfrm>
        <a:graphic>
          <a:graphicData uri="http://schemas.openxmlformats.org/presentationml/2006/ole">
            <p:oleObj spid="_x0000_s5132" name="Формула" r:id="rId7" imgW="1104900" imgH="393700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500694" y="3214686"/>
          <a:ext cx="1714512" cy="781055"/>
        </p:xfrm>
        <a:graphic>
          <a:graphicData uri="http://schemas.openxmlformats.org/presentationml/2006/ole">
            <p:oleObj spid="_x0000_s5131" name="Формула" r:id="rId8" imgW="850531" imgH="393529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7643834" y="3286124"/>
          <a:ext cx="428628" cy="732240"/>
        </p:xfrm>
        <a:graphic>
          <a:graphicData uri="http://schemas.openxmlformats.org/presentationml/2006/ole">
            <p:oleObj spid="_x0000_s5130" name="Формула" r:id="rId9" imgW="228501" imgH="393529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786446" y="4214818"/>
          <a:ext cx="2165791" cy="785818"/>
        </p:xfrm>
        <a:graphic>
          <a:graphicData uri="http://schemas.openxmlformats.org/presentationml/2006/ole">
            <p:oleObj spid="_x0000_s5129" name="Формула" r:id="rId10" imgW="1066337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№7.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Решите уравнение</a:t>
            </a:r>
          </a:p>
          <a:p>
            <a:pPr lvl="0">
              <a:buNone/>
            </a:pP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(                     · 44= 16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а) 3,25;         б)  0,75;        в)  1,75;        </a:t>
            </a:r>
          </a:p>
          <a:p>
            <a:r>
              <a:rPr lang="ru-RU" b="1" dirty="0" smtClean="0"/>
              <a:t> г)  свой ответ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Решите уравнение</a:t>
            </a:r>
          </a:p>
          <a:p>
            <a:endParaRPr lang="ru-RU" dirty="0" smtClean="0"/>
          </a:p>
          <a:p>
            <a:r>
              <a:rPr lang="ru-RU" dirty="0" smtClean="0"/>
              <a:t>                 *100 = 295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А)</a:t>
            </a:r>
            <a:r>
              <a:rPr lang="ru-RU" b="1" dirty="0" smtClean="0"/>
              <a:t> 9            </a:t>
            </a:r>
            <a:r>
              <a:rPr lang="ru-RU" dirty="0" smtClean="0"/>
              <a:t>б)                  </a:t>
            </a:r>
          </a:p>
          <a:p>
            <a:endParaRPr lang="ru-RU" dirty="0" smtClean="0"/>
          </a:p>
          <a:p>
            <a:r>
              <a:rPr lang="ru-RU" dirty="0" smtClean="0"/>
              <a:t>в)                 </a:t>
            </a:r>
          </a:p>
          <a:p>
            <a:endParaRPr lang="ru-RU" dirty="0" smtClean="0"/>
          </a:p>
          <a:p>
            <a:r>
              <a:rPr lang="ru-RU" dirty="0" smtClean="0"/>
              <a:t>г) свой ответ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1142976" y="2500306"/>
          <a:ext cx="1285884" cy="753161"/>
        </p:xfrm>
        <a:graphic>
          <a:graphicData uri="http://schemas.openxmlformats.org/presentationml/2006/ole">
            <p:oleObj spid="_x0000_s3087" name="Формула" r:id="rId3" imgW="672808" imgH="393529" progId="Equation.3">
              <p:embed/>
            </p:oleObj>
          </a:graphicData>
        </a:graphic>
      </p:graphicFrame>
      <p:graphicFrame>
        <p:nvGraphicFramePr>
          <p:cNvPr id="3092" name="Object 20"/>
          <p:cNvGraphicFramePr>
            <a:graphicFrameLocks noChangeAspect="1"/>
          </p:cNvGraphicFramePr>
          <p:nvPr/>
        </p:nvGraphicFramePr>
        <p:xfrm>
          <a:off x="4954588" y="2428875"/>
          <a:ext cx="1504950" cy="714375"/>
        </p:xfrm>
        <a:graphic>
          <a:graphicData uri="http://schemas.openxmlformats.org/presentationml/2006/ole">
            <p:oleObj spid="_x0000_s3092" name="Формула" r:id="rId4" imgW="812520" imgH="393480" progId="Equation.3">
              <p:embed/>
            </p:oleObj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6858016" y="3429000"/>
          <a:ext cx="642910" cy="1013820"/>
        </p:xfrm>
        <a:graphic>
          <a:graphicData uri="http://schemas.openxmlformats.org/presentationml/2006/ole">
            <p:oleObj spid="_x0000_s3091" name="Формула" r:id="rId5" imgW="241195" imgH="393529" progId="Equation.3">
              <p:embed/>
            </p:oleObj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5643570" y="4357694"/>
          <a:ext cx="714380" cy="1220399"/>
        </p:xfrm>
        <a:graphic>
          <a:graphicData uri="http://schemas.openxmlformats.org/presentationml/2006/ole">
            <p:oleObj spid="_x0000_s3090" name="Формула" r:id="rId6" imgW="228501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3" algn="ctr" rtl="0">
              <a:spcBef>
                <a:spcPct val="0"/>
              </a:spcBef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№8.Укажите все пары взаимно обратных чисел: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715008" y="1214422"/>
          <a:ext cx="490540" cy="1436581"/>
        </p:xfrm>
        <a:graphic>
          <a:graphicData uri="http://schemas.openxmlformats.org/presentationml/2006/ole">
            <p:oleObj spid="_x0000_s2054" name="Формула" r:id="rId3" imgW="139639" imgH="393529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429388" y="2857496"/>
          <a:ext cx="571504" cy="808948"/>
        </p:xfrm>
        <a:graphic>
          <a:graphicData uri="http://schemas.openxmlformats.org/presentationml/2006/ole">
            <p:oleObj spid="_x0000_s2053" name="Формула" r:id="rId4" imgW="139680" imgH="3934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929322" y="3643314"/>
          <a:ext cx="500066" cy="1143008"/>
        </p:xfrm>
        <a:graphic>
          <a:graphicData uri="http://schemas.openxmlformats.org/presentationml/2006/ole">
            <p:oleObj spid="_x0000_s2052" name="Формула" r:id="rId5" imgW="139639" imgH="393529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762634" y="4714885"/>
          <a:ext cx="809630" cy="1214446"/>
        </p:xfrm>
        <a:graphic>
          <a:graphicData uri="http://schemas.openxmlformats.org/presentationml/2006/ole">
            <p:oleObj spid="_x0000_s2051" name="Формула" r:id="rId6" imgW="190440" imgH="393480" progId="Equation.3">
              <p:embed/>
            </p:oleObj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215206" y="4786322"/>
          <a:ext cx="536656" cy="1000132"/>
        </p:xfrm>
        <a:graphic>
          <a:graphicData uri="http://schemas.openxmlformats.org/presentationml/2006/ole">
            <p:oleObj spid="_x0000_s2050" name="Формула" r:id="rId7" imgW="203112" imgH="393529" progId="Equation.3">
              <p:embed/>
            </p:oleObj>
          </a:graphicData>
        </a:graphic>
      </p:graphicFrame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6786578" y="5766947"/>
          <a:ext cx="571504" cy="1091053"/>
        </p:xfrm>
        <a:graphic>
          <a:graphicData uri="http://schemas.openxmlformats.org/presentationml/2006/ole">
            <p:oleObj spid="_x0000_s2049" name="Формула" r:id="rId8" imgW="215713" imgH="393359" progId="Equation.3">
              <p:embed/>
            </p:oleObj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5214942" y="1643050"/>
            <a:ext cx="3429024" cy="518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и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lang="ru-RU" sz="2000" b="1" dirty="0" smtClean="0">
              <a:latin typeface="Arial" pitchFamily="34" charset="0"/>
              <a:ea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2)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1,6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3)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 9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4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И             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4"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4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4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0, 7  и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Свой ответ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85786" y="1142984"/>
            <a:ext cx="34290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b="1" dirty="0" smtClean="0"/>
              <a:t>2/6 и 6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1/12  и  11/12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13/12  и   12/13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             и    7/5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1,625   и  8/13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2,5  и  0</a:t>
            </a:r>
            <a:r>
              <a:rPr lang="ru-RU" dirty="0" smtClean="0"/>
              <a:t>,4</a:t>
            </a:r>
            <a:endParaRPr lang="ru-RU" dirty="0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96" name="Object 48"/>
          <p:cNvGraphicFramePr>
            <a:graphicFrameLocks noChangeAspect="1"/>
          </p:cNvGraphicFramePr>
          <p:nvPr/>
        </p:nvGraphicFramePr>
        <p:xfrm>
          <a:off x="1214414" y="2714620"/>
          <a:ext cx="500034" cy="891365"/>
        </p:xfrm>
        <a:graphic>
          <a:graphicData uri="http://schemas.openxmlformats.org/presentationml/2006/ole">
            <p:oleObj spid="_x0000_s2096" name="Формула" r:id="rId9" imgW="215713" imgH="39335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564</Words>
  <PresentationFormat>Экран (4:3)</PresentationFormat>
  <Paragraphs>209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Действия с дробями 6 класс Проверочная работа </vt:lpstr>
      <vt:lpstr>№1</vt:lpstr>
      <vt:lpstr>№2</vt:lpstr>
      <vt:lpstr>№3</vt:lpstr>
      <vt:lpstr>№4</vt:lpstr>
      <vt:lpstr>№5</vt:lpstr>
      <vt:lpstr>№6</vt:lpstr>
      <vt:lpstr>№7.</vt:lpstr>
      <vt:lpstr>№8.Укажите все пары взаимно обратных чисел: </vt:lpstr>
      <vt:lpstr>Слайд 10</vt:lpstr>
      <vt:lpstr>№10.Найдите значение выражения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Действия с дробями 6 класс</dc:title>
  <cp:lastModifiedBy>user</cp:lastModifiedBy>
  <cp:revision>18</cp:revision>
  <dcterms:modified xsi:type="dcterms:W3CDTF">2012-11-05T08:39:01Z</dcterms:modified>
</cp:coreProperties>
</file>