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  <p:sldId id="258" r:id="rId6"/>
    <p:sldId id="263" r:id="rId7"/>
    <p:sldId id="262" r:id="rId8"/>
    <p:sldId id="268" r:id="rId9"/>
    <p:sldId id="272" r:id="rId10"/>
    <p:sldId id="261" r:id="rId11"/>
    <p:sldId id="266" r:id="rId12"/>
    <p:sldId id="265" r:id="rId13"/>
    <p:sldId id="264" r:id="rId14"/>
    <p:sldId id="267" r:id="rId15"/>
    <p:sldId id="270" r:id="rId16"/>
    <p:sldId id="269" r:id="rId17"/>
    <p:sldId id="271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CDA9"/>
  </p:clrMru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2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pull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prihodr.ucoz.ru/photo/1-0-165-3" TargetMode="External"/><Relationship Id="rId3" Type="http://schemas.openxmlformats.org/officeDocument/2006/relationships/hyperlink" Target="http://newyear2012t.evidentia.org/temy-dlya-prezentacii-detskih.html" TargetMode="External"/><Relationship Id="rId7" Type="http://schemas.openxmlformats.org/officeDocument/2006/relationships/hyperlink" Target="http://www.xrest.ru/preview/175767/" TargetMode="External"/><Relationship Id="rId2" Type="http://schemas.openxmlformats.org/officeDocument/2006/relationships/hyperlink" Target="http://year.comcouponcode.com/kartinki-na-temu-matematiki-dlya-detei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xrest.ru/original/403309/" TargetMode="External"/><Relationship Id="rId5" Type="http://schemas.openxmlformats.org/officeDocument/2006/relationships/hyperlink" Target="http://ru.123rf.com/photo_5174203_info-3d-icon-vector-illustration.html" TargetMode="External"/><Relationship Id="rId4" Type="http://schemas.openxmlformats.org/officeDocument/2006/relationships/hyperlink" Target="http://www.artfile.ru/b.php?i=454271" TargetMode="External"/><Relationship Id="rId9" Type="http://schemas.openxmlformats.org/officeDocument/2006/relationships/hyperlink" Target="http://free-sources.com/resheniya-zadach-po-matematike/resheniya-zadach-po-matematike-za-6-klass/16-matematika-5-kl-nya-vilenkin-vi-zhoxov-as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2.jpeg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52;&#1086;&#1080;%20&#1076;&#1086;&#1082;&#1091;&#1084;&#1077;&#1085;&#1090;&#1099;\&#1052;&#1091;&#1079;&#1099;&#1082;&#1072;%20&#1076;&#1083;&#1103;%20&#1087;&#1088;&#1077;&#1079;&#1077;&#1085;&#1090;&#1072;&#1094;&#1080;&#1081;\&#1041;&#1072;&#1088;&#1073;&#1072;&#1088;&#1080;&#1082;&#1080;\20%20-%20&#1044;&#1088;&#1091;&#1079;&#1100;&#1103;%20(&#1052;&#1080;&#1085;&#1091;&#1089;&#1086;&#1074;&#1082;&#1072;).mp3" TargetMode="Externa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6.png"/><Relationship Id="rId3" Type="http://schemas.openxmlformats.org/officeDocument/2006/relationships/image" Target="../media/image2.jpeg"/><Relationship Id="rId7" Type="http://schemas.openxmlformats.org/officeDocument/2006/relationships/image" Target="../media/image11.png"/><Relationship Id="rId12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52;&#1086;&#1080;%20&#1076;&#1086;&#1082;&#1091;&#1084;&#1077;&#1085;&#1090;&#1099;\&#1052;&#1091;&#1079;&#1099;&#1082;&#1072;%20&#1076;&#1083;&#1103;%20&#1087;&#1088;&#1077;&#1079;&#1077;&#1085;&#1090;&#1072;&#1094;&#1080;&#1081;\&#1041;&#1072;&#1088;&#1073;&#1072;&#1088;&#1080;&#1082;&#1080;\20%20-%20&#1044;&#1088;&#1091;&#1079;&#1100;&#1103;%20(&#1052;&#1080;&#1085;&#1091;&#1089;&#1086;&#1074;&#1082;&#1072;).mp3" TargetMode="Externa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6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3571876"/>
            <a:ext cx="2786082" cy="1470025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Adventure" pitchFamily="2" charset="0"/>
              </a:rPr>
              <a:t>Тема урока:</a:t>
            </a:r>
            <a:endParaRPr lang="ru-RU" sz="3600" b="1" dirty="0">
              <a:latin typeface="Adventure" pitchFamily="2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786314" y="2071678"/>
            <a:ext cx="4357686" cy="36433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dventure" pitchFamily="2" charset="0"/>
                <a:ea typeface="+mj-ea"/>
                <a:cs typeface="+mj-cs"/>
              </a:rPr>
              <a:t>Сложение и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dventure" pitchFamily="2" charset="0"/>
                <a:ea typeface="+mj-ea"/>
                <a:cs typeface="+mj-cs"/>
              </a:rPr>
              <a:t> вычитание десятичных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dventure" pitchFamily="2" charset="0"/>
                <a:ea typeface="+mj-ea"/>
                <a:cs typeface="+mj-cs"/>
              </a:rPr>
              <a:t> дробей.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dventure" pitchFamily="2" charset="0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pull dir="r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2014357"/>
            <a:ext cx="15001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12,3</a:t>
            </a:r>
          </a:p>
          <a:p>
            <a:r>
              <a:rPr lang="ru-RU" sz="3600" b="1" u="sng" dirty="0" smtClean="0"/>
              <a:t>8,26</a:t>
            </a:r>
            <a:endParaRPr lang="ru-RU" sz="3600" b="1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2786050" y="2014357"/>
            <a:ext cx="15001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12,3</a:t>
            </a:r>
          </a:p>
          <a:p>
            <a:r>
              <a:rPr lang="ru-RU" sz="3600" b="1" u="sng" dirty="0" smtClean="0"/>
              <a:t>  8,26</a:t>
            </a:r>
            <a:endParaRPr lang="ru-RU" sz="3600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5072066" y="2000240"/>
            <a:ext cx="15001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9,123</a:t>
            </a:r>
          </a:p>
          <a:p>
            <a:r>
              <a:rPr lang="ru-RU" sz="3600" b="1" u="sng" dirty="0" smtClean="0"/>
              <a:t>4,8</a:t>
            </a:r>
            <a:endParaRPr lang="ru-RU" sz="3600" b="1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7143768" y="2000240"/>
            <a:ext cx="15001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9,123</a:t>
            </a:r>
          </a:p>
          <a:p>
            <a:r>
              <a:rPr lang="ru-RU" sz="3600" b="1" u="sng" dirty="0" smtClean="0"/>
              <a:t>     4,8</a:t>
            </a:r>
            <a:endParaRPr lang="ru-RU" sz="3600" b="1" u="sng" dirty="0"/>
          </a:p>
        </p:txBody>
      </p:sp>
      <p:sp>
        <p:nvSpPr>
          <p:cNvPr id="8" name="TextBox 7"/>
          <p:cNvSpPr txBox="1"/>
          <p:nvPr/>
        </p:nvSpPr>
        <p:spPr>
          <a:xfrm>
            <a:off x="714348" y="4086059"/>
            <a:ext cx="15001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      7</a:t>
            </a:r>
          </a:p>
          <a:p>
            <a:r>
              <a:rPr lang="ru-RU" sz="3600" b="1" u="sng" dirty="0" smtClean="0"/>
              <a:t>1,22</a:t>
            </a:r>
            <a:endParaRPr lang="ru-RU" sz="3600" b="1" u="sng" dirty="0"/>
          </a:p>
        </p:txBody>
      </p:sp>
      <p:sp>
        <p:nvSpPr>
          <p:cNvPr id="9" name="TextBox 8"/>
          <p:cNvSpPr txBox="1"/>
          <p:nvPr/>
        </p:nvSpPr>
        <p:spPr>
          <a:xfrm>
            <a:off x="2928926" y="4086059"/>
            <a:ext cx="15001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7</a:t>
            </a:r>
          </a:p>
          <a:p>
            <a:r>
              <a:rPr lang="ru-RU" sz="3600" b="1" u="sng" dirty="0" smtClean="0"/>
              <a:t>1,22</a:t>
            </a:r>
            <a:endParaRPr lang="ru-RU" sz="3600" b="1" u="sng" dirty="0"/>
          </a:p>
        </p:txBody>
      </p:sp>
      <p:sp>
        <p:nvSpPr>
          <p:cNvPr id="10" name="TextBox 9"/>
          <p:cNvSpPr txBox="1"/>
          <p:nvPr/>
        </p:nvSpPr>
        <p:spPr>
          <a:xfrm>
            <a:off x="4929190" y="4014621"/>
            <a:ext cx="15001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      15</a:t>
            </a:r>
          </a:p>
          <a:p>
            <a:r>
              <a:rPr lang="ru-RU" sz="3600" b="1" u="sng" dirty="0" smtClean="0"/>
              <a:t>   6,21</a:t>
            </a:r>
            <a:endParaRPr lang="ru-RU" sz="3600" b="1" u="sng" dirty="0"/>
          </a:p>
        </p:txBody>
      </p:sp>
      <p:sp>
        <p:nvSpPr>
          <p:cNvPr id="11" name="TextBox 10"/>
          <p:cNvSpPr txBox="1"/>
          <p:nvPr/>
        </p:nvSpPr>
        <p:spPr>
          <a:xfrm>
            <a:off x="6572296" y="4014621"/>
            <a:ext cx="2571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      15</a:t>
            </a:r>
          </a:p>
          <a:p>
            <a:r>
              <a:rPr lang="ru-RU" sz="3600" b="1" dirty="0" smtClean="0"/>
              <a:t>    </a:t>
            </a:r>
            <a:r>
              <a:rPr lang="ru-RU" sz="3600" b="1" u="sng" dirty="0" smtClean="0"/>
              <a:t>    6,21 </a:t>
            </a:r>
            <a:endParaRPr lang="ru-RU" sz="3600" b="1" u="sng" dirty="0"/>
          </a:p>
        </p:txBody>
      </p:sp>
      <p:sp>
        <p:nvSpPr>
          <p:cNvPr id="12" name="TextBox 11"/>
          <p:cNvSpPr txBox="1"/>
          <p:nvPr/>
        </p:nvSpPr>
        <p:spPr>
          <a:xfrm>
            <a:off x="2786050" y="3000372"/>
            <a:ext cx="2143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20,56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72066" y="3000372"/>
            <a:ext cx="2143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4,323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928926" y="5143512"/>
            <a:ext cx="2143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5,78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15206" y="5000636"/>
            <a:ext cx="2143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21,21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8596" y="2214554"/>
            <a:ext cx="5000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+</a:t>
            </a:r>
            <a:endParaRPr lang="ru-RU" sz="4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571736" y="2285992"/>
            <a:ext cx="5000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+</a:t>
            </a:r>
            <a:endParaRPr lang="ru-RU" sz="40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5000628" y="4149874"/>
            <a:ext cx="5000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+</a:t>
            </a:r>
            <a:endParaRPr lang="ru-RU" sz="40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6929454" y="4149874"/>
            <a:ext cx="5000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+</a:t>
            </a:r>
            <a:endParaRPr lang="ru-RU" sz="40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4857752" y="2214554"/>
            <a:ext cx="5000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-</a:t>
            </a:r>
            <a:endParaRPr lang="ru-RU" sz="40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7000892" y="2214554"/>
            <a:ext cx="5000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-</a:t>
            </a:r>
            <a:endParaRPr lang="ru-RU" sz="40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571472" y="4292750"/>
            <a:ext cx="5000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-</a:t>
            </a:r>
            <a:endParaRPr lang="ru-RU" sz="40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2643174" y="4292750"/>
            <a:ext cx="5000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-</a:t>
            </a:r>
            <a:endParaRPr lang="ru-RU" sz="40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3214678" y="4130109"/>
            <a:ext cx="2143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,00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643834" y="4058671"/>
            <a:ext cx="2143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,00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643570" y="2571744"/>
            <a:ext cx="928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00</a:t>
            </a:r>
            <a:endParaRPr lang="ru-RU" sz="32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10" grpId="0"/>
      <p:bldP spid="12" grpId="0"/>
      <p:bldP spid="13" grpId="0"/>
      <p:bldP spid="14" grpId="0"/>
      <p:bldP spid="15" grpId="0"/>
      <p:bldP spid="16" grpId="0"/>
      <p:bldP spid="18" grpId="0"/>
      <p:bldP spid="21" grpId="0"/>
      <p:bldP spid="22" grpId="0"/>
      <p:bldP spid="24" grpId="0"/>
      <p:bldP spid="25" grpId="0"/>
      <p:bldP spid="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428596" y="3643314"/>
            <a:ext cx="8501122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дома до библиотеки 1,12 км.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библиотеки до школы на 0,24 км меньше.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Какое расстояние  прошёл ученик от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школы  до дома?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SAM_0247.JPG"/>
          <p:cNvPicPr>
            <a:picLocks noChangeAspect="1"/>
          </p:cNvPicPr>
          <p:nvPr/>
        </p:nvPicPr>
        <p:blipFill>
          <a:blip r:embed="rId3" cstate="print"/>
          <a:srcRect l="10156" r="7812" b="15625"/>
          <a:stretch>
            <a:fillRect/>
          </a:stretch>
        </p:blipFill>
        <p:spPr>
          <a:xfrm>
            <a:off x="6643702" y="5072074"/>
            <a:ext cx="2500298" cy="1785926"/>
          </a:xfrm>
          <a:prstGeom prst="flowChartAlternateProcess">
            <a:avLst/>
          </a:prstGeom>
          <a:ln w="76200">
            <a:solidFill>
              <a:srgbClr val="FF0000"/>
            </a:solidFill>
          </a:ln>
        </p:spPr>
      </p:pic>
      <p:pic>
        <p:nvPicPr>
          <p:cNvPr id="4" name="Picture 2" descr="C:\Documents and Settings\Ольга\Мои документы\Таня\презентации\пласт\Бухалов С\100_0002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 l="15614" t="23310" r="13207" b="15518"/>
          <a:stretch>
            <a:fillRect/>
          </a:stretch>
        </p:blipFill>
        <p:spPr>
          <a:xfrm>
            <a:off x="5214942" y="1428736"/>
            <a:ext cx="2857520" cy="1755108"/>
          </a:xfrm>
          <a:prstGeom prst="flowChartAlternateProcess">
            <a:avLst/>
          </a:prstGeom>
          <a:noFill/>
          <a:ln w="76200">
            <a:solidFill>
              <a:srgbClr val="FF0000"/>
            </a:solidFill>
          </a:ln>
        </p:spPr>
      </p:pic>
      <p:sp>
        <p:nvSpPr>
          <p:cNvPr id="6" name="Выгнутая вверх стрелка 5"/>
          <p:cNvSpPr/>
          <p:nvPr/>
        </p:nvSpPr>
        <p:spPr>
          <a:xfrm rot="20996244">
            <a:off x="2039884" y="1984371"/>
            <a:ext cx="3153644" cy="73152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7" name="Рисунок 6" descr="S5008754.JPG"/>
          <p:cNvPicPr>
            <a:picLocks noChangeAspect="1"/>
          </p:cNvPicPr>
          <p:nvPr/>
        </p:nvPicPr>
        <p:blipFill>
          <a:blip r:embed="rId5" cstate="print"/>
          <a:srcRect l="20312" r="6250" b="18750"/>
          <a:stretch>
            <a:fillRect/>
          </a:stretch>
        </p:blipFill>
        <p:spPr>
          <a:xfrm>
            <a:off x="0" y="1643050"/>
            <a:ext cx="2152308" cy="1785950"/>
          </a:xfrm>
          <a:prstGeom prst="roundRect">
            <a:avLst/>
          </a:prstGeom>
          <a:ln w="76200">
            <a:solidFill>
              <a:srgbClr val="FF0000"/>
            </a:solidFill>
          </a:ln>
        </p:spPr>
      </p:pic>
      <p:sp>
        <p:nvSpPr>
          <p:cNvPr id="8" name="Прямоугольник 7"/>
          <p:cNvSpPr/>
          <p:nvPr/>
        </p:nvSpPr>
        <p:spPr>
          <a:xfrm rot="20637519">
            <a:off x="2639186" y="2046733"/>
            <a:ext cx="199605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1,12 км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Выгнутая вверх стрелка 8"/>
          <p:cNvSpPr/>
          <p:nvPr/>
        </p:nvSpPr>
        <p:spPr>
          <a:xfrm rot="2829505">
            <a:off x="7106309" y="3674748"/>
            <a:ext cx="2482067" cy="73152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2470780">
            <a:off x="7916549" y="3705212"/>
            <a:ext cx="44595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?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5357826"/>
            <a:ext cx="6500826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1).1,12-0,24=0,88 (км)- от библиотеки до      школы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2).1,12+0,88 = 2 (км) – от дома до школы 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9" grpId="0" animBg="1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3786182" y="2143116"/>
            <a:ext cx="1428760" cy="914400"/>
          </a:xfrm>
          <a:prstGeom prst="ellipse">
            <a:avLst/>
          </a:prstGeom>
          <a:solidFill>
            <a:srgbClr val="FDCDA9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3,1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500826" y="2857496"/>
            <a:ext cx="1785950" cy="914400"/>
          </a:xfrm>
          <a:prstGeom prst="ellipse">
            <a:avLst/>
          </a:prstGeom>
          <a:solidFill>
            <a:srgbClr val="FDCDA9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11,21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143504" y="4786322"/>
            <a:ext cx="1428760" cy="914400"/>
          </a:xfrm>
          <a:prstGeom prst="ellipse">
            <a:avLst/>
          </a:prstGeom>
          <a:solidFill>
            <a:srgbClr val="FDCDA9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1,21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928926" y="5000636"/>
            <a:ext cx="1428760" cy="914400"/>
          </a:xfrm>
          <a:prstGeom prst="ellipse">
            <a:avLst/>
          </a:prstGeom>
          <a:solidFill>
            <a:srgbClr val="FDCDA9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8,31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 rot="263223">
            <a:off x="961542" y="4196686"/>
            <a:ext cx="1428760" cy="914400"/>
          </a:xfrm>
          <a:prstGeom prst="ellipse">
            <a:avLst/>
          </a:prstGeom>
          <a:solidFill>
            <a:srgbClr val="FDCDA9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8,1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2" name="Стрелка вправо 11"/>
          <p:cNvSpPr/>
          <p:nvPr/>
        </p:nvSpPr>
        <p:spPr>
          <a:xfrm>
            <a:off x="2214546" y="1571612"/>
            <a:ext cx="1900705" cy="10228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-9,2</a:t>
            </a:r>
            <a:endParaRPr lang="ru-RU" sz="4000" b="1" dirty="0"/>
          </a:p>
        </p:txBody>
      </p:sp>
      <p:sp>
        <p:nvSpPr>
          <p:cNvPr id="13" name="Стрелка вправо 12"/>
          <p:cNvSpPr/>
          <p:nvPr/>
        </p:nvSpPr>
        <p:spPr>
          <a:xfrm rot="626012">
            <a:off x="5291848" y="1949574"/>
            <a:ext cx="1900705" cy="10228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+8,11</a:t>
            </a:r>
            <a:endParaRPr lang="ru-RU" sz="4000" b="1" dirty="0"/>
          </a:p>
        </p:txBody>
      </p:sp>
      <p:sp>
        <p:nvSpPr>
          <p:cNvPr id="17" name="Стрелка влево 16"/>
          <p:cNvSpPr/>
          <p:nvPr/>
        </p:nvSpPr>
        <p:spPr>
          <a:xfrm rot="1537904">
            <a:off x="1161910" y="5259915"/>
            <a:ext cx="2049978" cy="121444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-0,21</a:t>
            </a:r>
            <a:endParaRPr lang="ru-RU" sz="4400" b="1" dirty="0"/>
          </a:p>
        </p:txBody>
      </p:sp>
      <p:sp>
        <p:nvSpPr>
          <p:cNvPr id="18" name="Стрелка влево 17"/>
          <p:cNvSpPr/>
          <p:nvPr/>
        </p:nvSpPr>
        <p:spPr>
          <a:xfrm>
            <a:off x="4143372" y="5515711"/>
            <a:ext cx="2049978" cy="134228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+7,1</a:t>
            </a:r>
            <a:endParaRPr lang="ru-RU" sz="4400" b="1" dirty="0"/>
          </a:p>
        </p:txBody>
      </p:sp>
      <p:sp>
        <p:nvSpPr>
          <p:cNvPr id="19" name="Стрелка влево 18"/>
          <p:cNvSpPr/>
          <p:nvPr/>
        </p:nvSpPr>
        <p:spPr>
          <a:xfrm rot="20534809">
            <a:off x="6065664" y="3784058"/>
            <a:ext cx="2049978" cy="121444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-10</a:t>
            </a:r>
            <a:endParaRPr lang="ru-RU" sz="4400" b="1" dirty="0"/>
          </a:p>
        </p:txBody>
      </p:sp>
      <p:sp>
        <p:nvSpPr>
          <p:cNvPr id="20" name="Стрелка вправо 19"/>
          <p:cNvSpPr/>
          <p:nvPr/>
        </p:nvSpPr>
        <p:spPr>
          <a:xfrm rot="18378808">
            <a:off x="24566" y="3271837"/>
            <a:ext cx="1900705" cy="10228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+4,2</a:t>
            </a:r>
            <a:endParaRPr lang="ru-RU" sz="4000" b="1" dirty="0"/>
          </a:p>
        </p:txBody>
      </p:sp>
      <p:sp>
        <p:nvSpPr>
          <p:cNvPr id="21" name="Овал 20"/>
          <p:cNvSpPr/>
          <p:nvPr/>
        </p:nvSpPr>
        <p:spPr>
          <a:xfrm>
            <a:off x="3786182" y="2143116"/>
            <a:ext cx="1428760" cy="914400"/>
          </a:xfrm>
          <a:prstGeom prst="ellipse">
            <a:avLst/>
          </a:prstGeom>
          <a:solidFill>
            <a:srgbClr val="FDCDA9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6500826" y="2857496"/>
            <a:ext cx="1785950" cy="914400"/>
          </a:xfrm>
          <a:prstGeom prst="ellipse">
            <a:avLst/>
          </a:prstGeom>
          <a:solidFill>
            <a:srgbClr val="FDCDA9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5143504" y="4786322"/>
            <a:ext cx="1428760" cy="914400"/>
          </a:xfrm>
          <a:prstGeom prst="ellipse">
            <a:avLst/>
          </a:prstGeom>
          <a:solidFill>
            <a:srgbClr val="FDCDA9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2928926" y="5000636"/>
            <a:ext cx="1428760" cy="914400"/>
          </a:xfrm>
          <a:prstGeom prst="ellipse">
            <a:avLst/>
          </a:prstGeom>
          <a:solidFill>
            <a:srgbClr val="FDCDA9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 rot="263223">
            <a:off x="961542" y="4196686"/>
            <a:ext cx="1428760" cy="914400"/>
          </a:xfrm>
          <a:prstGeom prst="ellipse">
            <a:avLst/>
          </a:prstGeom>
          <a:solidFill>
            <a:srgbClr val="FDCDA9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85720" y="1785926"/>
            <a:ext cx="1928826" cy="1214446"/>
          </a:xfrm>
          <a:prstGeom prst="ellipse">
            <a:avLst/>
          </a:prstGeom>
          <a:solidFill>
            <a:srgbClr val="FDCDA9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12,3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26" name="Рисунок 25" descr="31454d3e681efb02edb1d4e7131b60957a2d0_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240" y="3143248"/>
            <a:ext cx="2357454" cy="1746262"/>
          </a:xfrm>
          <a:prstGeom prst="ellipse">
            <a:avLst/>
          </a:prstGeom>
          <a:ln w="76200">
            <a:solidFill>
              <a:srgbClr val="FF0000"/>
            </a:solidFill>
          </a:ln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 animBg="1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714348" y="1643050"/>
            <a:ext cx="7643866" cy="1071570"/>
          </a:xfrm>
          <a:prstGeom prst="round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  <a:tileRect/>
          </a:gradFill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Выполните действия.</a:t>
            </a:r>
          </a:p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Что объединяет эти примеры?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2928934"/>
            <a:ext cx="3810467" cy="37087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51,13</a:t>
            </a:r>
            <a:r>
              <a:rPr lang="en-US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</a:t>
            </a:r>
            <a:r>
              <a:rPr lang="en-US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24</a:t>
            </a:r>
            <a:r>
              <a:rPr lang="en-US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</a:t>
            </a:r>
            <a:r>
              <a:rPr lang="en-US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27,13</a:t>
            </a:r>
            <a:endParaRPr lang="en-US" sz="3200" b="1" dirty="0" smtClean="0">
              <a:solidFill>
                <a:srgbClr val="FF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/>
            <a:endParaRPr lang="en-US" sz="1200" b="1" dirty="0" smtClean="0">
              <a:solidFill>
                <a:srgbClr val="FF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/>
            <a:endParaRPr lang="en-US" sz="500" b="1" dirty="0" smtClean="0">
              <a:solidFill>
                <a:srgbClr val="FF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12,11</a:t>
            </a:r>
            <a:r>
              <a:rPr lang="en-US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+</a:t>
            </a:r>
            <a:r>
              <a:rPr lang="en-US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15,3</a:t>
            </a:r>
            <a:r>
              <a:rPr lang="en-US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</a:t>
            </a:r>
            <a:r>
              <a:rPr lang="en-US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27,41</a:t>
            </a:r>
            <a:endParaRPr lang="en-US" sz="3200" b="1" dirty="0" smtClean="0">
              <a:solidFill>
                <a:srgbClr val="FF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endParaRPr lang="en-US" sz="1200" b="1" dirty="0" smtClean="0">
              <a:solidFill>
                <a:srgbClr val="FF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endParaRPr lang="en-US" sz="500" b="1" dirty="0" smtClean="0">
              <a:solidFill>
                <a:srgbClr val="FF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9,01</a:t>
            </a:r>
            <a:r>
              <a:rPr lang="en-US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+</a:t>
            </a:r>
            <a:r>
              <a:rPr lang="en-US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17,9</a:t>
            </a:r>
            <a:r>
              <a:rPr lang="en-US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</a:t>
            </a:r>
            <a:r>
              <a:rPr lang="en-US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27,91</a:t>
            </a:r>
            <a:endParaRPr lang="en-US" sz="3200" b="1" dirty="0" smtClean="0">
              <a:solidFill>
                <a:srgbClr val="FF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/>
            <a:endParaRPr lang="en-US" sz="500" b="1" dirty="0" smtClean="0">
              <a:solidFill>
                <a:srgbClr val="FF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/>
            <a:endParaRPr lang="en-US" sz="1200" b="1" dirty="0" smtClean="0">
              <a:solidFill>
                <a:srgbClr val="FF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30</a:t>
            </a:r>
            <a:r>
              <a:rPr lang="en-US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lang="en-US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2,8</a:t>
            </a:r>
            <a:r>
              <a:rPr lang="en-US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</a:t>
            </a:r>
            <a:r>
              <a:rPr lang="en-US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27,2</a:t>
            </a:r>
            <a:endParaRPr lang="en-US" sz="3200" b="1" dirty="0" smtClean="0">
              <a:solidFill>
                <a:srgbClr val="FF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endParaRPr lang="en-US" sz="1200" b="1" dirty="0" smtClean="0">
              <a:solidFill>
                <a:srgbClr val="FF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endParaRPr lang="en-US" sz="500" b="1" dirty="0" smtClean="0">
              <a:solidFill>
                <a:srgbClr val="FF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41,4</a:t>
            </a:r>
            <a:r>
              <a:rPr lang="en-US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lang="en-US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14,4</a:t>
            </a:r>
            <a:r>
              <a:rPr lang="en-US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</a:t>
            </a:r>
            <a:r>
              <a:rPr lang="en-US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27</a:t>
            </a:r>
            <a:endParaRPr lang="en-US" sz="3200" b="1" dirty="0" smtClean="0">
              <a:solidFill>
                <a:srgbClr val="FF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22975611.jpg"/>
          <p:cNvPicPr>
            <a:picLocks noChangeAspect="1"/>
          </p:cNvPicPr>
          <p:nvPr/>
        </p:nvPicPr>
        <p:blipFill>
          <a:blip r:embed="rId3" cstate="print"/>
          <a:srcRect l="8719" t="9286" r="11361" b="10948"/>
          <a:stretch>
            <a:fillRect/>
          </a:stretch>
        </p:blipFill>
        <p:spPr>
          <a:xfrm>
            <a:off x="3214678" y="2786059"/>
            <a:ext cx="1110984" cy="714379"/>
          </a:xfrm>
          <a:prstGeom prst="rect">
            <a:avLst/>
          </a:prstGeom>
        </p:spPr>
      </p:pic>
      <p:pic>
        <p:nvPicPr>
          <p:cNvPr id="9" name="Рисунок 8" descr="22975611.jpg"/>
          <p:cNvPicPr>
            <a:picLocks noChangeAspect="1"/>
          </p:cNvPicPr>
          <p:nvPr/>
        </p:nvPicPr>
        <p:blipFill>
          <a:blip r:embed="rId3" cstate="print"/>
          <a:srcRect l="8719" t="9286" r="11361" b="10948"/>
          <a:stretch>
            <a:fillRect/>
          </a:stretch>
        </p:blipFill>
        <p:spPr>
          <a:xfrm>
            <a:off x="3214678" y="3571876"/>
            <a:ext cx="1110984" cy="714380"/>
          </a:xfrm>
          <a:prstGeom prst="rect">
            <a:avLst/>
          </a:prstGeom>
        </p:spPr>
      </p:pic>
      <p:pic>
        <p:nvPicPr>
          <p:cNvPr id="10" name="Рисунок 9" descr="22975611.jpg"/>
          <p:cNvPicPr>
            <a:picLocks noChangeAspect="1"/>
          </p:cNvPicPr>
          <p:nvPr/>
        </p:nvPicPr>
        <p:blipFill>
          <a:blip r:embed="rId3" cstate="print"/>
          <a:srcRect l="8719" t="9286" r="11361" b="10948"/>
          <a:stretch>
            <a:fillRect/>
          </a:stretch>
        </p:blipFill>
        <p:spPr>
          <a:xfrm>
            <a:off x="3214678" y="4357694"/>
            <a:ext cx="1110984" cy="714380"/>
          </a:xfrm>
          <a:prstGeom prst="rect">
            <a:avLst/>
          </a:prstGeom>
        </p:spPr>
      </p:pic>
      <p:pic>
        <p:nvPicPr>
          <p:cNvPr id="11" name="Рисунок 10" descr="22975611.jpg"/>
          <p:cNvPicPr>
            <a:picLocks noChangeAspect="1"/>
          </p:cNvPicPr>
          <p:nvPr/>
        </p:nvPicPr>
        <p:blipFill>
          <a:blip r:embed="rId3" cstate="print"/>
          <a:srcRect l="8719" t="9286" r="11361" b="10948"/>
          <a:stretch>
            <a:fillRect/>
          </a:stretch>
        </p:blipFill>
        <p:spPr>
          <a:xfrm>
            <a:off x="3214678" y="5072074"/>
            <a:ext cx="1110984" cy="714380"/>
          </a:xfrm>
          <a:prstGeom prst="rect">
            <a:avLst/>
          </a:prstGeom>
        </p:spPr>
      </p:pic>
      <p:pic>
        <p:nvPicPr>
          <p:cNvPr id="12" name="Рисунок 11" descr="22975611.jpg"/>
          <p:cNvPicPr>
            <a:picLocks noChangeAspect="1"/>
          </p:cNvPicPr>
          <p:nvPr/>
        </p:nvPicPr>
        <p:blipFill>
          <a:blip r:embed="rId3" cstate="print"/>
          <a:srcRect l="8719" t="9286" r="11361" b="10948"/>
          <a:stretch>
            <a:fillRect/>
          </a:stretch>
        </p:blipFill>
        <p:spPr>
          <a:xfrm>
            <a:off x="3214678" y="5857892"/>
            <a:ext cx="1110984" cy="714380"/>
          </a:xfrm>
          <a:prstGeom prst="rect">
            <a:avLst/>
          </a:prstGeom>
        </p:spPr>
      </p:pic>
      <p:sp>
        <p:nvSpPr>
          <p:cNvPr id="13" name="Скругленный прямоугольник 12"/>
          <p:cNvSpPr/>
          <p:nvPr/>
        </p:nvSpPr>
        <p:spPr>
          <a:xfrm>
            <a:off x="4929190" y="3000372"/>
            <a:ext cx="3571900" cy="2571768"/>
          </a:xfrm>
          <a:prstGeom prst="round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  <a:tileRect/>
          </a:gradFill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Целая часть </a:t>
            </a:r>
          </a:p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дроби </a:t>
            </a:r>
          </a:p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равна 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214546" y="1571612"/>
            <a:ext cx="5072098" cy="857256"/>
          </a:xfrm>
          <a:prstGeom prst="round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  <a:tileRect/>
          </a:gradFill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Проверка № 1226.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2456819"/>
            <a:ext cx="778674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1).  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х+у=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у+х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если х=7,3, у=29,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то 7,3+29=29+7,3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36,3=36,3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2). (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а+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)+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+(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)=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+(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если а=2,3,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=4,2, с=3,7,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то(2,3+4,2)+3,7=2,3+(4,2+3,7)=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 =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4,2+(2,3+3,7)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10,2=10,2=10,2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214546" y="1643050"/>
            <a:ext cx="4929222" cy="857256"/>
          </a:xfrm>
          <a:prstGeom prst="round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  <a:tileRect/>
          </a:gradFill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Домашнее задание.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2820787"/>
            <a:ext cx="8929718" cy="2769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1). №1228- используйте свойства сложения и</a:t>
            </a:r>
            <a:r>
              <a:rPr kumimoji="0" lang="ru-RU" sz="2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вычитания.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2).Составьте 1-2 задачи  на сложение и вычитание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десятичных дробей</a:t>
            </a:r>
            <a:r>
              <a:rPr kumimoji="0" lang="ru-RU" sz="2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(не мене 2 действий в задачи).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Используйте учебник Краеведения, материалы местной газеты, газеты 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Челябинский рабочий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Оформите в виде презентации.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2" y="1643050"/>
            <a:ext cx="8572560" cy="857256"/>
          </a:xfrm>
          <a:prstGeom prst="round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  <a:tileRect/>
          </a:gradFill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Что вы узнали и повторили сегодня на уроке?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14282" y="2786058"/>
            <a:ext cx="2857520" cy="2714644"/>
          </a:xfrm>
          <a:prstGeom prst="round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  <a:tileRect/>
          </a:gradFill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1.Правила сложения и вычитания десятичных дробей.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86116" y="3143248"/>
            <a:ext cx="2643206" cy="2143140"/>
          </a:xfrm>
          <a:prstGeom prst="round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  <a:tileRect/>
          </a:gradFill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2.Свойства сложения и вычитания: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072198" y="2643182"/>
            <a:ext cx="2857520" cy="1143008"/>
          </a:xfrm>
          <a:prstGeom prst="round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  <a:tileRect/>
          </a:gradFill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Переместительное</a:t>
            </a:r>
          </a:p>
          <a:p>
            <a:pPr algn="ctr"/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a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+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b=</a:t>
            </a:r>
            <a:r>
              <a:rPr lang="en-US" sz="2400" b="1" dirty="0" err="1" smtClean="0">
                <a:solidFill>
                  <a:schemeClr val="accent2">
                    <a:lumMod val="50000"/>
                  </a:schemeClr>
                </a:solidFill>
              </a:rPr>
              <a:t>b+a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072198" y="4000504"/>
            <a:ext cx="2857520" cy="1214446"/>
          </a:xfrm>
          <a:prstGeom prst="round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  <a:tileRect/>
          </a:gradFill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Сочетательное 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ru-RU" sz="2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(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a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+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b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)+с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=a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+(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b+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с)=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 b+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(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</a:rPr>
              <a:t>а+с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)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Стрелка углом 7"/>
          <p:cNvSpPr/>
          <p:nvPr/>
        </p:nvSpPr>
        <p:spPr>
          <a:xfrm rot="1851939">
            <a:off x="5372416" y="2619503"/>
            <a:ext cx="686475" cy="803416"/>
          </a:xfrm>
          <a:prstGeom prst="bentArrow">
            <a:avLst/>
          </a:prstGeom>
          <a:solidFill>
            <a:schemeClr val="accent2"/>
          </a:solidFill>
          <a:ln w="381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Стрелка углом 8"/>
          <p:cNvSpPr/>
          <p:nvPr/>
        </p:nvSpPr>
        <p:spPr>
          <a:xfrm rot="19225399" flipV="1">
            <a:off x="5500617" y="4881265"/>
            <a:ext cx="785232" cy="730790"/>
          </a:xfrm>
          <a:prstGeom prst="bentArrow">
            <a:avLst/>
          </a:prstGeom>
          <a:solidFill>
            <a:schemeClr val="accent2"/>
          </a:solidFill>
          <a:ln w="381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8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а 18 из 18988"/>
          <p:cNvPicPr>
            <a:picLocks noChangeAspect="1" noChangeArrowheads="1"/>
          </p:cNvPicPr>
          <p:nvPr/>
        </p:nvPicPr>
        <p:blipFill>
          <a:blip r:embed="rId2"/>
          <a:srcRect t="3125" r="2343" b="3125"/>
          <a:stretch>
            <a:fillRect/>
          </a:stretch>
        </p:blipFill>
        <p:spPr bwMode="auto">
          <a:xfrm>
            <a:off x="-142908" y="0"/>
            <a:ext cx="9286908" cy="6858000"/>
          </a:xfrm>
          <a:prstGeom prst="rect">
            <a:avLst/>
          </a:prstGeom>
          <a:noFill/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571472" y="785794"/>
            <a:ext cx="4786346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1).Решением губернатора Челябинской области М.Юревича, на организацию работы с детьми и молодёжью в 2011 году выделено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некоторое количество денег.  Из них 5,4 млн. рублей - в местные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бюджеты.  А остальные деньги ( их будет на 4,2 млн. рублей больше) на организацию летних лагерей отдыха, проведение походов. Сколько всего денег будет выделено для организации летних мероприятий?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5429256" y="857232"/>
            <a:ext cx="3714744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1).По данным последней переписи населения на  территории Южного Урала городских жителей больше чем сельских на 2,24 млн. человек. Сколько всего человек проживает на Южном Урале, если городских жителей 2,87 млн. человек?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>
            <a:off x="3894133" y="2392355"/>
            <a:ext cx="2928958" cy="1588"/>
          </a:xfrm>
          <a:prstGeom prst="line">
            <a:avLst/>
          </a:prstGeom>
          <a:ln w="571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571472" y="3929066"/>
          <a:ext cx="4786346" cy="2103120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1928826"/>
                <a:gridCol w="2857520"/>
              </a:tblGrid>
              <a:tr h="23562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Квартплата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/>
                        <a:t>2,4 тыс. рублей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/>
                </a:tc>
              </a:tr>
              <a:tr h="23562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/>
                        <a:t>Свет 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/>
                        <a:t>0,7 тыс. рублей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/>
                </a:tc>
              </a:tr>
              <a:tr h="23562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/>
                        <a:t>Газ 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0,79 </a:t>
                      </a:r>
                      <a:r>
                        <a:rPr lang="ru-RU" sz="2000" dirty="0" smtClean="0"/>
                        <a:t>тыс. </a:t>
                      </a:r>
                      <a:r>
                        <a:rPr lang="ru-RU" sz="2000" dirty="0"/>
                        <a:t>рублей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/>
                </a:tc>
              </a:tr>
              <a:tr h="23562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/>
                        <a:t>Вода 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0,87 </a:t>
                      </a:r>
                      <a:r>
                        <a:rPr lang="ru-RU" sz="2000" dirty="0" smtClean="0"/>
                        <a:t>тыс. </a:t>
                      </a:r>
                      <a:r>
                        <a:rPr lang="ru-RU" sz="2000" dirty="0"/>
                        <a:t>рублей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/>
                </a:tc>
              </a:tr>
              <a:tr h="23562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/>
                        <a:t>Интернет 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0,72 </a:t>
                      </a:r>
                      <a:r>
                        <a:rPr lang="ru-RU" sz="2000" dirty="0" smtClean="0"/>
                        <a:t>тыс. </a:t>
                      </a:r>
                      <a:r>
                        <a:rPr lang="ru-RU" sz="2000" dirty="0"/>
                        <a:t>рублей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/>
                </a:tc>
              </a:tr>
              <a:tr h="23562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/>
                        <a:t>Телефон 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0,47 тыс. рублей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/>
                </a:tc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2357422" y="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Самостоятельная работа.</a:t>
            </a:r>
          </a:p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Вариант-1.                 Вариант-2.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5429256" y="3929066"/>
            <a:ext cx="3500430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2).Используя таблицу, вычислите, сколько денег нужно заплатить за коммунальные услуги жителю благоустроенной квартиры в нашем городе?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642910" y="6150114"/>
            <a:ext cx="850109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у вас нет интернета и газа?        Если у вас нет телефона и интернета?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Используемая литература и интернет ресурсы.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Фон для презентации </a:t>
            </a:r>
            <a:r>
              <a:rPr lang="en-US" sz="2000" dirty="0" smtClean="0">
                <a:hlinkClick r:id="rId2"/>
              </a:rPr>
              <a:t>http://year.comcouponcode.com/kartinki-na-temu-matematiki-dlya-detei.html</a:t>
            </a:r>
            <a:r>
              <a:rPr lang="ru-RU" sz="2000" dirty="0" smtClean="0"/>
              <a:t>,</a:t>
            </a:r>
            <a:r>
              <a:rPr lang="en-US" sz="2000" dirty="0" smtClean="0"/>
              <a:t> </a:t>
            </a:r>
            <a:r>
              <a:rPr lang="en-US" sz="2000" dirty="0" smtClean="0">
                <a:hlinkClick r:id="rId3"/>
              </a:rPr>
              <a:t>http://newyear2012t.evidentia.org/temy-dlya-prezentacii-detskih.html</a:t>
            </a:r>
            <a:r>
              <a:rPr lang="ru-RU" sz="2000" dirty="0" smtClean="0"/>
              <a:t> </a:t>
            </a:r>
          </a:p>
          <a:p>
            <a:r>
              <a:rPr lang="ru-RU" sz="2000" dirty="0" smtClean="0"/>
              <a:t>Человечек 3</a:t>
            </a:r>
            <a:r>
              <a:rPr lang="en-US" sz="2000" dirty="0" smtClean="0"/>
              <a:t>d</a:t>
            </a:r>
            <a:r>
              <a:rPr lang="ru-RU" sz="2000" dirty="0" smtClean="0"/>
              <a:t> </a:t>
            </a:r>
            <a:r>
              <a:rPr lang="en-US" sz="2000" dirty="0" smtClean="0">
                <a:hlinkClick r:id="rId4"/>
              </a:rPr>
              <a:t>http://www.artfile.ru/b.php?i=454271</a:t>
            </a:r>
            <a:endParaRPr lang="ru-RU" sz="2000" dirty="0" smtClean="0"/>
          </a:p>
          <a:p>
            <a:r>
              <a:rPr lang="ru-RU" sz="2000" dirty="0" smtClean="0"/>
              <a:t>Кубики со знаком вопроса </a:t>
            </a:r>
            <a:r>
              <a:rPr lang="en-US" sz="2000" dirty="0" smtClean="0">
                <a:hlinkClick r:id="rId5"/>
              </a:rPr>
              <a:t>http://ru.123rf.com/photo_5174203_info-3d-icon-vector-illustration.html</a:t>
            </a:r>
            <a:r>
              <a:rPr lang="ru-RU" sz="2000" dirty="0" smtClean="0"/>
              <a:t>   </a:t>
            </a:r>
          </a:p>
          <a:p>
            <a:r>
              <a:rPr lang="ru-RU" sz="2000" dirty="0" err="1" smtClean="0"/>
              <a:t>Смешарики</a:t>
            </a:r>
            <a:r>
              <a:rPr lang="ru-RU" sz="2000" dirty="0" smtClean="0"/>
              <a:t> </a:t>
            </a:r>
            <a:r>
              <a:rPr lang="en-US" sz="2000" dirty="0" smtClean="0">
                <a:hlinkClick r:id="rId6"/>
              </a:rPr>
              <a:t>http://www.xrest.ru/original/403309/</a:t>
            </a:r>
            <a:r>
              <a:rPr lang="ru-RU" sz="2000" dirty="0" smtClean="0"/>
              <a:t> , </a:t>
            </a:r>
            <a:r>
              <a:rPr lang="en-US" sz="2000" dirty="0" smtClean="0">
                <a:hlinkClick r:id="rId7"/>
              </a:rPr>
              <a:t>http://www.xrest.ru/preview/175767/</a:t>
            </a:r>
            <a:endParaRPr lang="ru-RU" sz="2000" dirty="0" smtClean="0"/>
          </a:p>
          <a:p>
            <a:r>
              <a:rPr lang="ru-RU" sz="2000" dirty="0" smtClean="0"/>
              <a:t>Фон «Блокнот» </a:t>
            </a:r>
            <a:r>
              <a:rPr lang="en-US" sz="2000" dirty="0" smtClean="0">
                <a:hlinkClick r:id="rId8"/>
              </a:rPr>
              <a:t>http://prihodr.ucoz.ru/photo/1-0-165-3</a:t>
            </a:r>
            <a:r>
              <a:rPr lang="ru-RU" sz="2000" dirty="0" smtClean="0"/>
              <a:t> </a:t>
            </a:r>
          </a:p>
          <a:p>
            <a:r>
              <a:rPr lang="ru-RU" sz="2400" dirty="0" smtClean="0"/>
              <a:t>Учебник математики 5 класс.</a:t>
            </a:r>
            <a:r>
              <a:rPr lang="ru-RU" sz="2000" b="1" dirty="0" smtClean="0">
                <a:hlinkClick r:id="rId9"/>
              </a:rPr>
              <a:t> </a:t>
            </a:r>
            <a:r>
              <a:rPr lang="ru-RU" sz="2000" b="1" u="sng" dirty="0" smtClean="0">
                <a:hlinkClick r:id="rId9"/>
              </a:rPr>
              <a:t>Н.Я. </a:t>
            </a:r>
            <a:r>
              <a:rPr lang="ru-RU" sz="2000" b="1" u="sng" dirty="0" err="1" smtClean="0">
                <a:hlinkClick r:id="rId9"/>
              </a:rPr>
              <a:t>Виленкин</a:t>
            </a:r>
            <a:r>
              <a:rPr lang="ru-RU" sz="2000" b="1" u="sng" dirty="0" smtClean="0">
                <a:hlinkClick r:id="rId9"/>
              </a:rPr>
              <a:t>, В.И. Жохов, А.С. Чесноков, С.И. </a:t>
            </a:r>
            <a:r>
              <a:rPr lang="ru-RU" sz="2000" b="1" u="sng" dirty="0" err="1" smtClean="0">
                <a:hlinkClick r:id="rId9"/>
              </a:rPr>
              <a:t>Шварцбурд</a:t>
            </a:r>
            <a:r>
              <a:rPr lang="ru-RU" sz="2000" b="1" u="sng" dirty="0" smtClean="0">
                <a:hlinkClick r:id="rId9"/>
              </a:rPr>
              <a:t>.</a:t>
            </a:r>
          </a:p>
          <a:p>
            <a:r>
              <a:rPr lang="ru-RU" sz="2000" dirty="0" smtClean="0"/>
              <a:t> </a:t>
            </a:r>
            <a:endParaRPr lang="ru-RU" sz="2000" dirty="0"/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214282" y="1643051"/>
            <a:ext cx="2786082" cy="8572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Цели урока: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2495504"/>
            <a:ext cx="82868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-повторить правила сложения и вычитания десятичных дробей;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-продолжить работу по закреплению вычислительных навыков;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-развивать логическое мышление учащихся;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-продолжить работу по развитию математической речи;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-проверить знания и умения учащихся по изученному материалу;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-прививать интерес к предмету, любви к родному краю, городу  через составление заданий,  используя материалы учебника  по Краеведению и местной газеты «Знамя Октября».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214282" y="1643051"/>
            <a:ext cx="7929618" cy="12858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Самостоятельная работа.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9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u="sng" dirty="0" smtClean="0">
                <a:latin typeface="Times New Roman" pitchFamily="18" charset="0"/>
                <a:ea typeface="+mj-ea"/>
                <a:cs typeface="Times New Roman" pitchFamily="18" charset="0"/>
              </a:rPr>
              <a:t>Вариант-1.</a:t>
            </a:r>
            <a:r>
              <a:rPr lang="ru-RU" sz="3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              </a:t>
            </a:r>
            <a:r>
              <a:rPr lang="ru-RU" sz="3600" b="1" u="sng" dirty="0" smtClean="0">
                <a:latin typeface="Times New Roman" pitchFamily="18" charset="0"/>
                <a:ea typeface="+mj-ea"/>
                <a:cs typeface="Times New Roman" pitchFamily="18" charset="0"/>
              </a:rPr>
              <a:t>Вариант -2.</a:t>
            </a:r>
            <a:endParaRPr kumimoji="0" lang="ru-RU" sz="3600" b="1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71472" y="2857496"/>
            <a:ext cx="8286808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Вычислите :</a:t>
            </a:r>
          </a:p>
          <a:p>
            <a:pPr marL="457200" marR="0" lvl="0" indent="-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kumimoji="0" lang="ru-RU" sz="24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12,7+1,22-4,7                     5,13-3,9+11,8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(12-4,7)+ (4,2-3)                  (17+4,11)-(5,1+12)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u="sng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Решите уравнения: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ru-RU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+12,6=41                         х-11,3=16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12,8-х= 4,1               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23,1-х=4,2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(4+х)-1,7=8,1                    (х-3)+5,3=9,4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214282" y="1500174"/>
            <a:ext cx="7929618" cy="57150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Проверка.</a:t>
            </a:r>
            <a:endParaRPr kumimoji="0" lang="ru-RU" sz="3600" b="1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00034" y="2000240"/>
            <a:ext cx="8286808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Вычислите :</a:t>
            </a:r>
          </a:p>
          <a:p>
            <a:pPr marL="457200" marR="0" lvl="0" indent="-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kumimoji="0" lang="ru-RU" sz="14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12,7+1,22-4,7 =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9,22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5,13-3,9+11,8=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13,03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(12-4,7)+ (4,2-3) =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8,5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(17+4,11)-(5,1+12)=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4,01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u="sng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Решите уравнения: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ru-RU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Х+12,6=41                            х-11,3=16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Х=28,4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  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х=27,3 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12,8-х= 4,1                          23,1-х=4,2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Х=8,7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х=18,9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(4+х)-1,7=8,1                       (х-3)+5,3=9,4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Х=5,8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х=7,1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6286512" y="4214818"/>
            <a:ext cx="257176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Критерии оценок: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5- заданий-«5»,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4- задания- «4»,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задания –«3».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215074" y="4143380"/>
            <a:ext cx="2643206" cy="2143140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714348" y="2143116"/>
            <a:ext cx="2428892" cy="642942"/>
          </a:xfrm>
          <a:prstGeom prst="round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  <a:tileRect/>
          </a:gradFill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слагаемое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929322" y="1857364"/>
            <a:ext cx="2980882" cy="642942"/>
          </a:xfrm>
          <a:prstGeom prst="round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  <a:tileRect/>
          </a:gradFill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уменьшаемое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000760" y="3857628"/>
            <a:ext cx="2428892" cy="642942"/>
          </a:xfrm>
          <a:prstGeom prst="round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  <a:tileRect/>
          </a:gradFill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слагаемое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143636" y="2714620"/>
            <a:ext cx="2428892" cy="642942"/>
          </a:xfrm>
          <a:prstGeom prst="round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  <a:tileRect/>
          </a:gradFill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множитель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357554" y="3786190"/>
            <a:ext cx="2554485" cy="642942"/>
          </a:xfrm>
          <a:prstGeom prst="round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  <a:tileRect/>
          </a:gradFill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вычитаемое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142976" y="3286124"/>
            <a:ext cx="2428892" cy="642942"/>
          </a:xfrm>
          <a:prstGeom prst="round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  <a:tileRect/>
          </a:gradFill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частное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71472" y="4286256"/>
            <a:ext cx="2428892" cy="642942"/>
          </a:xfrm>
          <a:prstGeom prst="round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  <a:tileRect/>
          </a:gradFill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сумма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643306" y="2786058"/>
            <a:ext cx="2428892" cy="642942"/>
          </a:xfrm>
          <a:prstGeom prst="round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  <a:tileRect/>
          </a:gradFill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разность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7.40741E-7 L -0.05747 -0.0273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" y="-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7.40741E-7 L -0.34427 -0.27732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2" y="-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7.40741E-7 L 0.58038 -0.33982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0" y="-1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4.44444E-6 L -0.62222 0.27315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1" y="1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07407E-6 L 0.27813 0.1372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8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Картинка 76 из 14629"/>
          <p:cNvPicPr>
            <a:picLocks noChangeAspect="1" noChangeArrowheads="1"/>
          </p:cNvPicPr>
          <p:nvPr/>
        </p:nvPicPr>
        <p:blipFill>
          <a:blip r:embed="rId3"/>
          <a:srcRect r="1666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929058" y="2643182"/>
            <a:ext cx="457203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Сложение и вычитание десятичных дробей.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357158" y="3286124"/>
            <a:ext cx="857256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-при сложении и вычитании десятичных дробей дробь записываем под дробь;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при сложении и вычитании десятичных дробей запятую пишем под запятой;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сложении и вычитании десятичных дробей целую часть записываем под целой частью, дробную часть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 дробную (десятые под десятыми, сотые под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сотыми ит.д.)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Question-survey.jpg"/>
          <p:cNvPicPr>
            <a:picLocks noChangeAspect="1"/>
          </p:cNvPicPr>
          <p:nvPr/>
        </p:nvPicPr>
        <p:blipFill>
          <a:blip r:embed="rId3"/>
          <a:srcRect l="16755" t="4445" r="22074" b="2464"/>
          <a:stretch>
            <a:fillRect/>
          </a:stretch>
        </p:blipFill>
        <p:spPr>
          <a:xfrm>
            <a:off x="0" y="0"/>
            <a:ext cx="1928794" cy="1970724"/>
          </a:xfrm>
          <a:prstGeom prst="rect">
            <a:avLst/>
          </a:prstGeom>
        </p:spPr>
      </p:pic>
      <p:pic>
        <p:nvPicPr>
          <p:cNvPr id="4" name="Рисунок 3" descr="cube_with_question_mark_-big-stock-photo.jpg"/>
          <p:cNvPicPr>
            <a:picLocks noChangeAspect="1"/>
          </p:cNvPicPr>
          <p:nvPr/>
        </p:nvPicPr>
        <p:blipFill>
          <a:blip r:embed="rId4" cstate="print"/>
          <a:srcRect l="16666" t="16666" r="17708" b="16667"/>
          <a:stretch>
            <a:fillRect/>
          </a:stretch>
        </p:blipFill>
        <p:spPr>
          <a:xfrm>
            <a:off x="7215206" y="0"/>
            <a:ext cx="1928794" cy="1959410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714348" y="2000240"/>
            <a:ext cx="7643866" cy="1071570"/>
          </a:xfrm>
          <a:prstGeom prst="round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  <a:tileRect/>
          </a:gradFill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Правило сложения и вычитания десятичных дробей: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142844" y="0"/>
            <a:ext cx="8858312" cy="1785926"/>
          </a:xfrm>
          <a:prstGeom prst="round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  <a:tileRect/>
          </a:gradFill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Зарядка для глаз.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9" name="20 - Друзья (Минусовка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1000100" y="714356"/>
            <a:ext cx="304800" cy="304800"/>
          </a:xfrm>
          <a:prstGeom prst="rect">
            <a:avLst/>
          </a:prstGeom>
        </p:spPr>
      </p:pic>
      <p:pic>
        <p:nvPicPr>
          <p:cNvPr id="10" name="Рисунок 9" descr="b 9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21587" y="3571876"/>
            <a:ext cx="1502563" cy="1143008"/>
          </a:xfrm>
          <a:prstGeom prst="rect">
            <a:avLst/>
          </a:prstGeom>
        </p:spPr>
      </p:pic>
      <p:pic>
        <p:nvPicPr>
          <p:cNvPr id="11" name="Рисунок 10" descr="k 4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2786058"/>
            <a:ext cx="1237072" cy="1357298"/>
          </a:xfrm>
          <a:prstGeom prst="rect">
            <a:avLst/>
          </a:prstGeom>
        </p:spPr>
      </p:pic>
      <p:pic>
        <p:nvPicPr>
          <p:cNvPr id="12" name="Рисунок 11" descr="kar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3143248"/>
            <a:ext cx="1285852" cy="1345859"/>
          </a:xfrm>
          <a:prstGeom prst="rect">
            <a:avLst/>
          </a:prstGeom>
        </p:spPr>
      </p:pic>
      <p:pic>
        <p:nvPicPr>
          <p:cNvPr id="13" name="Рисунок 12" descr="s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602599" y="2643182"/>
            <a:ext cx="1541401" cy="1379148"/>
          </a:xfrm>
          <a:prstGeom prst="rect">
            <a:avLst/>
          </a:prstGeom>
        </p:spPr>
      </p:pic>
      <p:pic>
        <p:nvPicPr>
          <p:cNvPr id="15" name="Рисунок 14" descr="k 4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14282" y="142852"/>
            <a:ext cx="1237072" cy="1357298"/>
          </a:xfrm>
          <a:prstGeom prst="rect">
            <a:avLst/>
          </a:prstGeom>
        </p:spPr>
      </p:pic>
      <p:pic>
        <p:nvPicPr>
          <p:cNvPr id="16" name="Рисунок 15" descr="kar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571604" y="0"/>
            <a:ext cx="1285852" cy="1345859"/>
          </a:xfrm>
          <a:prstGeom prst="rect">
            <a:avLst/>
          </a:prstGeom>
        </p:spPr>
      </p:pic>
      <p:pic>
        <p:nvPicPr>
          <p:cNvPr id="17" name="Рисунок 16" descr="s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143636" y="357166"/>
            <a:ext cx="1541401" cy="1379148"/>
          </a:xfrm>
          <a:prstGeom prst="rect">
            <a:avLst/>
          </a:prstGeom>
        </p:spPr>
      </p:pic>
      <p:pic>
        <p:nvPicPr>
          <p:cNvPr id="18" name="Рисунок 17" descr="b 9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58082" y="214290"/>
            <a:ext cx="1502563" cy="1143008"/>
          </a:xfrm>
          <a:prstGeom prst="rect">
            <a:avLst/>
          </a:prstGeom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0.00023 C 1.11022E-16 0.17801 -0.09288 0.32453 -0.20625 0.32453 C -0.33976 0.32453 -0.38802 0.16203 -0.40816 0.06458 L -0.42917 -0.06505 C -0.45 -0.1625 -0.50174 -0.32454 -0.65226 -0.32454 C -0.74896 -0.32454 -0.85833 -0.17871 -0.85833 -0.00023 C -0.85833 0.17801 -0.74896 0.32453 -0.65226 0.32453 C -0.50174 0.32453 -0.45 0.16203 -0.42917 0.06458 L -0.40816 -0.06505 C -0.38802 -0.1625 -0.33976 -0.32454 -0.20625 -0.32454 C -0.09288 -0.32454 1.11022E-16 -0.17871 1.11022E-16 -0.00023 Z " pathEditMode="relative" rAng="5400000" ptsTypes="ffFffffFfff">
                                      <p:cBhvr>
                                        <p:cTn id="1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7 C 5E-6 -0.06065 -0.09167 -0.10995 -0.20365 -0.10995 L -0.6757 -0.10995 C -0.78837 -0.10995 -0.88021 -0.06065 -0.88021 3.7037E-7 L -0.88021 0.25046 C -0.88021 0.31134 -0.78837 0.3625 -0.6757 0.3625 L -0.20365 0.3625 C -0.09167 0.3625 5E-6 0.31134 5E-6 0.25046 Z " pathEditMode="relative" rAng="0" ptsTypes="fFfFfFff">
                                      <p:cBhvr>
                                        <p:cTn id="35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0" y="1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9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81481E-6 C -2.5E-6 -0.06736 0.0882 -0.12199 0.19636 -0.12199 L 0.65052 -0.12199 C 0.75868 -0.12199 0.84705 -0.06736 0.84705 -4.81481E-6 L 0.84705 0.27825 C 0.84705 0.34584 0.75868 0.40301 0.65052 0.40301 L 0.19636 0.40301 C 0.0882 0.40301 -2.5E-6 0.34584 -2.5E-6 0.27825 Z " pathEditMode="relative" rAng="0" ptsTypes="fFfFfFff">
                                      <p:cBhvr>
                                        <p:cTn id="53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3" y="1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8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1.48148E-6 L 0.05364 0.35694 L 0.10468 1.48148E-6 L 0.15833 0.35694 L 0.21215 1.48148E-6 L 0.2625 0.35694 L 0.31632 1.48148E-6 L 0.36718 0.35694 L 0.421 1.48148E-6 L 0.47465 0.35694 L 0.52569 1.48148E-6 L 0.57951 0.35694 L 0.62986 1.48148E-6 L 0.68368 0.35694 L 0.73732 1.48148E-6 L 0.78836 0.35694 L 0.84201 1.48148E-6 " pathEditMode="relative" rAng="0" ptsTypes="FFFFFFFFFFFFFFFFF">
                                      <p:cBhvr>
                                        <p:cTn id="71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1" y="1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5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142844" y="0"/>
            <a:ext cx="8858312" cy="1785926"/>
          </a:xfrm>
          <a:prstGeom prst="round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  <a:tileRect/>
          </a:gradFill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Зарядка для </a:t>
            </a:r>
          </a:p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рук и ног.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9" name="20 - Друзья (Минусовка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1000100" y="714356"/>
            <a:ext cx="304800" cy="304800"/>
          </a:xfrm>
          <a:prstGeom prst="rect">
            <a:avLst/>
          </a:prstGeom>
        </p:spPr>
      </p:pic>
      <p:pic>
        <p:nvPicPr>
          <p:cNvPr id="15" name="Рисунок 14" descr="k 4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4282" y="142852"/>
            <a:ext cx="1237072" cy="1357298"/>
          </a:xfrm>
          <a:prstGeom prst="rect">
            <a:avLst/>
          </a:prstGeom>
        </p:spPr>
      </p:pic>
      <p:pic>
        <p:nvPicPr>
          <p:cNvPr id="16" name="Рисунок 15" descr="kar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500166" y="214290"/>
            <a:ext cx="1285852" cy="1345859"/>
          </a:xfrm>
          <a:prstGeom prst="rect">
            <a:avLst/>
          </a:prstGeom>
        </p:spPr>
      </p:pic>
      <p:pic>
        <p:nvPicPr>
          <p:cNvPr id="17" name="Рисунок 16" descr="s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572132" y="571480"/>
            <a:ext cx="1184211" cy="1059557"/>
          </a:xfrm>
          <a:prstGeom prst="rect">
            <a:avLst/>
          </a:prstGeom>
        </p:spPr>
      </p:pic>
      <p:pic>
        <p:nvPicPr>
          <p:cNvPr id="18" name="Рисунок 17" descr="b 9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43702" y="214290"/>
            <a:ext cx="1502563" cy="1143008"/>
          </a:xfrm>
          <a:prstGeom prst="rect">
            <a:avLst/>
          </a:prstGeom>
        </p:spPr>
      </p:pic>
      <p:pic>
        <p:nvPicPr>
          <p:cNvPr id="14" name="Рисунок 13" descr="b 3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57290" y="1928802"/>
            <a:ext cx="2928958" cy="3659170"/>
          </a:xfrm>
          <a:prstGeom prst="rect">
            <a:avLst/>
          </a:prstGeom>
        </p:spPr>
      </p:pic>
      <p:pic>
        <p:nvPicPr>
          <p:cNvPr id="19" name="Рисунок 18" descr="b 10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14810" y="2285992"/>
            <a:ext cx="3697939" cy="3143248"/>
          </a:xfrm>
          <a:prstGeom prst="rect">
            <a:avLst/>
          </a:prstGeom>
        </p:spPr>
      </p:pic>
      <p:pic>
        <p:nvPicPr>
          <p:cNvPr id="20" name="Рисунок 19" descr="b 3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09690" y="2081202"/>
            <a:ext cx="2928958" cy="3659170"/>
          </a:xfrm>
          <a:prstGeom prst="rect">
            <a:avLst/>
          </a:prstGeom>
        </p:spPr>
      </p:pic>
      <p:pic>
        <p:nvPicPr>
          <p:cNvPr id="21" name="Рисунок 20" descr="b 10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367210" y="2438392"/>
            <a:ext cx="3697939" cy="3143248"/>
          </a:xfrm>
          <a:prstGeom prst="rect">
            <a:avLst/>
          </a:prstGeom>
        </p:spPr>
      </p:pic>
      <p:pic>
        <p:nvPicPr>
          <p:cNvPr id="22" name="Рисунок 21" descr="b 3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62090" y="2233602"/>
            <a:ext cx="2928958" cy="3659170"/>
          </a:xfrm>
          <a:prstGeom prst="rect">
            <a:avLst/>
          </a:prstGeom>
        </p:spPr>
      </p:pic>
      <p:pic>
        <p:nvPicPr>
          <p:cNvPr id="23" name="Рисунок 22" descr="b 10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19610" y="2590792"/>
            <a:ext cx="3697939" cy="3143248"/>
          </a:xfrm>
          <a:prstGeom prst="rect">
            <a:avLst/>
          </a:prstGeom>
        </p:spPr>
      </p:pic>
      <p:pic>
        <p:nvPicPr>
          <p:cNvPr id="24" name="Рисунок 23" descr="e 9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285852" y="2143116"/>
            <a:ext cx="2714644" cy="3681869"/>
          </a:xfrm>
          <a:prstGeom prst="rect">
            <a:avLst/>
          </a:prstGeom>
        </p:spPr>
      </p:pic>
      <p:pic>
        <p:nvPicPr>
          <p:cNvPr id="25" name="Рисунок 24" descr="e 9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4500562" y="2214554"/>
            <a:ext cx="3133748" cy="3681869"/>
          </a:xfrm>
          <a:prstGeom prst="rect">
            <a:avLst/>
          </a:prstGeom>
        </p:spPr>
      </p:pic>
      <p:pic>
        <p:nvPicPr>
          <p:cNvPr id="26" name="Рисунок 25" descr="e 9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438252" y="2295516"/>
            <a:ext cx="2714644" cy="3681869"/>
          </a:xfrm>
          <a:prstGeom prst="rect">
            <a:avLst/>
          </a:prstGeom>
        </p:spPr>
      </p:pic>
      <p:pic>
        <p:nvPicPr>
          <p:cNvPr id="27" name="Рисунок 26" descr="e 9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4652962" y="2366954"/>
            <a:ext cx="3133748" cy="3681869"/>
          </a:xfrm>
          <a:prstGeom prst="rect">
            <a:avLst/>
          </a:prstGeom>
        </p:spPr>
      </p:pic>
      <p:pic>
        <p:nvPicPr>
          <p:cNvPr id="28" name="Рисунок 27" descr="e 9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357290" y="2214554"/>
            <a:ext cx="2714644" cy="3681869"/>
          </a:xfrm>
          <a:prstGeom prst="rect">
            <a:avLst/>
          </a:prstGeom>
        </p:spPr>
      </p:pic>
      <p:pic>
        <p:nvPicPr>
          <p:cNvPr id="29" name="Рисунок 28" descr="e 9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4572000" y="2285992"/>
            <a:ext cx="3133748" cy="3681869"/>
          </a:xfrm>
          <a:prstGeom prst="rect">
            <a:avLst/>
          </a:prstGeom>
        </p:spPr>
      </p:pic>
      <p:pic>
        <p:nvPicPr>
          <p:cNvPr id="30" name="Рисунок 29" descr="n 20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285852" y="1857364"/>
            <a:ext cx="2786082" cy="3911659"/>
          </a:xfrm>
          <a:prstGeom prst="rect">
            <a:avLst/>
          </a:prstGeom>
        </p:spPr>
      </p:pic>
      <p:pic>
        <p:nvPicPr>
          <p:cNvPr id="31" name="Рисунок 30" descr="n 20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929586" y="500042"/>
            <a:ext cx="1000100" cy="1404140"/>
          </a:xfrm>
          <a:prstGeom prst="rect">
            <a:avLst/>
          </a:prstGeom>
        </p:spPr>
      </p:pic>
      <p:pic>
        <p:nvPicPr>
          <p:cNvPr id="32" name="Рисунок 31" descr="n 20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4357686" y="1714488"/>
            <a:ext cx="2847996" cy="3911659"/>
          </a:xfrm>
          <a:prstGeom prst="rect">
            <a:avLst/>
          </a:prstGeom>
        </p:spPr>
      </p:pic>
      <p:pic>
        <p:nvPicPr>
          <p:cNvPr id="33" name="Рисунок 32" descr="n 20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438252" y="2009764"/>
            <a:ext cx="2786082" cy="3911659"/>
          </a:xfrm>
          <a:prstGeom prst="rect">
            <a:avLst/>
          </a:prstGeom>
        </p:spPr>
      </p:pic>
      <p:pic>
        <p:nvPicPr>
          <p:cNvPr id="34" name="Рисунок 33" descr="n 20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4510086" y="1866888"/>
            <a:ext cx="2847996" cy="3911659"/>
          </a:xfrm>
          <a:prstGeom prst="rect">
            <a:avLst/>
          </a:prstGeom>
        </p:spPr>
      </p:pic>
      <p:pic>
        <p:nvPicPr>
          <p:cNvPr id="35" name="Рисунок 34" descr="n 20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357290" y="1857364"/>
            <a:ext cx="2786082" cy="3911659"/>
          </a:xfrm>
          <a:prstGeom prst="rect">
            <a:avLst/>
          </a:prstGeom>
        </p:spPr>
      </p:pic>
      <p:pic>
        <p:nvPicPr>
          <p:cNvPr id="36" name="Рисунок 35" descr="n 20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4429124" y="1714488"/>
            <a:ext cx="2847996" cy="3911659"/>
          </a:xfrm>
          <a:prstGeom prst="rect">
            <a:avLst/>
          </a:prstGeom>
        </p:spPr>
      </p:pic>
      <p:pic>
        <p:nvPicPr>
          <p:cNvPr id="37" name="Рисунок 36" descr="k 21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00034" y="2000240"/>
            <a:ext cx="3548372" cy="4000504"/>
          </a:xfrm>
          <a:prstGeom prst="rect">
            <a:avLst/>
          </a:prstGeom>
        </p:spPr>
      </p:pic>
      <p:pic>
        <p:nvPicPr>
          <p:cNvPr id="38" name="Рисунок 37" descr="k 21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flipH="1">
            <a:off x="4572000" y="2000240"/>
            <a:ext cx="3585904" cy="4000504"/>
          </a:xfrm>
          <a:prstGeom prst="rect">
            <a:avLst/>
          </a:prstGeom>
        </p:spPr>
      </p:pic>
      <p:pic>
        <p:nvPicPr>
          <p:cNvPr id="39" name="Рисунок 38" descr="k 21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28596" y="1857364"/>
            <a:ext cx="3548372" cy="4000504"/>
          </a:xfrm>
          <a:prstGeom prst="rect">
            <a:avLst/>
          </a:prstGeom>
        </p:spPr>
      </p:pic>
      <p:pic>
        <p:nvPicPr>
          <p:cNvPr id="40" name="Рисунок 39" descr="k 21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flipH="1">
            <a:off x="4500562" y="1857364"/>
            <a:ext cx="3585904" cy="4000504"/>
          </a:xfrm>
          <a:prstGeom prst="rect">
            <a:avLst/>
          </a:prstGeom>
        </p:spPr>
      </p:pic>
      <p:pic>
        <p:nvPicPr>
          <p:cNvPr id="41" name="Рисунок 40" descr="k 21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52434" y="2152640"/>
            <a:ext cx="3548372" cy="4000504"/>
          </a:xfrm>
          <a:prstGeom prst="rect">
            <a:avLst/>
          </a:prstGeom>
        </p:spPr>
      </p:pic>
      <p:pic>
        <p:nvPicPr>
          <p:cNvPr id="42" name="Рисунок 41" descr="k 21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flipH="1">
            <a:off x="4724400" y="2152640"/>
            <a:ext cx="3585904" cy="4000504"/>
          </a:xfrm>
          <a:prstGeom prst="rect">
            <a:avLst/>
          </a:prstGeom>
        </p:spPr>
      </p:pic>
      <p:pic>
        <p:nvPicPr>
          <p:cNvPr id="43" name="Рисунок 42" descr="vwhoqovefkaxspxtxqqso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500166" y="857232"/>
            <a:ext cx="5786478" cy="5786478"/>
          </a:xfrm>
          <a:prstGeom prst="rect">
            <a:avLst/>
          </a:prstGeom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8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500"/>
                            </p:stCondLst>
                            <p:childTnLst>
                              <p:par>
                                <p:cTn id="2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500"/>
                            </p:stCondLst>
                            <p:childTnLst>
                              <p:par>
                                <p:cTn id="2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500"/>
                            </p:stCondLst>
                            <p:childTnLst>
                              <p:par>
                                <p:cTn id="32" presetID="8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000"/>
                            </p:stCondLst>
                            <p:childTnLst>
                              <p:par>
                                <p:cTn id="36" presetID="8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9500"/>
                            </p:stCondLst>
                            <p:childTnLst>
                              <p:par>
                                <p:cTn id="4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1500"/>
                            </p:stCondLst>
                            <p:childTnLst>
                              <p:par>
                                <p:cTn id="4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3500"/>
                            </p:stCondLst>
                            <p:childTnLst>
                              <p:par>
                                <p:cTn id="48" presetID="8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4000"/>
                            </p:stCondLst>
                            <p:childTnLst>
                              <p:par>
                                <p:cTn id="52" presetID="8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4500"/>
                            </p:stCondLst>
                            <p:childTnLst>
                              <p:par>
                                <p:cTn id="5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0"/>
                            </p:stCondLst>
                            <p:childTnLst>
                              <p:par>
                                <p:cTn id="6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5500"/>
                            </p:stCondLst>
                            <p:childTnLst>
                              <p:par>
                                <p:cTn id="64" presetID="8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6000"/>
                            </p:stCondLst>
                            <p:childTnLst>
                              <p:par>
                                <p:cTn id="68" presetID="8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6500"/>
                            </p:stCondLst>
                            <p:childTnLst>
                              <p:par>
                                <p:cTn id="7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7000"/>
                            </p:stCondLst>
                            <p:childTnLst>
                              <p:par>
                                <p:cTn id="7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7500"/>
                            </p:stCondLst>
                            <p:childTnLst>
                              <p:par>
                                <p:cTn id="80" presetID="8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8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8000"/>
                            </p:stCondLst>
                            <p:childTnLst>
                              <p:par>
                                <p:cTn id="84" presetID="8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8500"/>
                            </p:stCondLst>
                            <p:childTnLst>
                              <p:par>
                                <p:cTn id="8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9000"/>
                            </p:stCondLst>
                            <p:childTnLst>
                              <p:par>
                                <p:cTn id="9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9500"/>
                            </p:stCondLst>
                            <p:childTnLst>
                              <p:par>
                                <p:cTn id="96" presetID="8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9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0000"/>
                            </p:stCondLst>
                            <p:childTnLst>
                              <p:par>
                                <p:cTn id="100" presetID="8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0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0500"/>
                            </p:stCondLst>
                            <p:childTnLst>
                              <p:par>
                                <p:cTn id="10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21000"/>
                            </p:stCondLst>
                            <p:childTnLst>
                              <p:par>
                                <p:cTn id="10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1500"/>
                            </p:stCondLst>
                            <p:childTnLst>
                              <p:par>
                                <p:cTn id="112" presetID="8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22000"/>
                            </p:stCondLst>
                            <p:childTnLst>
                              <p:par>
                                <p:cTn id="116" presetID="8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2500"/>
                            </p:stCondLst>
                            <p:childTnLst>
                              <p:par>
                                <p:cTn id="12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2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3500"/>
                            </p:stCondLst>
                            <p:childTnLst>
                              <p:par>
                                <p:cTn id="128" presetID="8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24000"/>
                            </p:stCondLst>
                            <p:childTnLst>
                              <p:par>
                                <p:cTn id="132" presetID="8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4500"/>
                            </p:stCondLst>
                            <p:childTnLst>
                              <p:par>
                                <p:cTn id="13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25000"/>
                            </p:stCondLst>
                            <p:childTnLst>
                              <p:par>
                                <p:cTn id="14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25500"/>
                            </p:stCondLst>
                            <p:childTnLst>
                              <p:par>
                                <p:cTn id="144" presetID="8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26000"/>
                            </p:stCondLst>
                            <p:childTnLst>
                              <p:par>
                                <p:cTn id="148" presetID="8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6500"/>
                            </p:stCondLst>
                            <p:childTnLst>
                              <p:par>
                                <p:cTn id="15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27000"/>
                            </p:stCondLst>
                            <p:childTnLst>
                              <p:par>
                                <p:cTn id="15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27500"/>
                            </p:stCondLst>
                            <p:childTnLst>
                              <p:par>
                                <p:cTn id="160" presetID="8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6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8500"/>
                            </p:stCondLst>
                            <p:childTnLst>
                              <p:par>
                                <p:cTn id="164" presetID="8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6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29500"/>
                            </p:stCondLst>
                            <p:childTnLst>
                              <p:par>
                                <p:cTn id="16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30000"/>
                            </p:stCondLst>
                            <p:childTnLst>
                              <p:par>
                                <p:cTn id="17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0500"/>
                            </p:stCondLst>
                            <p:childTnLst>
                              <p:par>
                                <p:cTn id="176" presetID="8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7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31500"/>
                            </p:stCondLst>
                            <p:childTnLst>
                              <p:par>
                                <p:cTn id="180" presetID="8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8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32500"/>
                            </p:stCondLst>
                            <p:childTnLst>
                              <p:par>
                                <p:cTn id="18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33000"/>
                            </p:stCondLst>
                            <p:childTnLst>
                              <p:par>
                                <p:cTn id="18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33500"/>
                            </p:stCondLst>
                            <p:childTnLst>
                              <p:par>
                                <p:cTn id="192" presetID="8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9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96" presetID="8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9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35500"/>
                            </p:stCondLst>
                            <p:childTnLst>
                              <p:par>
                                <p:cTn id="20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0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829</Words>
  <PresentationFormat>Экран (4:3)</PresentationFormat>
  <Paragraphs>178</Paragraphs>
  <Slides>18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Тема урока: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Используемая литература и интернет ресурсы.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</dc:title>
  <cp:lastModifiedBy>Mathematic</cp:lastModifiedBy>
  <cp:revision>29</cp:revision>
  <dcterms:modified xsi:type="dcterms:W3CDTF">2012-06-15T03:54:35Z</dcterms:modified>
</cp:coreProperties>
</file>