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6"/>
  </p:notesMasterIdLst>
  <p:sldIdLst>
    <p:sldId id="256" r:id="rId2"/>
    <p:sldId id="261" r:id="rId3"/>
    <p:sldId id="259" r:id="rId4"/>
    <p:sldId id="260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273" r:id="rId13"/>
    <p:sldId id="274" r:id="rId14"/>
    <p:sldId id="276" r:id="rId15"/>
    <p:sldId id="277" r:id="rId16"/>
    <p:sldId id="278" r:id="rId17"/>
    <p:sldId id="279" r:id="rId18"/>
    <p:sldId id="281" r:id="rId19"/>
    <p:sldId id="282" r:id="rId20"/>
    <p:sldId id="283" r:id="rId21"/>
    <p:sldId id="284" r:id="rId22"/>
    <p:sldId id="285" r:id="rId23"/>
    <p:sldId id="287" r:id="rId24"/>
    <p:sldId id="28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90394-8AF1-4D39-95AC-316518B88A4C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D8F16-0D9A-4738-A6B5-AF63EBB26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19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D8F16-0D9A-4738-A6B5-AF63EBB2699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28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D8F16-0D9A-4738-A6B5-AF63EBB2699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321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83F91-16D0-4E95-A885-95EE786F5DCB}" type="slidenum">
              <a:rPr lang="ru-RU" smtClean="0"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sz="1400" dirty="0"/>
              <a:t>Муниципальное Бюджетное Общеобразовательное Учреждение</a:t>
            </a:r>
            <a:br>
              <a:rPr lang="ru-RU" sz="1400" dirty="0"/>
            </a:br>
            <a:r>
              <a:rPr lang="ru-RU" sz="1400" dirty="0"/>
              <a:t>Средняя Образовательная Школа №2 </a:t>
            </a:r>
            <a:r>
              <a:rPr lang="ru-RU" sz="1400" dirty="0" err="1"/>
              <a:t>г.Курганинск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 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484784"/>
            <a:ext cx="7272808" cy="3456384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</a:rPr>
              <a:t>Развитие познавательного интереса и навыков</a:t>
            </a:r>
          </a:p>
          <a:p>
            <a:pPr algn="ctr"/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</a:rPr>
              <a:t>самостоятельной работы учащихся</a:t>
            </a:r>
          </a:p>
          <a:p>
            <a:pPr algn="ctr"/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</a:rPr>
              <a:t>на основе технологии</a:t>
            </a:r>
          </a:p>
          <a:p>
            <a:pPr algn="ctr"/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/>
                </a:solidFill>
              </a:rPr>
              <a:t>УДЕ (Укрупнение Дидактических Единиц)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53732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r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Разработала: Учитель математики высшей категории</a:t>
            </a:r>
            <a:endParaRPr lang="ru-RU" sz="1600" dirty="0">
              <a:latin typeface="Times New Roman"/>
              <a:ea typeface="Times New Roman"/>
            </a:endParaRPr>
          </a:p>
          <a:p>
            <a:pPr indent="449580" algn="r">
              <a:spcAft>
                <a:spcPts val="0"/>
              </a:spcAft>
            </a:pPr>
            <a:r>
              <a:rPr lang="ru-RU" b="1" dirty="0" err="1">
                <a:latin typeface="Times New Roman"/>
                <a:ea typeface="Times New Roman"/>
              </a:rPr>
              <a:t>Несветайло</a:t>
            </a:r>
            <a:r>
              <a:rPr lang="ru-RU" b="1" dirty="0">
                <a:latin typeface="Times New Roman"/>
                <a:ea typeface="Times New Roman"/>
              </a:rPr>
              <a:t> Л.А.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155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905">
        <p14:ferris dir="l"/>
      </p:transition>
    </mc:Choice>
    <mc:Fallback>
      <p:transition spd="slow" advTm="4290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362456"/>
          </a:xfrm>
        </p:spPr>
        <p:txBody>
          <a:bodyPr/>
          <a:lstStyle/>
          <a:p>
            <a:r>
              <a:rPr lang="ru-RU" sz="3500" dirty="0" smtClean="0"/>
              <a:t>,</a:t>
            </a:r>
            <a:endParaRPr lang="ru-RU" sz="35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214290"/>
          <a:ext cx="8715435" cy="3071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375"/>
                <a:gridCol w="1762375"/>
                <a:gridCol w="1762375"/>
                <a:gridCol w="1665935"/>
                <a:gridCol w="1762375"/>
              </a:tblGrid>
              <a:tr h="15359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|-3| </a:t>
                      </a:r>
                      <a:endParaRPr lang="ru-RU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3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|3 </a:t>
                      </a:r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5/7</a:t>
                      </a:r>
                      <a:r>
                        <a:rPr kumimoji="0" lang="en-US" sz="3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| </a:t>
                      </a:r>
                      <a:endParaRPr lang="ru-RU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3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|17</a:t>
                      </a:r>
                      <a:r>
                        <a:rPr kumimoji="0" lang="ru-RU" sz="3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,9</a:t>
                      </a:r>
                      <a:r>
                        <a:rPr kumimoji="0" lang="en-US" sz="3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|-</a:t>
                      </a:r>
                      <a:r>
                        <a:rPr kumimoji="0" lang="en-US" sz="35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US" sz="3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|14,5| </a:t>
                      </a:r>
                      <a:endParaRPr lang="ru-RU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3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|-(-</a:t>
                      </a:r>
                      <a:r>
                        <a:rPr kumimoji="0" lang="ru-RU" sz="3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3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r>
                        <a:rPr kumimoji="0" lang="ru-RU" sz="3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,9</a:t>
                      </a:r>
                      <a:r>
                        <a:rPr kumimoji="0" lang="en-US" sz="3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)| </a:t>
                      </a:r>
                      <a:endParaRPr lang="ru-RU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35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|4,5|*|2|</a:t>
                      </a:r>
                      <a:endParaRPr lang="ru-RU" sz="3500" dirty="0"/>
                    </a:p>
                  </a:txBody>
                  <a:tcPr/>
                </a:tc>
              </a:tr>
              <a:tr h="1535917">
                <a:tc>
                  <a:txBody>
                    <a:bodyPr/>
                    <a:lstStyle/>
                    <a:p>
                      <a:r>
                        <a:rPr kumimoji="0" lang="en-US" sz="3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|4,5| </a:t>
                      </a:r>
                      <a:endParaRPr lang="ru-RU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3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5-|3| </a:t>
                      </a:r>
                      <a:endParaRPr lang="ru-RU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3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|-14,5| </a:t>
                      </a:r>
                      <a:endParaRPr lang="ru-RU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2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|-3|+|3 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5/7|</a:t>
                      </a:r>
                      <a:r>
                        <a:rPr kumimoji="0"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3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|-4,5|/|-3|</a:t>
                      </a:r>
                      <a:endParaRPr lang="ru-RU" sz="3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071802" y="5286388"/>
            <a:ext cx="5100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 3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5072074"/>
            <a:ext cx="857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/>
              <a:t>3 5/7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14942" y="4929198"/>
            <a:ext cx="714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 3,4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43306" y="4714884"/>
            <a:ext cx="1214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17,9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4071942"/>
            <a:ext cx="928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9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14546" y="4357694"/>
            <a:ext cx="1071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4,5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857752" y="3857628"/>
            <a:ext cx="1214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2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86116" y="3643314"/>
            <a:ext cx="13573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en-US" dirty="0" smtClean="0"/>
              <a:t> </a:t>
            </a:r>
            <a:r>
              <a:rPr lang="en-US" sz="3600" dirty="0" smtClean="0"/>
              <a:t>14,5</a:t>
            </a:r>
            <a:endParaRPr lang="ru-RU" sz="3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715272" y="4500570"/>
            <a:ext cx="1143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/>
              <a:t>6 5/7</a:t>
            </a:r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429520" y="4000504"/>
            <a:ext cx="1143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 1,5</a:t>
            </a:r>
            <a:endParaRPr lang="ru-RU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718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403">
        <p14:ferris dir="l"/>
      </p:transition>
    </mc:Choice>
    <mc:Fallback>
      <p:transition spd="slow" advTm="184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-0.07632 L -0.18664 -0.64269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244 -0.07932 L 0.16268 -0.65634 " pathEditMode="relative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44 -0.06637 C -0.00347 -0.28492 -0.0302 -0.50323 -0.04635 -0.59574 C -0.0625 -0.68825 -0.06893 -0.62581 -0.07379 -0.62118 C -0.07865 -0.61655 -0.18212 -0.65703 -0.07518 -0.56822 C 0.03178 -0.47941 0.57744 -0.14801 0.56737 -0.08834 C 0.5573 -0.02867 0.00764 -0.05874 -0.13542 -0.21068 C -0.27848 -0.36262 -0.26268 -0.8721 -0.2915 -1.00069 C -0.32032 -1.12927 -0.36841 -1.18015 -0.30799 -0.98219 C -0.24757 -0.78445 0.00278 0.00301 0.07136 0.18525 C 0.14028 0.36749 0.08681 0.12512 0.10435 0.11055 C 0.12188 0.09598 0.17084 0.10893 0.17691 0.09783 C 0.18299 0.08673 0.15504 0.07887 0.14132 0.04302 C 0.12761 0.00717 0.10087 -0.0747 0.0948 -0.11748 C 0.08855 -0.16026 0.10608 -0.18917 0.10435 -0.21438 C 0.10261 -0.23959 0.0691 -0.26988 0.08386 -0.26896 C 0.09844 -0.26803 0.11789 -0.29579 0.19341 -0.20883 C 0.26893 -0.12187 0.51042 0.15842 0.53716 0.25278 C 0.56389 0.34714 0.49792 0.4667 0.35348 0.35685 C 0.20938 0.247 -0.31771 -0.34435 -0.32848 -0.40587 C -0.33924 -0.46739 0.16164 -0.07446 0.28924 -0.01179 C 0.41685 0.05088 0.49948 -0.01087 0.43716 -0.03006 C 0.37483 -0.04926 -0.01371 -0.14038 -0.08472 -0.12673 C -0.15573 -0.11309 -0.01666 0.04024 0.01094 0.05204 C 0.03889 0.06383 0.04497 0.00648 0.0823 -0.0555 C 0.11997 -0.11748 0.20591 -0.30157 0.23577 -0.32007 C 0.26563 -0.33857 0.23212 -0.15448 0.26181 -0.16674 C 0.2915 -0.179 0.4698 -0.30758 0.41389 -0.39315 C 0.35799 -0.47872 0.01754 -0.67067 -0.07379 -0.67969 C -0.16511 -0.68871 -0.13299 -0.50508 -0.13403 -0.44796 C -0.13507 -0.39084 -0.16806 -0.4956 -0.08055 -0.33649 C 0.00695 -0.17738 0.38837 0.5599 0.39046 0.50648 C 0.39289 0.45306 0.00903 -0.466 -0.06685 -0.65772 C -0.14271 -0.84921 -0.06874 -0.66165 -0.06423 -0.64315 C -0.05972 -0.62465 -0.03785 -0.56036 -0.03958 -0.54648 " pathEditMode="relative" ptsTypes="aaaaaaaaaaaaaaaaaaaaaaaaaaaaaaaa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77521E-6 C -0.01181 -0.01087 -0.01719 -0.03215 -0.02743 -0.04579 C -0.03525 -0.06753 -0.02431 -0.03908 -0.03421 -0.05851 C -0.03924 -0.06845 -0.03993 -0.08372 -0.04237 -0.09505 C -0.04202 -0.11216 -0.04202 -0.12905 -0.04115 -0.14616 C -0.04063 -0.15865 -0.03299 -0.16374 -0.02605 -0.1679 C -0.01129 -0.17669 0.00468 -0.18386 0.02066 -0.18802 C 0.02916 -0.19265 0.03802 -0.19195 0.04652 -0.19704 C 0.07517 -0.21415 0.10416 -0.23104 0.13298 -0.24815 C 0.13715 -0.25069 0.14427 -0.25439 0.14791 -0.2574 C 0.15486 -0.26341 0.1592 -0.27035 0.16718 -0.27382 C 0.18663 -0.29394 0.20746 -0.31036 0.22187 -0.33765 C 0.22395 -0.34598 0.2276 -0.35106 0.23298 -0.35592 C 0.24253 -0.37604 0.23819 -0.36124 0.24114 -0.39431 C 0.24236 -0.40772 0.24895 -0.42253 0.2493 -0.43617 C 0.24965 -0.45375 0.2493 -0.47155 0.2493 -0.48913 " pathEditMode="relative" ptsTypes="fffffffffffffff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18 -0.0592 C 0.05191 -0.07123 0.07813 -0.08256 0.1033 -0.09944 C 0.11459 -0.10684 0.12205 -0.10985 0.12796 -0.12488 C 0.12987 -0.13783 0.12952 -0.15009 0.12379 -0.16142 C 0.08941 -0.16003 0.06285 -0.17067 0.05122 -0.12488 C 0.04844 -0.09921 0.04757 -0.05642 0.07032 -0.05018 C 0.08681 -0.05249 0.1033 -0.05365 0.11962 -0.05735 C 0.16059 -0.06637 0.1724 -0.10314 0.19237 -0.14315 C 0.19393 -0.16766 0.19532 -0.1753 0.19098 -0.20513 C 0.18907 -0.21854 0.18525 -0.21739 0.17865 -0.2234 C 0.16146 -0.23936 0.14601 -0.2567 0.12518 -0.25994 C 0.1033 -0.25531 0.09306 -0.26156 0.08264 -0.2345 C 0.0783 -0.21161 0.0875 -0.19264 0.09775 -0.17599 C 0.1073 -0.1605 0.12066 -0.13806 0.13473 -0.12858 C 0.15903 -0.11239 0.18473 -0.10684 0.21129 -0.10291 C 0.23091 -0.1036 0.25087 -0.10175 0.27032 -0.10476 C 0.27466 -0.10545 0.27761 -0.111 0.28125 -0.11401 C 0.29219 -0.12326 0.28438 -0.11147 0.29497 -0.12303 C 0.30886 -0.13806 0.29862 -0.12904 0.30869 -0.14685 C 0.31459 -0.15703 0.32136 -0.16813 0.32796 -0.17784 C 0.33594 -0.18963 0.34462 -0.20097 0.34844 -0.21623 C 0.34792 -0.2234 0.35157 -0.23381 0.34705 -0.23797 C 0.33768 -0.24676 0.32414 -0.23982 0.31285 -0.24167 C 0.30348 -0.24121 0.27431 -0.24468 0.26216 -0.2345 C 0.2533 -0.18755 0.28264 -0.17946 0.30869 -0.17229 C 0.32882 -0.17345 0.34896 -0.17391 0.36893 -0.17599 C 0.3816 -0.17738 0.3941 -0.19056 0.40573 -0.19611 C 0.41875 -0.20883 0.41268 -0.20467 0.42379 -0.21068 C 0.42518 -0.21253 0.42639 -0.21484 0.42778 -0.21623 C 0.429 -0.21739 0.43073 -0.21669 0.43195 -0.21808 C 0.43334 -0.21993 0.43334 -0.22317 0.43455 -0.22525 C 0.43889 -0.23311 0.44532 -0.23751 0.44966 -0.24537 C 0.45608 -0.27012 0.4316 -0.26618 0.42084 -0.26734 C 0.41303 -0.26665 0.40504 -0.26827 0.39757 -0.26549 C 0.39584 -0.2648 0.39636 -0.26063 0.39636 -0.25809 C 0.39636 -0.24676 0.4007 -0.23774 0.40869 -0.2345 C 0.42292 -0.21993 0.45018 -0.22826 0.46476 -0.22895 C 0.47414 -0.23334 0.48403 -0.23427 0.49358 -0.23797 C 0.50087 -0.24098 0.50678 -0.24653 0.51407 -0.24907 C 0.51841 -0.25693 0.52362 -0.25763 0.53056 -0.25994 C 0.53438 -0.26711 0.54254 -0.28122 0.54428 -0.28723 C 0.54723 -0.29972 0.55157 -0.31452 0.55643 -0.32562 C 0.56077 -0.3351 0.56719 -0.34296 0.57153 -0.35291 C 0.57535 -0.37303 0.55712 -0.3691 0.54688 -0.37118 C 0.52969 -0.37465 0.53438 -0.37349 0.52101 -0.37858 C 0.51112 -0.37766 0.49792 -0.37904 0.48959 -0.37118 C 0.48334 -0.34805 0.49306 -0.32493 0.5099 -0.31845 C 0.52362 -0.30758 0.53872 -0.29949 0.55382 -0.29278 C 0.5632 -0.29347 0.57657 -0.29255 0.58681 -0.29648 C 0.60105 -0.3018 0.61268 -0.31475 0.62657 -0.32007 C 0.63143 -0.32493 0.63403 -0.33048 0.63889 -0.33487 C 0.6408 -0.3425 0.64341 -0.3469 0.64844 -0.35129 C 0.65209 -0.35846 0.65539 -0.35938 0.66077 -0.36401 C 0.6632 -0.36609 0.66546 -0.36864 0.66771 -0.37118 C 0.6691 -0.3728 0.67014 -0.37511 0.67171 -0.37673 C 0.67796 -0.38297 0.68577 -0.38598 0.69237 -0.3913 C 0.69827 -0.39593 0.70261 -0.40171 0.70869 -0.40587 C 0.71303 -0.41373 0.71858 -0.41905 0.72379 -0.42599 " pathEditMode="relative" ptsTypes="fffffffffffffffffffffffffffffffffffffffffffffffffffffffff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-1.70213E-6 C 0.00209 -0.02798 0.0033 -0.04463 0.00417 -0.07655 C 0.00365 -0.08511 0.00678 -0.09551 0.00278 -0.10222 C 0.00209 -0.10338 -0.0217 -0.09736 -0.02465 -0.09667 C -0.0276 -0.08464 -0.01909 -0.08811 -0.01232 -0.0858 C -0.00312 -0.08788 -0.00277 -0.08765 8.33333E-6 -0.09852 C -0.00208 -0.10939 0.00035 -0.105 -0.00954 -0.10939 C -0.01093 -0.11008 -0.01371 -0.11124 -0.01371 -0.11124 C -0.01545 -0.11055 -0.01805 -0.11147 -0.01909 -0.10939 C -0.02117 -0.10569 -0.01423 -0.10083 -0.01371 -0.10037 C -0.0118 -0.10777 -0.01319 -0.11031 -0.01631 -0.11679 C -0.02083 -0.1161 -0.02586 -0.11748 -0.03003 -0.11494 C -0.03142 -0.11425 -0.03003 -0.11008 -0.02864 -0.10939 C -0.02638 -0.10846 -0.02413 -0.11055 -0.02187 -0.11124 C -0.01874 -0.11748 -0.01857 -0.12535 -0.02604 -0.12581 C -0.04253 -0.12697 -0.05885 -0.12697 -0.07534 -0.12766 C -0.07673 -0.12835 -0.07812 -0.12858 -0.07933 -0.12951 C -0.0809 -0.13044 -0.08194 -0.13229 -0.0835 -0.13321 C -0.09131 -0.1376 -0.09027 -0.13136 -0.09999 -0.14038 C -0.10642 -0.14639 -0.1144 -0.14986 -0.12187 -0.15333 C -0.12708 -0.15564 -0.13107 -0.16166 -0.13558 -0.16605 C -0.14149 -0.17183 -0.14322 -0.18293 -0.14513 -0.19149 C -0.146 -0.19519 -0.14791 -0.20259 -0.14791 -0.20259 C -0.1493 -0.22872 -0.14895 -0.23543 -0.15885 -0.25532 C -0.16145 -0.26041 -0.16267 -0.2685 -0.16701 -0.27012 C -0.17378 -0.27266 -0.16979 -0.27174 -0.17933 -0.27174 " pathEditMode="relative" ptsTypes="fffffffffffffffffffffffff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69 -0.02174 C -0.0842 -0.02428 -0.08941 -0.02498 -0.0934 -0.02891 C -0.11267 -0.04764 -0.1309 -0.07724 -0.15382 -0.08742 C -0.15729 -0.09089 -0.1625 -0.09158 -0.16476 -0.09644 C -0.16632 -0.09968 -0.16372 -0.10569 -0.16615 -0.10754 C -0.17101 -0.11101 -0.17708 -0.1087 -0.18247 -0.10916 C -0.19497 -0.1124 -0.20712 -0.11656 -0.21944 -0.12026 C -0.22569 -0.12442 -0.23194 -0.12697 -0.23872 -0.12928 C -0.24045 -0.13113 -0.24219 -0.13321 -0.2441 -0.13483 C -0.24531 -0.13576 -0.24705 -0.13552 -0.24826 -0.13668 C -0.25677 -0.1457 -0.24531 -0.13992 -0.25504 -0.14385 C -0.25851 -0.16258 -0.24688 -0.1716 -0.2401 -0.18594 C -0.23802 -0.19635 -0.23906 -0.19149 -0.23594 -0.20421 C -0.23507 -0.20791 -0.23316 -0.21508 -0.23316 -0.21508 C -0.23264 -0.22364 -0.23247 -0.23219 -0.23177 -0.24075 C -0.2316 -0.24329 -0.23038 -0.24792 -0.23038 -0.24792 " pathEditMode="relative" ptsTypes="fffffffffffffff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5746 -0.2308 " pathEditMode="relative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5319E-6 L -0.18107 -0.24121 " pathEditMode="relative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 -0.03978 C -0.01198 -0.12327 0.05122 -0.20676 0.02639 -0.22942 C 0.00156 -0.25208 -0.20677 -0.1686 -0.22431 -0.17646 C -0.24184 -0.18432 -0.12101 -0.33025 -0.07917 -0.27683 C -0.03733 -0.22341 0.03438 0.08927 0.02639 0.14454 C 0.0184 0.19981 -0.08837 0.10152 -0.12708 0.05527 C -0.1658 0.00902 -0.21719 -0.09343 -0.20642 -0.13275 C -0.19566 -0.1723 -0.0467 -0.15287 -0.06267 -0.18016 C -0.07865 -0.20745 -0.26042 -0.35037 -0.30243 -0.29695 C -0.34444 -0.24353 -0.33785 0.05342 -0.31476 0.14084 C -0.29167 0.22872 -0.20451 0.26688 -0.16406 0.22849 C -0.12361 0.1901 -0.11493 -0.02267 -0.07222 -0.08904 C -0.02951 -0.15541 0.06962 -0.12697 0.09219 -0.16929 C 0.11476 -0.21161 0.15451 -0.28145 0.06337 -0.34251 C -0.02778 -0.40356 -0.30903 -0.55805 -0.45451 -0.53608 C -0.6 -0.51411 -0.77396 -0.3395 -0.8092 -0.21115 C -0.84444 -0.0828 -0.7842 0.15078 -0.66545 0.23404 C -0.5467 0.3173 -0.20451 0.33626 -0.09687 0.28885 C 0.01076 0.24144 -0.04219 0.04371 -0.02014 -0.05065 C 0.00191 -0.14501 0.01892 -0.21092 0.03594 -0.27683 " pathEditMode="relative" ptsTypes="aaaaaaaaaaaaaaaaaaaA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714489"/>
          <a:ext cx="9144000" cy="35579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643073">
                <a:tc>
                  <a:txBody>
                    <a:bodyPr/>
                    <a:lstStyle/>
                    <a:p>
                      <a:r>
                        <a:rPr lang="en-US" sz="3500" dirty="0" smtClean="0"/>
                        <a:t>     3</a:t>
                      </a:r>
                      <a:endParaRPr lang="ru-RU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500" dirty="0" smtClean="0"/>
                        <a:t>     3 </a:t>
                      </a:r>
                      <a:r>
                        <a:rPr lang="en-US" sz="2400" dirty="0" smtClean="0"/>
                        <a:t>5/7</a:t>
                      </a:r>
                      <a:endParaRPr lang="ru-RU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500" dirty="0" smtClean="0"/>
                        <a:t>    3,4</a:t>
                      </a:r>
                      <a:endParaRPr lang="ru-RU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500" dirty="0" smtClean="0"/>
                        <a:t>    17,9</a:t>
                      </a:r>
                      <a:endParaRPr lang="ru-RU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500" dirty="0" smtClean="0"/>
                        <a:t>    9</a:t>
                      </a:r>
                      <a:endParaRPr lang="ru-RU" sz="3500" dirty="0"/>
                    </a:p>
                  </a:txBody>
                  <a:tcPr/>
                </a:tc>
              </a:tr>
              <a:tr h="1914828">
                <a:tc>
                  <a:txBody>
                    <a:bodyPr/>
                    <a:lstStyle/>
                    <a:p>
                      <a:r>
                        <a:rPr lang="en-US" sz="3500" dirty="0" smtClean="0"/>
                        <a:t>    4,5</a:t>
                      </a:r>
                      <a:endParaRPr lang="ru-RU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500" dirty="0" smtClean="0"/>
                        <a:t>       2</a:t>
                      </a:r>
                      <a:endParaRPr lang="ru-RU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500" dirty="0" smtClean="0"/>
                        <a:t>   14,5</a:t>
                      </a:r>
                      <a:endParaRPr lang="ru-RU" sz="3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</a:t>
                      </a:r>
                      <a:r>
                        <a:rPr lang="en-US" sz="3500" dirty="0" smtClean="0"/>
                        <a:t>6 5/7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500" baseline="0" dirty="0" smtClean="0"/>
                        <a:t>    1,5</a:t>
                      </a:r>
                      <a:endParaRPr lang="ru-RU" sz="35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3192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38">
        <p14:ferris dir="l"/>
      </p:transition>
    </mc:Choice>
    <mc:Fallback>
      <p:transition spd="slow" advTm="143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таблица</a:t>
            </a:r>
            <a:r>
              <a:rPr lang="ru-RU" sz="4400" dirty="0" smtClean="0">
                <a:solidFill>
                  <a:srgbClr val="C00000"/>
                </a:solidFill>
              </a:rPr>
              <a:t> </a:t>
            </a:r>
            <a:r>
              <a:rPr lang="ru-RU" sz="2800" dirty="0">
                <a:solidFill>
                  <a:srgbClr val="C00000"/>
                </a:solidFill>
              </a:rPr>
              <a:t>по решению уравнений и не </a:t>
            </a:r>
            <a:r>
              <a:rPr lang="ru-RU" sz="2800" dirty="0" smtClean="0">
                <a:solidFill>
                  <a:srgbClr val="C00000"/>
                </a:solidFill>
              </a:rPr>
              <a:t>равенств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>
                <a:solidFill>
                  <a:srgbClr val="C00000"/>
                </a:solidFill>
              </a:rPr>
              <a:t/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>
                <a:solidFill>
                  <a:srgbClr val="C00000"/>
                </a:solidFill>
              </a:rPr>
              <a:t>с </a:t>
            </a:r>
            <a:r>
              <a:rPr lang="ru-RU" sz="2800" dirty="0" smtClean="0">
                <a:solidFill>
                  <a:srgbClr val="C00000"/>
                </a:solidFill>
              </a:rPr>
              <a:t>модулем для 6-8 классов.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7170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6624736" cy="500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730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87">
        <p14:ferris dir="l"/>
      </p:transition>
    </mc:Choice>
    <mc:Fallback>
      <p:transition spd="slow" advTm="100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solidFill>
                  <a:srgbClr val="C00000"/>
                </a:solidFill>
              </a:rPr>
              <a:t>таблица по решению уравнений и </a:t>
            </a:r>
            <a:r>
              <a:rPr lang="ru-RU" sz="3100" dirty="0" smtClean="0">
                <a:solidFill>
                  <a:srgbClr val="C00000"/>
                </a:solidFill>
              </a:rPr>
              <a:t>неравенств</a:t>
            </a:r>
            <a:r>
              <a:rPr lang="ru-RU" sz="3100" dirty="0">
                <a:solidFill>
                  <a:srgbClr val="C00000"/>
                </a:solidFill>
              </a:rPr>
              <a:t/>
            </a:r>
            <a:br>
              <a:rPr lang="ru-RU" sz="3100" dirty="0">
                <a:solidFill>
                  <a:srgbClr val="C00000"/>
                </a:solidFill>
              </a:rPr>
            </a:br>
            <a:r>
              <a:rPr lang="ru-RU" sz="2700" dirty="0" smtClean="0">
                <a:solidFill>
                  <a:srgbClr val="C00000"/>
                </a:solidFill>
              </a:rPr>
              <a:t> </a:t>
            </a:r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 модулем для </a:t>
            </a:r>
            <a:r>
              <a:rPr lang="ru-RU" sz="2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9-11 </a:t>
            </a:r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классов</a:t>
            </a:r>
            <a:r>
              <a:rPr lang="ru-RU" sz="2200" dirty="0"/>
              <a:t>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380466"/>
              </p:ext>
            </p:extLst>
          </p:nvPr>
        </p:nvGraphicFramePr>
        <p:xfrm>
          <a:off x="179512" y="1535112"/>
          <a:ext cx="8784976" cy="48748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6359"/>
                <a:gridCol w="1512036"/>
                <a:gridCol w="2677064"/>
                <a:gridCol w="2055298"/>
                <a:gridCol w="2064219"/>
              </a:tblGrid>
              <a:tr h="381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79" marR="60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Вид уравнения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79" marR="60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Решение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79" marR="60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Вид неравенства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79" marR="60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Решение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79" marR="60979" marT="0" marB="0"/>
                </a:tc>
              </a:tr>
              <a:tr h="5706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79" marR="60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|f|=g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79" marR="60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f=g      </a:t>
                      </a:r>
                      <a:r>
                        <a:rPr lang="ru-RU" sz="1400" dirty="0" smtClean="0">
                          <a:effectLst/>
                        </a:rPr>
                        <a:t>     </a:t>
                      </a:r>
                      <a:r>
                        <a:rPr lang="en-US" sz="1400" dirty="0" smtClean="0">
                          <a:effectLst/>
                        </a:rPr>
                        <a:t>    </a:t>
                      </a:r>
                      <a:r>
                        <a:rPr lang="en-US" sz="1400" dirty="0">
                          <a:effectLst/>
                        </a:rPr>
                        <a:t>f=-g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g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      </a:t>
                      </a:r>
                      <a:r>
                        <a:rPr lang="ru-RU" sz="1400" dirty="0" smtClean="0">
                          <a:effectLst/>
                        </a:rPr>
                        <a:t>       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    </a:t>
                      </a:r>
                      <a:r>
                        <a:rPr lang="en-US" sz="1400" dirty="0" smtClean="0">
                          <a:effectLst/>
                        </a:rPr>
                        <a:t>g</a:t>
                      </a:r>
                      <a:r>
                        <a:rPr lang="en-US" sz="1400" dirty="0">
                          <a:effectLst/>
                        </a:rPr>
                        <a:t>≤0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79" marR="60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     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     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     |f|&lt;g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79" marR="60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 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 f&lt;g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    f&gt;-g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79" marR="60979" marT="0" marB="0"/>
                </a:tc>
              </a:tr>
              <a:tr h="5706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79" marR="60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|f|=|g|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79" marR="60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f=g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f=-g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79" marR="60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      |f|&gt;g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79" marR="60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f&gt;g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f&lt;-g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79" marR="60979" marT="0" marB="0"/>
                </a:tc>
              </a:tr>
              <a:tr h="7608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79" marR="60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F(|g|)=g(x)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79" marR="60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f(x)=g(x)      </a:t>
                      </a:r>
                      <a:r>
                        <a:rPr lang="ru-RU" sz="1400" dirty="0" smtClean="0">
                          <a:effectLst/>
                        </a:rPr>
                        <a:t>       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f(-x)=g(x)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 x≥0             </a:t>
                      </a:r>
                      <a:r>
                        <a:rPr lang="ru-RU" sz="1400" dirty="0" smtClean="0">
                          <a:effectLst/>
                        </a:rPr>
                        <a:t>        </a:t>
                      </a:r>
                      <a:r>
                        <a:rPr lang="en-US" sz="1400" dirty="0" smtClean="0">
                          <a:effectLst/>
                        </a:rPr>
                        <a:t>   </a:t>
                      </a:r>
                      <a:r>
                        <a:rPr lang="en-US" sz="1400" dirty="0">
                          <a:effectLst/>
                        </a:rPr>
                        <a:t>x&lt;0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79" marR="60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F(|x|)&lt;g(x)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79" marR="60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f(x</a:t>
                      </a:r>
                      <a:r>
                        <a:rPr lang="en-US" sz="1200" dirty="0">
                          <a:effectLst/>
                        </a:rPr>
                        <a:t>)&lt;g(x)       </a:t>
                      </a:r>
                      <a:r>
                        <a:rPr lang="ru-RU" sz="1200" dirty="0" smtClean="0">
                          <a:effectLst/>
                        </a:rPr>
                        <a:t>    </a:t>
                      </a:r>
                      <a:r>
                        <a:rPr lang="en-US" sz="1200" dirty="0" smtClean="0">
                          <a:effectLst/>
                        </a:rPr>
                        <a:t>f</a:t>
                      </a:r>
                      <a:r>
                        <a:rPr lang="en-US" sz="1200" dirty="0">
                          <a:effectLst/>
                        </a:rPr>
                        <a:t>(-x)&lt;g(x)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 x≥0                </a:t>
                      </a:r>
                      <a:r>
                        <a:rPr lang="ru-RU" sz="1200" dirty="0" smtClean="0">
                          <a:effectLst/>
                        </a:rPr>
                        <a:t>   </a:t>
                      </a:r>
                      <a:r>
                        <a:rPr lang="en-US" sz="1200" dirty="0" smtClean="0">
                          <a:effectLst/>
                        </a:rPr>
                        <a:t>x&lt;0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79" marR="60979" marT="0" marB="0"/>
                </a:tc>
              </a:tr>
              <a:tr h="1902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79" marR="60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|f1|+|f2|+…+|fn|=g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79" marR="60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                                       </a:t>
                      </a:r>
                      <a:endParaRPr lang="ru-RU" sz="14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x</a:t>
                      </a:r>
                      <a:r>
                        <a:rPr lang="ru-RU" sz="1400" dirty="0">
                          <a:effectLst/>
                        </a:rPr>
                        <a:t>1     </a:t>
                      </a:r>
                      <a:r>
                        <a:rPr lang="en-US" sz="1400" dirty="0">
                          <a:effectLst/>
                        </a:rPr>
                        <a:t>x</a:t>
                      </a:r>
                      <a:r>
                        <a:rPr lang="ru-RU" sz="1400" dirty="0">
                          <a:effectLst/>
                        </a:rPr>
                        <a:t>2       …      </a:t>
                      </a:r>
                      <a:r>
                        <a:rPr lang="en-US" sz="1400" dirty="0" err="1">
                          <a:effectLst/>
                        </a:rPr>
                        <a:t>xn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x</a:t>
                      </a:r>
                      <a:r>
                        <a:rPr lang="ru-RU" sz="1400" dirty="0">
                          <a:effectLst/>
                        </a:rPr>
                        <a:t>1, </a:t>
                      </a:r>
                      <a:r>
                        <a:rPr lang="en-US" sz="1400" dirty="0">
                          <a:effectLst/>
                        </a:rPr>
                        <a:t>x</a:t>
                      </a:r>
                      <a:r>
                        <a:rPr lang="ru-RU" sz="1400" dirty="0">
                          <a:effectLst/>
                        </a:rPr>
                        <a:t>2, … </a:t>
                      </a:r>
                      <a:r>
                        <a:rPr lang="en-US" sz="1400" dirty="0" err="1">
                          <a:effectLst/>
                        </a:rPr>
                        <a:t>xn</a:t>
                      </a:r>
                      <a:r>
                        <a:rPr lang="ru-RU" sz="1400" dirty="0">
                          <a:effectLst/>
                        </a:rPr>
                        <a:t> – нули и точки разрыва функции. Решение данного уравнения на заданном промежутке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79" marR="60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|f1|+|f2|+…+|</a:t>
                      </a:r>
                      <a:r>
                        <a:rPr lang="en-US" sz="1400" dirty="0" err="1">
                          <a:effectLst/>
                        </a:rPr>
                        <a:t>fn</a:t>
                      </a:r>
                      <a:r>
                        <a:rPr lang="en-US" sz="1400" dirty="0">
                          <a:effectLst/>
                        </a:rPr>
                        <a:t>|&lt;g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79" marR="60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Решение аналогично уравнению такого вида, только на каждом промежутке решается соответствующее неравенство.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79" marR="60979" marT="0" marB="0"/>
                </a:tc>
              </a:tr>
              <a:tr h="550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79" marR="60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|x-a|+|x-b|=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b-a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79" marR="60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X</a:t>
                      </a:r>
                      <a:r>
                        <a:rPr lang="ru-RU" sz="1400" dirty="0" smtClean="0">
                          <a:effectLst/>
                        </a:rPr>
                        <a:t>   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[</a:t>
                      </a:r>
                      <a:r>
                        <a:rPr lang="en-US" sz="1400" dirty="0" err="1">
                          <a:effectLst/>
                        </a:rPr>
                        <a:t>a,b</a:t>
                      </a:r>
                      <a:r>
                        <a:rPr lang="en-US" sz="1400" dirty="0">
                          <a:effectLst/>
                        </a:rPr>
                        <a:t>]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79" marR="60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79" marR="60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979" marR="60979" marT="0" marB="0"/>
                </a:tc>
              </a:tr>
            </a:tbl>
          </a:graphicData>
        </a:graphic>
      </p:graphicFrame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935" y="2337090"/>
            <a:ext cx="2857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919" y="5877272"/>
            <a:ext cx="11430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5"/>
          <p:cNvSpPr>
            <a:spLocks/>
          </p:cNvSpPr>
          <p:nvPr/>
        </p:nvSpPr>
        <p:spPr bwMode="auto">
          <a:xfrm>
            <a:off x="7848451" y="3356992"/>
            <a:ext cx="90488" cy="409575"/>
          </a:xfrm>
          <a:prstGeom prst="leftBrace">
            <a:avLst>
              <a:gd name="adj1" fmla="val 37719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Freeform 14"/>
          <p:cNvSpPr>
            <a:spLocks/>
          </p:cNvSpPr>
          <p:nvPr/>
        </p:nvSpPr>
        <p:spPr bwMode="auto">
          <a:xfrm>
            <a:off x="7596336" y="3527872"/>
            <a:ext cx="152400" cy="171450"/>
          </a:xfrm>
          <a:custGeom>
            <a:avLst/>
            <a:gdLst>
              <a:gd name="T0" fmla="*/ 0 w 240"/>
              <a:gd name="T1" fmla="*/ 0 h 270"/>
              <a:gd name="T2" fmla="*/ 135 w 240"/>
              <a:gd name="T3" fmla="*/ 270 h 270"/>
              <a:gd name="T4" fmla="*/ 240 w 240"/>
              <a:gd name="T5" fmla="*/ 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0" h="270">
                <a:moveTo>
                  <a:pt x="0" y="0"/>
                </a:moveTo>
                <a:cubicBezTo>
                  <a:pt x="47" y="135"/>
                  <a:pt x="95" y="270"/>
                  <a:pt x="135" y="270"/>
                </a:cubicBezTo>
                <a:cubicBezTo>
                  <a:pt x="175" y="270"/>
                  <a:pt x="225" y="50"/>
                  <a:pt x="240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3"/>
          <p:cNvSpPr>
            <a:spLocks/>
          </p:cNvSpPr>
          <p:nvPr/>
        </p:nvSpPr>
        <p:spPr bwMode="auto">
          <a:xfrm>
            <a:off x="3041353" y="2081213"/>
            <a:ext cx="90487" cy="400050"/>
          </a:xfrm>
          <a:prstGeom prst="leftBrace">
            <a:avLst>
              <a:gd name="adj1" fmla="val 36842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1"/>
          <p:cNvSpPr>
            <a:spLocks/>
          </p:cNvSpPr>
          <p:nvPr/>
        </p:nvSpPr>
        <p:spPr bwMode="auto">
          <a:xfrm>
            <a:off x="6903851" y="3423667"/>
            <a:ext cx="90487" cy="342900"/>
          </a:xfrm>
          <a:prstGeom prst="leftBrace">
            <a:avLst>
              <a:gd name="adj1" fmla="val 31579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/>
          <p:cNvSpPr>
            <a:spLocks/>
          </p:cNvSpPr>
          <p:nvPr/>
        </p:nvSpPr>
        <p:spPr bwMode="auto">
          <a:xfrm>
            <a:off x="2289563" y="2708920"/>
            <a:ext cx="112712" cy="476250"/>
          </a:xfrm>
          <a:prstGeom prst="leftBracket">
            <a:avLst>
              <a:gd name="adj" fmla="val 35211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9"/>
          <p:cNvSpPr>
            <a:spLocks/>
          </p:cNvSpPr>
          <p:nvPr/>
        </p:nvSpPr>
        <p:spPr bwMode="auto">
          <a:xfrm>
            <a:off x="7001778" y="2708920"/>
            <a:ext cx="90487" cy="476250"/>
          </a:xfrm>
          <a:prstGeom prst="leftBracket">
            <a:avLst>
              <a:gd name="adj" fmla="val 43859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7"/>
          <p:cNvSpPr>
            <a:spLocks/>
          </p:cNvSpPr>
          <p:nvPr/>
        </p:nvSpPr>
        <p:spPr bwMode="auto">
          <a:xfrm>
            <a:off x="7002313" y="2033588"/>
            <a:ext cx="90488" cy="476250"/>
          </a:xfrm>
          <a:prstGeom prst="leftBrace">
            <a:avLst>
              <a:gd name="adj1" fmla="val 43859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3076981" y="3516182"/>
            <a:ext cx="152400" cy="171450"/>
          </a:xfrm>
          <a:custGeom>
            <a:avLst/>
            <a:gdLst>
              <a:gd name="T0" fmla="*/ 0 w 240"/>
              <a:gd name="T1" fmla="*/ 0 h 270"/>
              <a:gd name="T2" fmla="*/ 135 w 240"/>
              <a:gd name="T3" fmla="*/ 270 h 270"/>
              <a:gd name="T4" fmla="*/ 240 w 240"/>
              <a:gd name="T5" fmla="*/ 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0" h="270">
                <a:moveTo>
                  <a:pt x="0" y="0"/>
                </a:moveTo>
                <a:cubicBezTo>
                  <a:pt x="47" y="135"/>
                  <a:pt x="95" y="270"/>
                  <a:pt x="135" y="270"/>
                </a:cubicBezTo>
                <a:cubicBezTo>
                  <a:pt x="175" y="270"/>
                  <a:pt x="225" y="50"/>
                  <a:pt x="240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8"/>
          <p:cNvSpPr>
            <a:spLocks/>
          </p:cNvSpPr>
          <p:nvPr/>
        </p:nvSpPr>
        <p:spPr bwMode="auto">
          <a:xfrm>
            <a:off x="2196163" y="2046144"/>
            <a:ext cx="90487" cy="476250"/>
          </a:xfrm>
          <a:prstGeom prst="leftBrace">
            <a:avLst>
              <a:gd name="adj1" fmla="val 43859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Freeform 3"/>
          <p:cNvSpPr>
            <a:spLocks/>
          </p:cNvSpPr>
          <p:nvPr/>
        </p:nvSpPr>
        <p:spPr bwMode="auto">
          <a:xfrm>
            <a:off x="2748685" y="2185988"/>
            <a:ext cx="152400" cy="171450"/>
          </a:xfrm>
          <a:custGeom>
            <a:avLst/>
            <a:gdLst>
              <a:gd name="T0" fmla="*/ 0 w 240"/>
              <a:gd name="T1" fmla="*/ 0 h 270"/>
              <a:gd name="T2" fmla="*/ 135 w 240"/>
              <a:gd name="T3" fmla="*/ 270 h 270"/>
              <a:gd name="T4" fmla="*/ 240 w 240"/>
              <a:gd name="T5" fmla="*/ 0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0" h="270">
                <a:moveTo>
                  <a:pt x="0" y="0"/>
                </a:moveTo>
                <a:cubicBezTo>
                  <a:pt x="47" y="135"/>
                  <a:pt x="95" y="270"/>
                  <a:pt x="135" y="270"/>
                </a:cubicBezTo>
                <a:cubicBezTo>
                  <a:pt x="175" y="270"/>
                  <a:pt x="225" y="50"/>
                  <a:pt x="240" y="0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5"/>
          <p:cNvSpPr>
            <a:spLocks/>
          </p:cNvSpPr>
          <p:nvPr/>
        </p:nvSpPr>
        <p:spPr bwMode="auto">
          <a:xfrm>
            <a:off x="3419872" y="3356992"/>
            <a:ext cx="90487" cy="476250"/>
          </a:xfrm>
          <a:prstGeom prst="leftBrace">
            <a:avLst>
              <a:gd name="adj1" fmla="val 43859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4"/>
          <p:cNvSpPr>
            <a:spLocks/>
          </p:cNvSpPr>
          <p:nvPr/>
        </p:nvSpPr>
        <p:spPr bwMode="auto">
          <a:xfrm>
            <a:off x="2220192" y="3356992"/>
            <a:ext cx="90487" cy="476250"/>
          </a:xfrm>
          <a:prstGeom prst="leftBrace">
            <a:avLst>
              <a:gd name="adj1" fmla="val 43859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2"/>
          <p:cNvSpPr>
            <a:spLocks noChangeShapeType="1"/>
          </p:cNvSpPr>
          <p:nvPr/>
        </p:nvSpPr>
        <p:spPr bwMode="auto">
          <a:xfrm>
            <a:off x="2220192" y="4149080"/>
            <a:ext cx="16922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917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406">
        <p14:ferris dir="l"/>
      </p:transition>
    </mc:Choice>
    <mc:Fallback>
      <p:transition spd="slow" advTm="164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Способы решения уравнений с модулем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b="1">
                <a:hlinkClick r:id="rId2" action="ppaction://hlinksldjump"/>
              </a:rPr>
              <a:t>По определению модуля</a:t>
            </a:r>
            <a:endParaRPr lang="ru-RU" b="1"/>
          </a:p>
          <a:p>
            <a:r>
              <a:rPr lang="ru-RU" b="1">
                <a:hlinkClick r:id="rId3" action="ppaction://hlinksldjump"/>
              </a:rPr>
              <a:t>Метод интервалов</a:t>
            </a:r>
            <a:endParaRPr lang="ru-RU" b="1"/>
          </a:p>
          <a:p>
            <a:r>
              <a:rPr lang="ru-RU" b="1">
                <a:hlinkClick r:id="rId4" action="ppaction://hlinksldjump"/>
              </a:rPr>
              <a:t>Замена равносильной системой</a:t>
            </a:r>
            <a:endParaRPr lang="ru-RU" b="1"/>
          </a:p>
        </p:txBody>
      </p:sp>
      <p:sp>
        <p:nvSpPr>
          <p:cNvPr id="12292" name="AutoShape 4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8172450" y="5734050"/>
            <a:ext cx="720725" cy="6477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511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978">
        <p14:ferris dir="l"/>
      </p:transition>
    </mc:Choice>
    <mc:Fallback>
      <p:transition spd="slow" advTm="1597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 определению модуля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911225" y="1433513"/>
            <a:ext cx="733107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342900" indent="-342900" algn="ctr"/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| x-2| </a:t>
            </a: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=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</a:p>
          <a:p>
            <a:pPr marL="342900" indent="-342900" algn="ctr"/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1.сл. Х-2&gt;0        2 сл.  Х-2≤0</a:t>
            </a:r>
          </a:p>
          <a:p>
            <a:pPr marL="342900" indent="-342900" algn="ctr"/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X-2</a:t>
            </a: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=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3                         </a:t>
            </a:r>
          </a:p>
          <a:p>
            <a:pPr marL="342900" indent="-342900" algn="ctr"/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X</a:t>
            </a: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=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  </a:t>
            </a: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корень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-х+2</a:t>
            </a: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=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</a:t>
            </a:r>
          </a:p>
          <a:p>
            <a:pPr marL="342900" indent="-342900" algn="ctr"/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      </a:t>
            </a: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        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x</a:t>
            </a: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=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-1</a:t>
            </a: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корень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342900" indent="-342900" algn="ctr"/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                  </a:t>
            </a:r>
          </a:p>
          <a:p>
            <a:pPr marL="342900" indent="-342900" algn="ctr"/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Ответ: </a:t>
            </a: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5; -1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342900" indent="-342900" algn="ctr" eaLnBrk="0" hangingPunct="0"/>
            <a:endParaRPr lang="en-US" sz="3200">
              <a:latin typeface="Times New Roman" pitchFamily="18" charset="0"/>
            </a:endParaRPr>
          </a:p>
        </p:txBody>
      </p:sp>
      <p:sp>
        <p:nvSpPr>
          <p:cNvPr id="6149" name="AutoShape 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56550" y="5949950"/>
            <a:ext cx="863600" cy="57467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53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610">
        <p14:ferris dir="l"/>
      </p:transition>
    </mc:Choice>
    <mc:Fallback>
      <p:transition spd="slow" advTm="206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8562" y="508952"/>
            <a:ext cx="91440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609600" indent="-609600" algn="ctr"/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Метод интервалов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609600" indent="-609600" algn="ctr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|x-3|-2|x+4|+|7-x|=0</a:t>
            </a:r>
          </a:p>
          <a:p>
            <a:pPr marL="609600" indent="-609600" algn="ctr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x=3     x=-4   x=7</a:t>
            </a:r>
          </a:p>
          <a:p>
            <a:pPr marL="609600" indent="-609600" algn="ctr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сл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 x&lt;-4                          2сл.    -4≤x&lt;3</a:t>
            </a:r>
          </a:p>
          <a:p>
            <a:pPr marL="609600" indent="-609600" algn="ctr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-x+3 +2x+8+7-x =0          -x+3-2x-8+7-x=0         </a:t>
            </a:r>
          </a:p>
          <a:p>
            <a:pPr marL="609600" indent="-609600" algn="ctr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0 =-18                                 -4x=-2</a:t>
            </a:r>
          </a:p>
          <a:p>
            <a:pPr marL="609600" indent="-609600" algn="ctr"/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нет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корней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      x=0,5 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корень</a:t>
            </a: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609600" indent="-609600" algn="ctr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сл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 3≤x&lt;7                        4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сл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 X≥7</a:t>
            </a:r>
          </a:p>
          <a:p>
            <a:pPr marL="609600" indent="-609600" algn="ctr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X-3-2x-8+7-x=0                x-3-2x-8-7+x=0</a:t>
            </a:r>
          </a:p>
          <a:p>
            <a:pPr marL="609600" indent="-609600" algn="ctr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-2х=4                                 -18=0</a:t>
            </a:r>
          </a:p>
          <a:p>
            <a:pPr marL="609600" indent="-609600" algn="ctr"/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X= -2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не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корень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нет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корней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609600" indent="-609600" algn="ctr"/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609600" indent="-609600" algn="ctr"/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Ответ: 0,5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</a:t>
            </a:r>
          </a:p>
          <a:p>
            <a:pPr marL="609600" indent="-609600" algn="ctr" eaLnBrk="0" hangingPunct="0"/>
            <a:endParaRPr lang="en-US" sz="2400" b="0" dirty="0">
              <a:latin typeface="Times New Roman" pitchFamily="18" charset="0"/>
            </a:endParaRPr>
          </a:p>
        </p:txBody>
      </p:sp>
      <p:cxnSp>
        <p:nvCxnSpPr>
          <p:cNvPr id="4103" name="AutoShape 7"/>
          <p:cNvCxnSpPr>
            <a:cxnSpLocks noChangeShapeType="1"/>
          </p:cNvCxnSpPr>
          <p:nvPr/>
        </p:nvCxnSpPr>
        <p:spPr bwMode="auto">
          <a:xfrm>
            <a:off x="2555875" y="6165850"/>
            <a:ext cx="44640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4104" name="AutoShape 8"/>
          <p:cNvCxnSpPr>
            <a:cxnSpLocks noChangeShapeType="1"/>
          </p:cNvCxnSpPr>
          <p:nvPr/>
        </p:nvCxnSpPr>
        <p:spPr bwMode="auto">
          <a:xfrm>
            <a:off x="3563938" y="6021388"/>
            <a:ext cx="0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105" name="AutoShape 9"/>
          <p:cNvCxnSpPr>
            <a:cxnSpLocks noChangeShapeType="1"/>
          </p:cNvCxnSpPr>
          <p:nvPr/>
        </p:nvCxnSpPr>
        <p:spPr bwMode="auto">
          <a:xfrm>
            <a:off x="4643438" y="6021388"/>
            <a:ext cx="0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5795963" y="587692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3348038" y="64008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0">
                <a:latin typeface="Times New Roman" pitchFamily="18" charset="0"/>
              </a:rPr>
              <a:t>-4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4500563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0">
                <a:latin typeface="Times New Roman" pitchFamily="18" charset="0"/>
              </a:rPr>
              <a:t>3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5651500" y="6400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0">
                <a:latin typeface="Times New Roman" pitchFamily="18" charset="0"/>
              </a:rPr>
              <a:t>7</a:t>
            </a:r>
          </a:p>
        </p:txBody>
      </p:sp>
      <p:sp>
        <p:nvSpPr>
          <p:cNvPr id="4112" name="AutoShape 1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956550" y="5949950"/>
            <a:ext cx="863600" cy="57467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261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854">
        <p14:ferris dir="l"/>
      </p:transition>
    </mc:Choice>
    <mc:Fallback>
      <p:transition spd="slow" advTm="1785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1"/>
            <a:ext cx="8784976" cy="6595749"/>
          </a:xfrm>
        </p:spPr>
      </p:pic>
    </p:spTree>
    <p:extLst>
      <p:ext uri="{BB962C8B-B14F-4D97-AF65-F5344CB8AC3E}">
        <p14:creationId xmlns:p14="http://schemas.microsoft.com/office/powerpoint/2010/main" val="6079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17">
        <p14:ferris dir="l"/>
      </p:transition>
    </mc:Choice>
    <mc:Fallback>
      <p:transition spd="slow" advTm="104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916416" cy="2164222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ПРЕЗЕНТАЦИЯ	</a:t>
            </a:r>
            <a:br>
              <a:rPr lang="ru-RU" sz="5400" dirty="0" smtClean="0"/>
            </a:br>
            <a:r>
              <a:rPr lang="ru-RU" sz="4000" dirty="0" smtClean="0"/>
              <a:t>к уроку в 11 классе	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построенного по технологии УДЕ	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147216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по теме: 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«Модуль числа при решении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трансцендентных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уравнений» 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67544" y="5517232"/>
            <a:ext cx="7772400" cy="914400"/>
          </a:xfrm>
          <a:prstGeom prst="rect">
            <a:avLst/>
          </a:prstGeom>
        </p:spPr>
        <p:txBody>
          <a:bodyPr vert="horz" lIns="182880" tIns="0">
            <a:noAutofit/>
          </a:bodyPr>
          <a:lstStyle/>
          <a:p>
            <a:pPr marL="3657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Выполнила: </a:t>
            </a:r>
            <a:r>
              <a:rPr kumimoji="0" lang="ru-RU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shade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Репринцева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Екатерина</a:t>
            </a:r>
          </a:p>
          <a:p>
            <a:pPr marL="3657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ученица 11 «А» класса</a:t>
            </a:r>
          </a:p>
          <a:p>
            <a:pPr marL="3657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600" b="0" i="1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shade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Преподаватель: </a:t>
            </a:r>
            <a:r>
              <a:rPr kumimoji="0" lang="ru-RU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shade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Несветайло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shade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Л.А.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chemeClr val="bg2">
                  <a:shade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176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743">
        <p14:ferris dir="l"/>
      </p:transition>
    </mc:Choice>
    <mc:Fallback>
      <p:transition spd="slow" advTm="1574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83880" cy="15841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№1</a:t>
            </a:r>
            <a:br>
              <a:rPr lang="ru-RU" dirty="0" smtClean="0"/>
            </a:b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(для среднего ученика)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Оценить число: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204864"/>
            <a:ext cx="8183880" cy="36838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а) 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sin x 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  	б) 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sin x 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-1 ;   </a:t>
            </a:r>
          </a:p>
          <a:p>
            <a:pPr algn="ctr">
              <a:buNone/>
            </a:pPr>
            <a:endParaRPr lang="ru-RU" sz="3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None/>
            </a:pP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в) 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sin x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-3;</a:t>
            </a:r>
          </a:p>
          <a:p>
            <a:pPr algn="ctr">
              <a:buNone/>
            </a:pPr>
            <a:endParaRPr lang="ru-RU" sz="3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None/>
            </a:pP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г) 5 -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sin x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;		</a:t>
            </a:r>
            <a:r>
              <a:rPr lang="ru-RU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5 -2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sin x</a:t>
            </a:r>
            <a:endParaRPr lang="ru-RU" sz="3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None/>
            </a:pP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029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28">
        <p14:ferris dir="l"/>
      </p:transition>
    </mc:Choice>
    <mc:Fallback>
      <p:transition spd="slow" advTm="16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ru-RU" sz="2800" dirty="0">
                <a:solidFill>
                  <a:srgbClr val="FF0000"/>
                </a:solidFill>
                <a:latin typeface="Times New Roman"/>
                <a:ea typeface="Times New Roman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/>
                <a:ea typeface="Times New Roman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endParaRPr lang="ru-RU" sz="2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8543" y="5589240"/>
            <a:ext cx="8458200" cy="9144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Основная задача  </a:t>
            </a:r>
            <a:r>
              <a:rPr lang="ru-RU" sz="2800" dirty="0">
                <a:solidFill>
                  <a:srgbClr val="C00000"/>
                </a:solidFill>
              </a:rPr>
              <a:t>- </a:t>
            </a:r>
            <a:r>
              <a:rPr lang="ru-RU" dirty="0">
                <a:solidFill>
                  <a:srgbClr val="C00000"/>
                </a:solidFill>
              </a:rPr>
              <a:t>передать свою увлеченность предметом воспитанникам развивая их познавательный интерес и навыки самостоятельной работы.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548680"/>
            <a:ext cx="82809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	Вера в природные задатки детей;</a:t>
            </a:r>
          </a:p>
          <a:p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•	Поддержка самоопределения, саморазвития и самореализации;</a:t>
            </a:r>
          </a:p>
          <a:p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•	Восприятие ребенка и себя в контексте общения, взаимодействия и сотрудничества;</a:t>
            </a:r>
          </a:p>
          <a:p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•	Оценка себя как партнера, обеспечивающего условия для образования ребенка без принуждения.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4684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579">
        <p14:ferris dir="l"/>
      </p:transition>
    </mc:Choice>
    <mc:Fallback>
      <p:transition spd="slow" advTm="335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83880" cy="15841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№2</a:t>
            </a:r>
            <a:br>
              <a:rPr lang="ru-RU" dirty="0" smtClean="0"/>
            </a:b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(для слабого ученика)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Раскрыть модуль числа: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420888"/>
            <a:ext cx="8183880" cy="3467872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а) </a:t>
            </a:r>
            <a:r>
              <a:rPr lang="es-E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 sin x -2 l ;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   </a:t>
            </a:r>
            <a:r>
              <a:rPr lang="es-E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б) l sin x -3 l ;</a:t>
            </a:r>
            <a:endParaRPr lang="ru-RU" sz="3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>
              <a:buNone/>
            </a:pPr>
            <a:r>
              <a:rPr lang="es-E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endParaRPr lang="ru-RU" sz="3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 algn="ctr">
              <a:buNone/>
            </a:pPr>
            <a:r>
              <a:rPr lang="es-E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в) l 5-sin 3x l ;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	</a:t>
            </a:r>
            <a:r>
              <a:rPr lang="es-E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г) l 5-2sin x l</a:t>
            </a:r>
          </a:p>
          <a:p>
            <a:pPr algn="ctr">
              <a:buNone/>
            </a:pP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105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37">
        <p14:ferris dir="l"/>
      </p:transition>
    </mc:Choice>
    <mc:Fallback>
      <p:transition spd="slow" advTm="23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83880" cy="15841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№3</a:t>
            </a:r>
            <a:br>
              <a:rPr lang="ru-RU" dirty="0" smtClean="0"/>
            </a:b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(для творческого ученика)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Решить уравнение: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204864"/>
            <a:ext cx="8640960" cy="36838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 </a:t>
            </a:r>
            <a:r>
              <a:rPr lang="ru-RU" b="1" dirty="0" smtClean="0"/>
              <a:t>  </a:t>
            </a:r>
            <a:r>
              <a:rPr lang="en-US" b="1" dirty="0" smtClean="0"/>
              <a:t>_______________     </a:t>
            </a:r>
            <a:r>
              <a:rPr lang="ru-RU" b="1" dirty="0" smtClean="0"/>
              <a:t>  </a:t>
            </a:r>
            <a:r>
              <a:rPr lang="en-US" b="1" dirty="0" smtClean="0"/>
              <a:t>________</a:t>
            </a:r>
            <a:r>
              <a:rPr lang="ru-RU" b="1" dirty="0" smtClean="0"/>
              <a:t>_</a:t>
            </a:r>
          </a:p>
          <a:p>
            <a:pPr>
              <a:buNone/>
            </a:pPr>
            <a:r>
              <a:rPr lang="en-US" b="1" dirty="0" smtClean="0"/>
              <a:t>√ sin²3x - 6sin3x +9 – √(5sin3x -8)² =-7</a:t>
            </a: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57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06">
        <p14:ferris dir="l"/>
      </p:transition>
    </mc:Choice>
    <mc:Fallback>
      <p:transition spd="slow" advTm="48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атя\Desktop\201203A0\1603201212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4080454" cy="3060340"/>
          </a:xfrm>
          <a:prstGeom prst="rect">
            <a:avLst/>
          </a:prstGeom>
          <a:noFill/>
          <a:ln w="66675" cmpd="thickThin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  <p:pic>
        <p:nvPicPr>
          <p:cNvPr id="1027" name="Picture 3" descr="C:\Users\Катя\Desktop\201203A0\1603201212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764704"/>
            <a:ext cx="3637706" cy="4850275"/>
          </a:xfrm>
          <a:prstGeom prst="rect">
            <a:avLst/>
          </a:prstGeom>
          <a:noFill/>
          <a:ln w="63500" cmpd="thickThin">
            <a:solidFill>
              <a:schemeClr val="accent1"/>
            </a:solidFill>
            <a:miter lim="800000"/>
          </a:ln>
        </p:spPr>
      </p:pic>
      <p:pic>
        <p:nvPicPr>
          <p:cNvPr id="6" name="Picture 4" descr="C:\Users\Катя\Desktop\201203A0\1603201212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573016"/>
            <a:ext cx="4129137" cy="3096852"/>
          </a:xfrm>
          <a:prstGeom prst="rect">
            <a:avLst/>
          </a:prstGeom>
          <a:noFill/>
          <a:ln w="6350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686220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247">
        <p14:ferris dir="l"/>
      </p:transition>
    </mc:Choice>
    <mc:Fallback>
      <p:transition spd="slow" advTm="3124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9" y="142085"/>
            <a:ext cx="8831562" cy="6527275"/>
          </a:xfrm>
        </p:spPr>
      </p:pic>
    </p:spTree>
    <p:extLst>
      <p:ext uri="{BB962C8B-B14F-4D97-AF65-F5344CB8AC3E}">
        <p14:creationId xmlns:p14="http://schemas.microsoft.com/office/powerpoint/2010/main" val="3844002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488">
        <p14:ferris dir="l"/>
      </p:transition>
    </mc:Choice>
    <mc:Fallback>
      <p:transition spd="slow" advTm="5348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492080"/>
          </a:xfrm>
        </p:spPr>
        <p:txBody>
          <a:bodyPr>
            <a:normAutofit/>
          </a:bodyPr>
          <a:lstStyle/>
          <a:p>
            <a:pPr algn="ctr"/>
            <a:r>
              <a:rPr lang="ru-RU" sz="9600" dirty="0" smtClean="0"/>
              <a:t>Спасибо за внимание</a:t>
            </a:r>
            <a:r>
              <a:rPr lang="ru-RU" sz="13800" dirty="0" smtClean="0"/>
              <a:t>!</a:t>
            </a:r>
            <a:endParaRPr lang="ru-RU" sz="13800" dirty="0"/>
          </a:p>
        </p:txBody>
      </p:sp>
    </p:spTree>
    <p:extLst>
      <p:ext uri="{BB962C8B-B14F-4D97-AF65-F5344CB8AC3E}">
        <p14:creationId xmlns:p14="http://schemas.microsoft.com/office/powerpoint/2010/main" val="1067407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23">
        <p14:ferris dir="l"/>
      </p:transition>
    </mc:Choice>
    <mc:Fallback>
      <p:transition spd="slow" advTm="512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476672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       ЭРДНИЕВ </a:t>
            </a:r>
            <a:r>
              <a:rPr lang="ru-RU" sz="3200" dirty="0">
                <a:solidFill>
                  <a:schemeClr val="accent2"/>
                </a:solidFill>
              </a:rPr>
              <a:t/>
            </a:r>
            <a:br>
              <a:rPr lang="ru-RU" sz="3200" dirty="0">
                <a:solidFill>
                  <a:schemeClr val="accent2"/>
                </a:solidFill>
              </a:rPr>
            </a:br>
            <a:r>
              <a:rPr lang="ru-RU" sz="3200" dirty="0" err="1">
                <a:solidFill>
                  <a:schemeClr val="accent2"/>
                </a:solidFill>
              </a:rPr>
              <a:t>Пюрвя</a:t>
            </a:r>
            <a:r>
              <a:rPr lang="ru-RU" sz="3200" dirty="0">
                <a:solidFill>
                  <a:schemeClr val="accent2"/>
                </a:solidFill>
              </a:rPr>
              <a:t> </a:t>
            </a:r>
            <a:r>
              <a:rPr lang="ru-RU" sz="3200" dirty="0" err="1" smtClean="0">
                <a:solidFill>
                  <a:schemeClr val="accent2"/>
                </a:solidFill>
              </a:rPr>
              <a:t>Мучкаевич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Заслуженный деятель науки РСФСР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07504" y="4653136"/>
            <a:ext cx="8856984" cy="17526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В 1998 году удостоен премии Президента Российской Федерации за разработку "Новаторской и высокоэффективной технологии математического образования укрупнением дидактических единиц (УДЕ)".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68650" cy="4057650"/>
          </a:xfrm>
        </p:spPr>
      </p:pic>
    </p:spTree>
    <p:extLst>
      <p:ext uri="{BB962C8B-B14F-4D97-AF65-F5344CB8AC3E}">
        <p14:creationId xmlns:p14="http://schemas.microsoft.com/office/powerpoint/2010/main" val="3252773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036">
        <p14:ferris dir="l"/>
      </p:transition>
    </mc:Choice>
    <mc:Fallback>
      <p:transition spd="slow" advTm="4203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059832" y="1916832"/>
            <a:ext cx="2562306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Укрупнение</a:t>
            </a:r>
            <a:endParaRPr lang="ru-RU" dirty="0"/>
          </a:p>
          <a:p>
            <a:pPr algn="ctr"/>
            <a:r>
              <a:rPr lang="ru-RU" b="1" dirty="0"/>
              <a:t>Дидактических</a:t>
            </a:r>
            <a:endParaRPr lang="ru-RU" dirty="0"/>
          </a:p>
          <a:p>
            <a:pPr algn="ctr"/>
            <a:r>
              <a:rPr lang="ru-RU" b="1" dirty="0"/>
              <a:t>Единиц</a:t>
            </a:r>
            <a:endParaRPr lang="ru-RU" dirty="0"/>
          </a:p>
        </p:txBody>
      </p:sp>
      <p:cxnSp>
        <p:nvCxnSpPr>
          <p:cNvPr id="4" name="Соединительная линия уступом 3"/>
          <p:cNvCxnSpPr>
            <a:stCxn id="2" idx="7"/>
          </p:cNvCxnSpPr>
          <p:nvPr/>
        </p:nvCxnSpPr>
        <p:spPr>
          <a:xfrm rot="5400000" flipH="1" flipV="1">
            <a:off x="5460814" y="1558919"/>
            <a:ext cx="481446" cy="90928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6156177" y="908720"/>
            <a:ext cx="2736303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Изучение взаимосвязанных тем и разделов учебной программы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292081" y="2896135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156177" y="2420888"/>
            <a:ext cx="2736303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Обеспечение единства процессов решения и составления задач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56177" y="4005064"/>
            <a:ext cx="2736303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Выявление сложной природы знаний, их системности и целостности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65648" y="4869160"/>
            <a:ext cx="2950674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Реализация принципа дополнительности в системе упражнений, их классификации и систематизации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932365"/>
            <a:ext cx="2448272" cy="1104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Совместное изучение противоположных и сходных понятий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2254283"/>
            <a:ext cx="2448272" cy="1390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Реализация механизма поиска различных способов решения задач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4030693"/>
            <a:ext cx="244827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Процесс преобразования одной задачи в другую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cxnSp>
        <p:nvCxnSpPr>
          <p:cNvPr id="23" name="Соединительная линия уступом 22"/>
          <p:cNvCxnSpPr>
            <a:stCxn id="2" idx="1"/>
            <a:endCxn id="17" idx="3"/>
          </p:cNvCxnSpPr>
          <p:nvPr/>
        </p:nvCxnSpPr>
        <p:spPr>
          <a:xfrm rot="16200000" flipV="1">
            <a:off x="2682684" y="1501892"/>
            <a:ext cx="769498" cy="73528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>
            <a:stCxn id="2" idx="5"/>
          </p:cNvCxnSpPr>
          <p:nvPr/>
        </p:nvCxnSpPr>
        <p:spPr>
          <a:xfrm rot="16200000" flipH="1">
            <a:off x="5388796" y="3741738"/>
            <a:ext cx="625484" cy="90928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" idx="4"/>
          </p:cNvCxnSpPr>
          <p:nvPr/>
        </p:nvCxnSpPr>
        <p:spPr>
          <a:xfrm>
            <a:off x="4340985" y="4221088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>
            <a:stCxn id="2" idx="3"/>
            <a:endCxn id="19" idx="3"/>
          </p:cNvCxnSpPr>
          <p:nvPr/>
        </p:nvCxnSpPr>
        <p:spPr>
          <a:xfrm rot="5400000">
            <a:off x="2687872" y="3895559"/>
            <a:ext cx="759123" cy="73528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2" idx="2"/>
          </p:cNvCxnSpPr>
          <p:nvPr/>
        </p:nvCxnSpPr>
        <p:spPr>
          <a:xfrm flipH="1">
            <a:off x="2653250" y="3068960"/>
            <a:ext cx="406582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Заголовок 35"/>
          <p:cNvSpPr>
            <a:spLocks noGrp="1"/>
          </p:cNvSpPr>
          <p:nvPr>
            <p:ph type="title"/>
          </p:nvPr>
        </p:nvSpPr>
        <p:spPr>
          <a:xfrm>
            <a:off x="251520" y="25121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Принципы организации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усвоения знаний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8582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054">
        <p14:ferris dir="l"/>
      </p:transition>
    </mc:Choice>
    <mc:Fallback>
      <p:transition spd="slow" advTm="430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9" grpId="0" animBg="1"/>
      <p:bldP spid="10" grpId="0" animBg="1"/>
      <p:bldP spid="17" grpId="0" animBg="1"/>
      <p:bldP spid="18" grpId="0" animBg="1"/>
      <p:bldP spid="19" grpId="0" animBg="1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Объект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" t="-681" r="-53" b="-734"/>
          <a:stretch>
            <a:fillRect/>
          </a:stretch>
        </p:blipFill>
        <p:spPr bwMode="auto">
          <a:xfrm>
            <a:off x="107504" y="1268760"/>
            <a:ext cx="9036496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352" y="188640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План-схема изучения модуля в курсе школьной программы.</a:t>
            </a:r>
          </a:p>
        </p:txBody>
      </p:sp>
    </p:spTree>
    <p:extLst>
      <p:ext uri="{BB962C8B-B14F-4D97-AF65-F5344CB8AC3E}">
        <p14:creationId xmlns:p14="http://schemas.microsoft.com/office/powerpoint/2010/main" val="3292347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041">
        <p14:ferris dir="l"/>
      </p:transition>
    </mc:Choice>
    <mc:Fallback>
      <p:transition spd="slow" advTm="1350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" dirty="0" smtClean="0"/>
              <a:t>.</a:t>
            </a:r>
            <a:endParaRPr lang="ru-RU" sz="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458200" cy="1656184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sz="5100" dirty="0">
                <a:solidFill>
                  <a:srgbClr val="C00000"/>
                </a:solidFill>
              </a:rPr>
              <a:t>Тренажер №1    6-7 классы     |a|=a, a≥0</a:t>
            </a:r>
          </a:p>
          <a:p>
            <a:pPr algn="ctr"/>
            <a:r>
              <a:rPr lang="ru-RU" sz="5100" dirty="0">
                <a:solidFill>
                  <a:srgbClr val="C00000"/>
                </a:solidFill>
              </a:rPr>
              <a:t>         Найти значение выражений     |a|=0, a=0</a:t>
            </a:r>
          </a:p>
          <a:p>
            <a:pPr algn="ctr"/>
            <a:r>
              <a:rPr lang="ru-RU" sz="5100" dirty="0">
                <a:solidFill>
                  <a:srgbClr val="C00000"/>
                </a:solidFill>
              </a:rPr>
              <a:t>                                                             |a|=-a, a&lt;0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20660"/>
              </p:ext>
            </p:extLst>
          </p:nvPr>
        </p:nvGraphicFramePr>
        <p:xfrm>
          <a:off x="827584" y="2924944"/>
          <a:ext cx="8208912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"/>
                <a:gridCol w="1800200"/>
                <a:gridCol w="1872208"/>
                <a:gridCol w="1944216"/>
                <a:gridCol w="216024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№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Вариант 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Вариант 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Вариант 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Вариант 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|5|+|-3|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|</a:t>
                      </a:r>
                      <a:r>
                        <a:rPr lang="en-US" sz="2400">
                          <a:effectLst/>
                        </a:rPr>
                        <a:t>7|+|-2|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|-12|+|6|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|-18|+|12|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|-2,5|+|7|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|7,2|+|-4|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|-13,5|+|16,5</a:t>
                      </a:r>
                      <a:r>
                        <a:rPr lang="en-US" sz="2400" b="1" dirty="0">
                          <a:effectLst/>
                        </a:rPr>
                        <a:t>|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|-15,4|+|5,8|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|-7,5|-|-3|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|-7,7|-|-5,7|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|14,2|-|-8,2|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|-15,7|-|-3,4|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</a:rPr>
                        <a:t>|-</a:t>
                      </a:r>
                      <a:r>
                        <a:rPr lang="en-US" sz="2400" dirty="0" smtClean="0">
                          <a:effectLst/>
                          <a:latin typeface="Times New Roman"/>
                          <a:ea typeface="Calibri"/>
                        </a:rPr>
                        <a:t>25</a:t>
                      </a:r>
                      <a:r>
                        <a:rPr lang="en-US" sz="2400" dirty="0">
                          <a:effectLst/>
                          <a:latin typeface="Times New Roman"/>
                          <a:ea typeface="Calibri"/>
                        </a:rPr>
                        <a:t>|:|-5|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</a:rPr>
                        <a:t>|-27|:|3|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Calibri"/>
                        </a:rPr>
                        <a:t>|-81|:|27|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Calibri"/>
                        </a:rPr>
                        <a:t>|-125|:|-5|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255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576">
        <p14:ferris dir="l"/>
      </p:transition>
    </mc:Choice>
    <mc:Fallback>
      <p:transition spd="slow" advTm="3157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Заголовок 3"/>
              <p:cNvSpPr>
                <a:spLocks noGrp="1"/>
              </p:cNvSpPr>
              <p:nvPr>
                <p:ph type="title"/>
              </p:nvPr>
            </p:nvSpPr>
            <p:spPr>
              <a:xfrm>
                <a:off x="323528" y="908720"/>
                <a:ext cx="8686800" cy="841248"/>
              </a:xfrm>
            </p:spPr>
            <p:txBody>
              <a:bodyPr>
                <a:normAutofit fontScale="90000"/>
              </a:bodyPr>
              <a:lstStyle/>
              <a:p>
                <a:r>
                  <a:rPr lang="ru-RU" sz="4400" dirty="0">
                    <a:solidFill>
                      <a:srgbClr val="C00000"/>
                    </a:solidFill>
                  </a:rPr>
                  <a:t>Тренажер №2    </a:t>
                </a:r>
                <a:r>
                  <a:rPr lang="ru-RU" sz="2700" dirty="0">
                    <a:solidFill>
                      <a:srgbClr val="C00000"/>
                    </a:solidFill>
                  </a:rPr>
                  <a:t>|</a:t>
                </a:r>
                <a:r>
                  <a:rPr lang="ru-RU" sz="2700" dirty="0" smtClean="0">
                    <a:solidFill>
                      <a:srgbClr val="C00000"/>
                    </a:solidFill>
                  </a:rPr>
                  <a:t>x|</a:t>
                </a:r>
                <a14:m>
                  <m:oMath xmlns:m="http://schemas.openxmlformats.org/officeDocument/2006/math">
                    <m:r>
                      <a:rPr lang="ru-RU" sz="270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≥</m:t>
                    </m:r>
                  </m:oMath>
                </a14:m>
                <a:r>
                  <a:rPr lang="ru-RU" sz="2700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2700" dirty="0">
                    <a:solidFill>
                      <a:srgbClr val="C00000"/>
                    </a:solidFill>
                  </a:rPr>
                  <a:t>0  |x|=x, x≥0;|x|=-x,x≤</a:t>
                </a:r>
                <a:r>
                  <a:rPr lang="ru-RU" sz="2700" dirty="0" smtClean="0">
                    <a:solidFill>
                      <a:srgbClr val="C00000"/>
                    </a:solidFill>
                  </a:rPr>
                  <a:t>0</a:t>
                </a:r>
                <a:br>
                  <a:rPr lang="ru-RU" sz="2700" dirty="0" smtClean="0">
                    <a:solidFill>
                      <a:srgbClr val="C00000"/>
                    </a:solidFill>
                  </a:rPr>
                </a:br>
                <a:r>
                  <a:rPr lang="ru-RU" sz="2700" dirty="0">
                    <a:solidFill>
                      <a:srgbClr val="C00000"/>
                    </a:solidFill>
                  </a:rPr>
                  <a:t/>
                </a:r>
                <a:br>
                  <a:rPr lang="ru-RU" sz="2700" dirty="0">
                    <a:solidFill>
                      <a:srgbClr val="C00000"/>
                    </a:solidFill>
                  </a:rPr>
                </a:br>
                <a:r>
                  <a:rPr lang="ru-RU" dirty="0">
                    <a:solidFill>
                      <a:srgbClr val="C00000"/>
                    </a:solidFill>
                  </a:rPr>
                  <a:t>                         Решить уравнения</a:t>
                </a:r>
                <a:r>
                  <a:rPr lang="ru-RU" dirty="0"/>
                  <a:t/>
                </a:r>
                <a:br>
                  <a:rPr lang="ru-RU" dirty="0"/>
                </a:br>
                <a:endParaRPr lang="ru-RU" dirty="0"/>
              </a:p>
            </p:txBody>
          </p:sp>
        </mc:Choice>
        <mc:Fallback xmlns="">
          <p:sp>
            <p:nvSpPr>
              <p:cNvPr id="4" name="Заголовок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23528" y="908720"/>
                <a:ext cx="8686800" cy="841248"/>
              </a:xfrm>
              <a:blipFill rotWithShape="1">
                <a:blip r:embed="rId3"/>
                <a:stretch>
                  <a:fillRect l="-2596" t="-84058" b="-391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2932379"/>
              </p:ext>
            </p:extLst>
          </p:nvPr>
        </p:nvGraphicFramePr>
        <p:xfrm>
          <a:off x="467544" y="2420888"/>
          <a:ext cx="8352929" cy="39467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6640"/>
                <a:gridCol w="1940292"/>
                <a:gridCol w="1977981"/>
                <a:gridCol w="1977981"/>
                <a:gridCol w="1950035"/>
              </a:tblGrid>
              <a:tr h="7059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№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Вариант 1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Вариант 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Вариант 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Вариант 4 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72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|x|=5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|x|=7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|x|=9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|x|=11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72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|x|=2,5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|x|=4,5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|x|=7,5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|x|=-7,5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72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|x|=-4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|x|-3=0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2|x|=6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3|x|=6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72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2|x|=4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3|x|=6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|x|+6=0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|x|+3=0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72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-2|x|=6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2|x|=-2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2|x|-2=0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3|x|-3=0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059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8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3|x|=0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2|x|-4=0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2|x+1|=-4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|x+1|+4=0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059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9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|x-2|=0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|x+3|=0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2|x-2|=0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3|x+1|=0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6946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14">
        <p14:ferris dir="l"/>
      </p:transition>
    </mc:Choice>
    <mc:Fallback>
      <p:transition spd="slow" advTm="231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</a:rPr>
              <a:t>Тренажер №3 </a:t>
            </a:r>
            <a:r>
              <a:rPr lang="ru-RU" sz="2200" dirty="0">
                <a:solidFill>
                  <a:srgbClr val="C00000"/>
                </a:solidFill>
              </a:rPr>
              <a:t>|a|=a если а≥0; |a|=-a если </a:t>
            </a:r>
            <a:r>
              <a:rPr lang="ru-RU" sz="2200" dirty="0" smtClean="0">
                <a:solidFill>
                  <a:srgbClr val="C00000"/>
                </a:solidFill>
              </a:rPr>
              <a:t>a&lt;0</a:t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>
                <a:solidFill>
                  <a:srgbClr val="C00000"/>
                </a:solidFill>
              </a:rPr>
              <a:t/>
            </a:r>
            <a:br>
              <a:rPr lang="ru-RU" sz="2200" dirty="0">
                <a:solidFill>
                  <a:srgbClr val="C00000"/>
                </a:solidFill>
              </a:rPr>
            </a:br>
            <a:r>
              <a:rPr lang="ru-RU" sz="3100" dirty="0">
                <a:solidFill>
                  <a:srgbClr val="C00000"/>
                </a:solidFill>
              </a:rPr>
              <a:t>                    Решить уравнение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001935"/>
              </p:ext>
            </p:extLst>
          </p:nvPr>
        </p:nvGraphicFramePr>
        <p:xfrm>
          <a:off x="251520" y="2139083"/>
          <a:ext cx="8623448" cy="39202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"/>
                <a:gridCol w="2080956"/>
                <a:gridCol w="2045545"/>
                <a:gridCol w="2175592"/>
                <a:gridCol w="1889307"/>
              </a:tblGrid>
              <a:tr h="2726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№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Вариант </a:t>
                      </a: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Вариант 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Вариант 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Вариант 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26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|x-2|=3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|x-1|=3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|x-3|=2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|x-1|=2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26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|x+3,5|=2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|x+2,5|=3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|x+1,5|=1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|x+2,5|=4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26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|x-2,7|=2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|x-3,5|=2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|x-2,5|=2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|x-2,5|=2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26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|</a:t>
                      </a:r>
                      <a:r>
                        <a:rPr lang="en-US" sz="1800" dirty="0" smtClean="0">
                          <a:effectLst/>
                        </a:rPr>
                        <a:t>x-</a:t>
                      </a:r>
                      <a:r>
                        <a:rPr lang="ru-RU" sz="1800" dirty="0" smtClean="0">
                          <a:effectLst/>
                        </a:rPr>
                        <a:t>    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|=0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|</a:t>
                      </a:r>
                      <a:r>
                        <a:rPr lang="en-US" sz="1800" dirty="0" smtClean="0">
                          <a:effectLst/>
                        </a:rPr>
                        <a:t>x-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    </a:t>
                      </a:r>
                      <a:r>
                        <a:rPr lang="en-US" sz="1800" dirty="0" smtClean="0">
                          <a:effectLst/>
                        </a:rPr>
                        <a:t>|=</a:t>
                      </a:r>
                      <a:r>
                        <a:rPr lang="en-US" sz="18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|</a:t>
                      </a:r>
                      <a:r>
                        <a:rPr lang="en-US" sz="1800" dirty="0" smtClean="0">
                          <a:effectLst/>
                        </a:rPr>
                        <a:t>x-</a:t>
                      </a:r>
                      <a:r>
                        <a:rPr lang="ru-RU" sz="1800" dirty="0" smtClean="0">
                          <a:effectLst/>
                        </a:rPr>
                        <a:t>    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|=0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|</a:t>
                      </a:r>
                      <a:r>
                        <a:rPr lang="en-US" sz="1800" dirty="0" smtClean="0">
                          <a:effectLst/>
                        </a:rPr>
                        <a:t>x-</a:t>
                      </a:r>
                      <a:r>
                        <a:rPr lang="ru-RU" sz="1800" dirty="0" smtClean="0">
                          <a:effectLst/>
                        </a:rPr>
                        <a:t>    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|=0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26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|3-x|=3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|2-x|=2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|1-x|=3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|2-x|=1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26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|2x-1|=-5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|2x+1|=-3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|3x+2|=-5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|3x+1|=-5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77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</a:rPr>
                        <a:t>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|x+2|=|4-x|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|x+1|=|3-x|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|x+2|=|3-x|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|x+1|=|2-x|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26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|x-4|=|6-x|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|x-3|=|5-x|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|x-3|=|7-x|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|x-2|=|5-x|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6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|x-2|+|x-4|=2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|x-3|+|x-4|=1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|x-2|+|x-5|=3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|x-4|+|x-5|=1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13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|x-2|-|x-4|=2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|x-3|-|x-4|=1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|x-2|-|x-5|=3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|x-4|-|x-5|=1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835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                 =2          </a:t>
                      </a:r>
                      <a:r>
                        <a:rPr lang="ru-RU" sz="1800" baseline="0" dirty="0" smtClean="0">
                          <a:effectLst/>
                        </a:rPr>
                        <a:t>     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                          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=3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                  </a:t>
                      </a:r>
                      <a:r>
                        <a:rPr lang="en-US" sz="1800" dirty="0" smtClean="0">
                          <a:effectLst/>
                        </a:rPr>
                        <a:t>=</a:t>
                      </a:r>
                      <a:r>
                        <a:rPr lang="en-US" sz="18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                    </a:t>
                      </a:r>
                      <a:r>
                        <a:rPr lang="en-US" sz="1800" dirty="0" smtClean="0">
                          <a:effectLst/>
                        </a:rPr>
                        <a:t>=</a:t>
                      </a:r>
                      <a:r>
                        <a:rPr lang="en-US" sz="18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726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                          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=3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                             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=3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                         </a:t>
                      </a:r>
                      <a:r>
                        <a:rPr lang="en-US" sz="1600" dirty="0" smtClean="0">
                          <a:effectLst/>
                        </a:rPr>
                        <a:t>=</a:t>
                      </a:r>
                      <a:r>
                        <a:rPr lang="en-US" sz="16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                         </a:t>
                      </a:r>
                      <a:r>
                        <a:rPr lang="en-US" sz="1600" dirty="0" smtClean="0">
                          <a:effectLst/>
                        </a:rPr>
                        <a:t>=</a:t>
                      </a:r>
                      <a:r>
                        <a:rPr lang="en-US" sz="16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228" y="3212976"/>
            <a:ext cx="2762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808" y="3212976"/>
            <a:ext cx="3238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12976"/>
            <a:ext cx="2762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315" y="3212976"/>
            <a:ext cx="2762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00" y="5417950"/>
            <a:ext cx="99060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358" y="5370110"/>
            <a:ext cx="99060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514" y="5370111"/>
            <a:ext cx="99060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117" y="5370111"/>
            <a:ext cx="99060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00" y="5770200"/>
            <a:ext cx="104775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208" y="5709134"/>
            <a:ext cx="104775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939" y="5709134"/>
            <a:ext cx="104775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465" y="5732100"/>
            <a:ext cx="12001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378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12">
        <p14:ferris dir="l"/>
      </p:transition>
    </mc:Choice>
    <mc:Fallback>
      <p:transition spd="slow" advTm="30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Тема: Модуль числа.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                         </a:t>
            </a:r>
            <a:r>
              <a:rPr lang="ru-RU" sz="3500" dirty="0" smtClean="0"/>
              <a:t>Математическое  лото </a:t>
            </a:r>
          </a:p>
          <a:p>
            <a:endParaRPr lang="ru-RU" sz="3500" dirty="0" smtClean="0"/>
          </a:p>
          <a:p>
            <a:r>
              <a:rPr lang="ru-RU" sz="3500" dirty="0" smtClean="0"/>
              <a:t>                                                            6 класс </a:t>
            </a:r>
            <a:endParaRPr lang="ru-RU" sz="3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5929330"/>
            <a:ext cx="35681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Выполнила: Архипова Ангелина</a:t>
            </a:r>
          </a:p>
          <a:p>
            <a:r>
              <a:rPr lang="ru-RU" dirty="0" smtClean="0"/>
              <a:t>Ученица 6 класса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950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25">
        <p14:ferris dir="l"/>
      </p:transition>
    </mc:Choice>
    <mc:Fallback>
      <p:transition spd="slow" advTm="101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2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7|4.3|4.4|6.2|5.4|4.5|2.8|6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2|1.4|2.1|1.8|2|2.1|1.7|1.3|1.6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138</TotalTime>
  <Words>1134</Words>
  <Application>Microsoft Office PowerPoint</Application>
  <PresentationFormat>Экран (4:3)</PresentationFormat>
  <Paragraphs>307</Paragraphs>
  <Slides>24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Муниципальное Бюджетное Общеобразовательное Учреждение Средняя Образовательная Школа №2 г.Курганинск   </vt:lpstr>
      <vt:lpstr>   </vt:lpstr>
      <vt:lpstr>       ЭРДНИЕВ  Пюрвя Мучкаевич  Заслуженный деятель науки РСФСР</vt:lpstr>
      <vt:lpstr>Принципы организации  усвоения знаний</vt:lpstr>
      <vt:lpstr>План-схема изучения модуля в курсе школьной программы.</vt:lpstr>
      <vt:lpstr>.</vt:lpstr>
      <vt:lpstr>Тренажер №2    |x|≥ 0  |x|=x, x≥0;|x|=-x,x≤0                           Решить уравнения </vt:lpstr>
      <vt:lpstr>Тренажер №3 |a|=a если а≥0; |a|=-a если a&lt;0                      Решить уравнение .</vt:lpstr>
      <vt:lpstr>    Тема: Модуль числа.</vt:lpstr>
      <vt:lpstr>,</vt:lpstr>
      <vt:lpstr>Презентация PowerPoint</vt:lpstr>
      <vt:lpstr>таблица по решению уравнений и не равенств   с модулем для 6-8 классов.</vt:lpstr>
      <vt:lpstr>таблица по решению уравнений и неравенств  с модулем для 9-11 классов.</vt:lpstr>
      <vt:lpstr>Способы решения уравнений с модулем</vt:lpstr>
      <vt:lpstr>По определению модуля</vt:lpstr>
      <vt:lpstr>Презентация PowerPoint</vt:lpstr>
      <vt:lpstr>Презентация PowerPoint</vt:lpstr>
      <vt:lpstr>ПРЕЗЕНТАЦИЯ  к уроку в 11 классе  построенного по технологии УДЕ </vt:lpstr>
      <vt:lpstr>Задание №1 (для среднего ученика) Оценить число:</vt:lpstr>
      <vt:lpstr>Задание №2 (для слабого ученика) Раскрыть модуль числа:</vt:lpstr>
      <vt:lpstr>Задание №3 (для творческого ученика) Решить уравнение: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Средняя Образовательная Школа №2 г.Курганинск   </dc:title>
  <dc:creator>HP</dc:creator>
  <cp:lastModifiedBy>HP</cp:lastModifiedBy>
  <cp:revision>14</cp:revision>
  <dcterms:created xsi:type="dcterms:W3CDTF">2012-03-27T16:18:21Z</dcterms:created>
  <dcterms:modified xsi:type="dcterms:W3CDTF">2012-03-27T19:16:22Z</dcterms:modified>
</cp:coreProperties>
</file>