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7"/>
  </p:notesMasterIdLst>
  <p:sldIdLst>
    <p:sldId id="256" r:id="rId2"/>
    <p:sldId id="257" r:id="rId3"/>
    <p:sldId id="279" r:id="rId4"/>
    <p:sldId id="283" r:id="rId5"/>
    <p:sldId id="280" r:id="rId6"/>
    <p:sldId id="281" r:id="rId7"/>
    <p:sldId id="282" r:id="rId8"/>
    <p:sldId id="284" r:id="rId9"/>
    <p:sldId id="285" r:id="rId10"/>
    <p:sldId id="286" r:id="rId11"/>
    <p:sldId id="287" r:id="rId12"/>
    <p:sldId id="292" r:id="rId13"/>
    <p:sldId id="288" r:id="rId14"/>
    <p:sldId id="289" r:id="rId15"/>
    <p:sldId id="29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35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693" autoAdjust="0"/>
    <p:restoredTop sz="94560" autoAdjust="0"/>
  </p:normalViewPr>
  <p:slideViewPr>
    <p:cSldViewPr>
      <p:cViewPr>
        <p:scale>
          <a:sx n="94" d="100"/>
          <a:sy n="94" d="100"/>
        </p:scale>
        <p:origin x="-11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30FDD2-582E-4BCF-836D-A2845C4B1EDE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863407B-1C62-4CA6-BA9D-3F74CA517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55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08D4D1-50FF-4388-A959-D695A0258798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30350-1E83-455F-9709-6CC7B1C460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AAC133-1010-4528-B43D-91A4815C624B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2D208-1A78-4064-A0E2-DD99C678A0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6F82F-09D4-40DE-B842-D87A21ED7466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71612-CD40-4FF2-99EF-2EE1E9EACE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38360-4C48-4DC9-9742-D31611C6547D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59CBA-A389-4EB5-8115-C7A2F4ED10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0C80DE-92A2-4589-8A71-1DE008A09777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22F1F-5EB5-492C-8335-8B9E087979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38EC30-E5F0-4A5E-AB48-1943C09E6036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22B18-5E38-4508-BD87-2FEBC7232A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337556-A438-43AD-AA1B-0CC781CB0814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90BC7-5FDF-47B9-B991-0B2D923933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AB02A-55FE-4550-9C5D-89528D26A782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D2690-7AB9-4441-8D94-B99BC00D38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1FC8E-A09A-49F9-82C8-53B9CB1336D7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68FD-0504-462F-97A5-7915E3F789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36A30-7BEC-4C50-B28D-1F80C463BF99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BEEFD-5C42-4014-9976-37B03FB978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605FF-E64F-4F62-A1F5-F3217FFABF2C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1800C-F792-418B-9A0C-AAA3C236AD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495DD20-4166-4C58-915B-790C62709658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BFBA850-5ED0-409D-A803-ECD1414592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image" Target="../media/image10.jpeg"/><Relationship Id="rId10" Type="http://schemas.microsoft.com/office/2007/relationships/hdphoto" Target="../media/hdphoto2.wdp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851648" cy="112129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Зиннатова Лилия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Илфаровна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3861048"/>
            <a:ext cx="8136904" cy="1728366"/>
          </a:xfrm>
        </p:spPr>
        <p:txBody>
          <a:bodyPr>
            <a:normAutofit fontScale="77500" lnSpcReduction="20000"/>
          </a:bodyPr>
          <a:lstStyle/>
          <a:p>
            <a:pPr marR="0" algn="ctr"/>
            <a:endParaRPr lang="ru-RU" sz="3600" b="1" dirty="0" smtClean="0">
              <a:solidFill>
                <a:srgbClr val="5C1F34"/>
              </a:solidFill>
            </a:endParaRPr>
          </a:p>
          <a:p>
            <a:pPr marR="0" algn="ctr"/>
            <a:endParaRPr lang="ru-RU" sz="3600" b="1" dirty="0" smtClean="0">
              <a:solidFill>
                <a:srgbClr val="5C1F34"/>
              </a:solidFill>
            </a:endParaRPr>
          </a:p>
          <a:p>
            <a:pPr marR="0"/>
            <a:r>
              <a:rPr lang="ru-RU" dirty="0" smtClean="0">
                <a:solidFill>
                  <a:srgbClr val="035D39"/>
                </a:solidFill>
              </a:rPr>
              <a:t>                                            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Учитель татарского языка и литературы</a:t>
            </a:r>
          </a:p>
          <a:p>
            <a:pPr marR="0"/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МБОУ СОШ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№3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 имени Т. Гиззата г. Агрыз</a:t>
            </a:r>
          </a:p>
        </p:txBody>
      </p:sp>
      <p:pic>
        <p:nvPicPr>
          <p:cNvPr id="14339" name="Picture 9" descr="bir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750" y="0"/>
            <a:ext cx="1619250" cy="141277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79090"/>
          </a:xfrm>
        </p:spPr>
        <p:txBody>
          <a:bodyPr/>
          <a:lstStyle/>
          <a:p>
            <a:pPr algn="ctr"/>
            <a:r>
              <a:rPr lang="tt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Внеклассные мероприятия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1" name="Picture 3" descr="C:\Users\Владелец\Desktop\фотки для слайдлв\Шурале\DSCN1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58531"/>
            <a:ext cx="3672408" cy="2607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Владелец\Desktop\фотки для слайдлв\Шурале\DSCN11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156519"/>
            <a:ext cx="3555934" cy="2666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Владелец\Desktop\фотки для слайдлв\Шурале\DSCN11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911600"/>
            <a:ext cx="4032448" cy="2645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412776"/>
            <a:ext cx="3203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И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туган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тел, и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матур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тел, </a:t>
            </a:r>
            <a:r>
              <a:rPr lang="tt-RU" sz="1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Ә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ткәм-әнкәмнең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теле!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Дөньяда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күп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нәрсә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белдем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С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ин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туган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тел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аркылы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54450" y="1463482"/>
            <a:ext cx="34741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Rod" pitchFamily="49" charset="-79"/>
              </a:rPr>
              <a:t>Сөй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Rod" pitchFamily="49" charset="-79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Rod" pitchFamily="49" charset="-79"/>
              </a:rPr>
              <a:t>гомерне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  <a:cs typeface="Rod" pitchFamily="49" charset="-79"/>
              </a:rPr>
              <a:t>, 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+mj-lt"/>
              <a:cs typeface="Rod" pitchFamily="49" charset="-79"/>
            </a:endParaRPr>
          </a:p>
          <a:p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Rod" pitchFamily="49" charset="-79"/>
              </a:rPr>
              <a:t>Сөй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Rod" pitchFamily="49" charset="-79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Rod" pitchFamily="49" charset="-79"/>
              </a:rPr>
              <a:t>халыкны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  <a:cs typeface="Rod" pitchFamily="49" charset="-79"/>
              </a:rPr>
              <a:t>, 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+mj-lt"/>
              <a:cs typeface="Rod" pitchFamily="49" charset="-79"/>
            </a:endParaRPr>
          </a:p>
          <a:p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Rod" pitchFamily="49" charset="-79"/>
              </a:rPr>
              <a:t>Сөй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Rod" pitchFamily="49" charset="-79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Rod" pitchFamily="49" charset="-79"/>
              </a:rPr>
              <a:t>халыкның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  <a:cs typeface="Rod" pitchFamily="49" charset="-79"/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Rod" pitchFamily="49" charset="-79"/>
              </a:rPr>
              <a:t>дөньясын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cs typeface="Rod" pitchFamily="49" charset="-79"/>
              </a:rPr>
              <a:t>!</a:t>
            </a:r>
            <a:r>
              <a:rPr lang="ru-RU" sz="1600" dirty="0">
                <a:solidFill>
                  <a:srgbClr val="000000"/>
                </a:solidFill>
                <a:latin typeface="+mj-lt"/>
                <a:cs typeface="Rod" pitchFamily="49" charset="-79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+mj-lt"/>
                <a:cs typeface="Rod" pitchFamily="49" charset="-79"/>
              </a:rPr>
            </a:br>
            <a:endParaRPr lang="ru-RU" sz="1600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7110" y="2481754"/>
            <a:ext cx="1516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Г. Тукай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«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Сөй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гомерне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...»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254070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Г.Тукай</a:t>
            </a:r>
          </a:p>
          <a:p>
            <a:r>
              <a:rPr lang="tt-RU" sz="1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“И туган тел”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8463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404664"/>
            <a:ext cx="8229600" cy="579090"/>
          </a:xfrm>
        </p:spPr>
        <p:txBody>
          <a:bodyPr/>
          <a:lstStyle/>
          <a:p>
            <a:pPr algn="ctr"/>
            <a:r>
              <a:rPr lang="tt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– классный руководитель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8291" y="3271315"/>
            <a:ext cx="2837431" cy="565120"/>
          </a:xfrm>
        </p:spPr>
        <p:txBody>
          <a:bodyPr/>
          <a:lstStyle/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С. В. Михалков, «Песенка друзей»</a:t>
            </a:r>
          </a:p>
        </p:txBody>
      </p:sp>
      <p:pic>
        <p:nvPicPr>
          <p:cNvPr id="8194" name="Picture 2" descr="C:\Users\Владелец\Desktop\фотки для слайдлв\Шурале\DSCN13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85" y="3934965"/>
            <a:ext cx="4098944" cy="2708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Владелец\Desktop\фотки для слайдлв\Шурале\DSCN13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121" y="1182903"/>
            <a:ext cx="3977495" cy="2689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Владелец\Desktop\фотки для слайдлв\Шурале\DSCN13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366" y="3906275"/>
            <a:ext cx="4141356" cy="2727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9080" y="1280814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Агрыз – город железнодорожников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626711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Мы едем, едем, едем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 далекие края,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Хорошие соседи,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Счастливые друзья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0166" y="4040498"/>
            <a:ext cx="328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Кончил дело,  гуляй смело</a:t>
            </a:r>
          </a:p>
        </p:txBody>
      </p:sp>
    </p:spTree>
    <p:extLst>
      <p:ext uri="{BB962C8B-B14F-4D97-AF65-F5344CB8AC3E}">
        <p14:creationId xmlns:p14="http://schemas.microsoft.com/office/powerpoint/2010/main" val="1910201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6936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здоровом теле –здоровый дух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C:\Users\Владелец\Desktop\фотки для слайдлв\P10103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4998" y="1092671"/>
            <a:ext cx="4058241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Владелец\Desktop\фотки для слайдлв\P10103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72" y="3401304"/>
            <a:ext cx="3960440" cy="2902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Владелец\Desktop\фотки для слайдлв\P10104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792" y="3401304"/>
            <a:ext cx="3942355" cy="3016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2634" y="95060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День здоровья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1571" y="3723135"/>
            <a:ext cx="3447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Наш 7 –б класс  занял </a:t>
            </a:r>
            <a:r>
              <a:rPr lang="en-US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</a:t>
            </a:r>
            <a:r>
              <a:rPr lang="ru-RU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место.</a:t>
            </a:r>
            <a:endParaRPr lang="ru-RU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6861" y="1188948"/>
            <a:ext cx="32936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7030A0"/>
                </a:solidFill>
                <a:latin typeface="Verdana"/>
              </a:rPr>
              <a:t>Здоровье, сила, ловкость- </a:t>
            </a:r>
            <a:endParaRPr lang="ru-RU" sz="1400" dirty="0" smtClean="0">
              <a:solidFill>
                <a:srgbClr val="7030A0"/>
              </a:solidFill>
              <a:latin typeface="Verdana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Verdana"/>
              </a:rPr>
              <a:t>Вот </a:t>
            </a:r>
            <a:r>
              <a:rPr lang="ru-RU" sz="1400" dirty="0">
                <a:solidFill>
                  <a:srgbClr val="7030A0"/>
                </a:solidFill>
                <a:latin typeface="Verdana"/>
              </a:rPr>
              <a:t>спорта пламенный </a:t>
            </a:r>
            <a:r>
              <a:rPr lang="ru-RU" sz="1400" dirty="0" smtClean="0">
                <a:solidFill>
                  <a:srgbClr val="7030A0"/>
                </a:solidFill>
                <a:latin typeface="Verdana"/>
              </a:rPr>
              <a:t>завет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Verdana"/>
              </a:rPr>
              <a:t>Покажем </a:t>
            </a:r>
            <a:r>
              <a:rPr lang="ru-RU" sz="1400" dirty="0">
                <a:solidFill>
                  <a:srgbClr val="7030A0"/>
                </a:solidFill>
                <a:latin typeface="Verdana"/>
              </a:rPr>
              <a:t>нашу дружбу, смелость </a:t>
            </a:r>
            <a:endParaRPr lang="ru-RU" sz="1400" dirty="0" smtClean="0">
              <a:solidFill>
                <a:srgbClr val="7030A0"/>
              </a:solidFill>
              <a:latin typeface="Verdana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Verdana"/>
              </a:rPr>
              <a:t>Веселым </a:t>
            </a:r>
            <a:r>
              <a:rPr lang="ru-RU" sz="1400" dirty="0">
                <a:solidFill>
                  <a:srgbClr val="7030A0"/>
                </a:solidFill>
                <a:latin typeface="Verdana"/>
              </a:rPr>
              <a:t>стартам шлем привет! </a:t>
            </a:r>
            <a:r>
              <a:rPr lang="ru-RU" sz="1400" dirty="0">
                <a:solidFill>
                  <a:srgbClr val="7030A0"/>
                </a:solidFill>
              </a:rPr>
              <a:t/>
            </a:r>
            <a:br>
              <a:rPr lang="ru-RU" sz="1400" dirty="0">
                <a:solidFill>
                  <a:srgbClr val="7030A0"/>
                </a:solidFill>
              </a:rPr>
            </a:b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3240" y="1181437"/>
            <a:ext cx="3191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</a:rPr>
              <a:t>Мы в походе отдыхали. </a:t>
            </a:r>
          </a:p>
          <a:p>
            <a:r>
              <a:rPr lang="ru-RU" sz="1600" dirty="0">
                <a:solidFill>
                  <a:srgbClr val="7030A0"/>
                </a:solidFill>
              </a:rPr>
              <a:t>В игры разные играли –</a:t>
            </a:r>
          </a:p>
          <a:p>
            <a:r>
              <a:rPr lang="ru-RU" sz="1600" dirty="0">
                <a:solidFill>
                  <a:srgbClr val="7030A0"/>
                </a:solidFill>
              </a:rPr>
              <a:t>Бегали, соревновались.</a:t>
            </a:r>
          </a:p>
          <a:p>
            <a:r>
              <a:rPr lang="ru-RU" sz="1600" dirty="0">
                <a:solidFill>
                  <a:srgbClr val="7030A0"/>
                </a:solidFill>
              </a:rPr>
              <a:t>Так здоровья набирались</a:t>
            </a:r>
          </a:p>
        </p:txBody>
      </p:sp>
    </p:spTree>
    <p:extLst>
      <p:ext uri="{BB962C8B-B14F-4D97-AF65-F5344CB8AC3E}">
        <p14:creationId xmlns:p14="http://schemas.microsoft.com/office/powerpoint/2010/main" val="2794899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4238"/>
            <a:ext cx="8229600" cy="579090"/>
          </a:xfrm>
        </p:spPr>
        <p:txBody>
          <a:bodyPr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роли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Users\Владелец\Desktop\фотки для слайдлв\DSCN0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63" y="743752"/>
            <a:ext cx="3932369" cy="2949277"/>
          </a:xfrm>
          <a:prstGeom prst="roundRect">
            <a:avLst>
              <a:gd name="adj" fmla="val 16667"/>
            </a:avLst>
          </a:prstGeom>
          <a:ln w="5715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ладелец\Desktop\фотки для слайдлв\DSCN07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1" y="188639"/>
            <a:ext cx="1606487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Владелец\Desktop\фотки для слайдлв\P10100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783708"/>
            <a:ext cx="4032448" cy="2825551"/>
          </a:xfrm>
          <a:prstGeom prst="roundRect">
            <a:avLst>
              <a:gd name="adj" fmla="val 16667"/>
            </a:avLst>
          </a:prstGeom>
          <a:ln w="5715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Владелец\Desktop\фотки для слайдлв\Шурале\DSCN116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87612"/>
            <a:ext cx="3806192" cy="2854644"/>
          </a:xfrm>
          <a:prstGeom prst="roundRect">
            <a:avLst>
              <a:gd name="adj" fmla="val 16667"/>
            </a:avLst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DSCN528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3129" y="815582"/>
            <a:ext cx="2142237" cy="2856316"/>
          </a:xfrm>
          <a:prstGeom prst="roundRect">
            <a:avLst>
              <a:gd name="adj" fmla="val 16667"/>
            </a:avLst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16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9090"/>
          </a:xfrm>
        </p:spPr>
        <p:txBody>
          <a:bodyPr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увлечения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 descr="C:\Users\Владелец\Desktop\фотки для слайдлв\PC200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2731653" cy="3240360"/>
          </a:xfrm>
          <a:prstGeom prst="roundRect">
            <a:avLst>
              <a:gd name="adj" fmla="val 16667"/>
            </a:avLst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Владелец\Desktop\фотки для слайдлв\DSCF117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3415660"/>
            <a:ext cx="3168352" cy="3350885"/>
          </a:xfrm>
          <a:prstGeom prst="roundRect">
            <a:avLst>
              <a:gd name="adj" fmla="val 16667"/>
            </a:avLst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ладелец\Desktop\P10105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176" y="1052881"/>
            <a:ext cx="3882685" cy="2912014"/>
          </a:xfrm>
          <a:prstGeom prst="roundRect">
            <a:avLst>
              <a:gd name="adj" fmla="val 16667"/>
            </a:avLst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2861" y="1300844"/>
            <a:ext cx="28083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600" dirty="0">
                <a:solidFill>
                  <a:srgbClr val="7030A0"/>
                </a:solidFill>
                <a:latin typeface="+mj-lt"/>
              </a:rPr>
              <a:t>Ах, лыжи мои, лыжи, —</a:t>
            </a:r>
            <a:br>
              <a:rPr lang="ru-RU" sz="1600" dirty="0">
                <a:solidFill>
                  <a:srgbClr val="7030A0"/>
                </a:solidFill>
                <a:latin typeface="+mj-lt"/>
              </a:rPr>
            </a:br>
            <a:r>
              <a:rPr lang="ru-RU" sz="1600" dirty="0">
                <a:solidFill>
                  <a:srgbClr val="7030A0"/>
                </a:solidFill>
                <a:latin typeface="+mj-lt"/>
              </a:rPr>
              <a:t>Без вас я сам не свой.</a:t>
            </a:r>
            <a:br>
              <a:rPr lang="ru-RU" sz="1600" dirty="0">
                <a:solidFill>
                  <a:srgbClr val="7030A0"/>
                </a:solidFill>
                <a:latin typeface="+mj-lt"/>
              </a:rPr>
            </a:br>
            <a:r>
              <a:rPr lang="ru-RU" sz="1600" dirty="0">
                <a:solidFill>
                  <a:srgbClr val="7030A0"/>
                </a:solidFill>
                <a:latin typeface="+mj-lt"/>
              </a:rPr>
              <a:t>Ну что на свете ближе</a:t>
            </a:r>
            <a:br>
              <a:rPr lang="ru-RU" sz="1600" dirty="0">
                <a:solidFill>
                  <a:srgbClr val="7030A0"/>
                </a:solidFill>
                <a:latin typeface="+mj-lt"/>
              </a:rPr>
            </a:br>
            <a:r>
              <a:rPr lang="ru-RU" sz="1600" dirty="0">
                <a:solidFill>
                  <a:srgbClr val="7030A0"/>
                </a:solidFill>
                <a:latin typeface="+mj-lt"/>
              </a:rPr>
              <a:t>Мне снежною зимой</a:t>
            </a:r>
            <a:r>
              <a:rPr lang="ru-RU" sz="16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328780"/>
            <a:ext cx="3208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400" dirty="0">
                <a:solidFill>
                  <a:srgbClr val="7030A0"/>
                </a:solidFill>
                <a:latin typeface="Verdana"/>
              </a:rPr>
              <a:t>Люблю кататься на катке</a:t>
            </a:r>
            <a:r>
              <a:rPr lang="ru-RU" sz="1400" dirty="0">
                <a:solidFill>
                  <a:srgbClr val="7030A0"/>
                </a:solidFill>
              </a:rPr>
              <a:t/>
            </a:r>
            <a:br>
              <a:rPr lang="ru-RU" sz="1400" dirty="0">
                <a:solidFill>
                  <a:srgbClr val="7030A0"/>
                </a:solidFill>
              </a:rPr>
            </a:br>
            <a:r>
              <a:rPr lang="ru-RU" sz="1400" dirty="0">
                <a:solidFill>
                  <a:srgbClr val="7030A0"/>
                </a:solidFill>
                <a:latin typeface="Verdana"/>
              </a:rPr>
              <a:t>В расшитом блестками платке!</a:t>
            </a:r>
            <a:r>
              <a:rPr lang="ru-RU" sz="1400" dirty="0">
                <a:solidFill>
                  <a:srgbClr val="7030A0"/>
                </a:solidFill>
              </a:rPr>
              <a:t/>
            </a:r>
            <a:br>
              <a:rPr lang="ru-RU" sz="1400" dirty="0">
                <a:solidFill>
                  <a:srgbClr val="7030A0"/>
                </a:solidFill>
              </a:rPr>
            </a:br>
            <a:r>
              <a:rPr lang="ru-RU" sz="1400" dirty="0">
                <a:solidFill>
                  <a:srgbClr val="7030A0"/>
                </a:solidFill>
                <a:latin typeface="Verdana"/>
              </a:rPr>
              <a:t>Сиять улыбкой глаз и губ!</a:t>
            </a:r>
            <a:r>
              <a:rPr lang="ru-RU" sz="1400" dirty="0">
                <a:solidFill>
                  <a:srgbClr val="7030A0"/>
                </a:solidFill>
              </a:rPr>
              <a:t/>
            </a:r>
            <a:br>
              <a:rPr lang="ru-RU" sz="1400" dirty="0">
                <a:solidFill>
                  <a:srgbClr val="7030A0"/>
                </a:solidFill>
              </a:rPr>
            </a:br>
            <a:r>
              <a:rPr lang="ru-RU" sz="1400" dirty="0">
                <a:solidFill>
                  <a:srgbClr val="7030A0"/>
                </a:solidFill>
                <a:latin typeface="Verdana"/>
              </a:rPr>
              <a:t>И выполнять тройной тулуп!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2024" y="2559886"/>
            <a:ext cx="1539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7030A0"/>
                </a:solidFill>
              </a:rPr>
              <a:t>Галина Дядина</a:t>
            </a:r>
            <a:br>
              <a:rPr lang="ru-RU" sz="1100" dirty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«Каток»</a:t>
            </a:r>
            <a:endParaRPr lang="ru-RU" sz="11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19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52" y="404664"/>
            <a:ext cx="9036496" cy="1143000"/>
          </a:xfrm>
        </p:spPr>
        <p:txBody>
          <a:bodyPr/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«Работа- лучший способ наслаждаться жизнью» </a:t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7177" y="1772816"/>
            <a:ext cx="5061248" cy="1584176"/>
          </a:xfrm>
        </p:spPr>
        <p:txBody>
          <a:bodyPr>
            <a:normAutofit fontScale="92500" lnSpcReduction="10000"/>
          </a:bodyPr>
          <a:lstStyle/>
          <a:p>
            <a:pPr marL="548640" lvl="0" indent="-41148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/>
              </a:rPr>
              <a:t>        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Что 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значит школа для меня?</a:t>
            </a:r>
            <a:b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</a:b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  Я всем отвечу однозначно: </a:t>
            </a:r>
            <a:b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</a:b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  «Жизнь школьная – моя судьба…</a:t>
            </a:r>
            <a:b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</a:b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  Моя судьба…и не иначе».</a:t>
            </a:r>
          </a:p>
          <a:p>
            <a:pPr marL="548640" lvl="0" indent="-41148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buNone/>
            </a:pP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marL="548640" lvl="0" indent="-411480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buNone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             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988840"/>
            <a:ext cx="3837736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123" y="3740514"/>
            <a:ext cx="2580261" cy="2689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17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738" y="1124744"/>
            <a:ext cx="4619625" cy="5472608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/>
          </a:p>
        </p:txBody>
      </p:sp>
      <p:sp>
        <p:nvSpPr>
          <p:cNvPr id="15362" name="Содержимое 3"/>
          <p:cNvSpPr>
            <a:spLocks noGrp="1"/>
          </p:cNvSpPr>
          <p:nvPr>
            <p:ph idx="1"/>
          </p:nvPr>
        </p:nvSpPr>
        <p:spPr>
          <a:xfrm>
            <a:off x="3923928" y="764704"/>
            <a:ext cx="5040560" cy="55618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Зиннатова Лилия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Илфаровна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Дата рождения</a:t>
            </a:r>
            <a:r>
              <a:rPr lang="ru-RU" sz="1600" dirty="0"/>
              <a:t> </a:t>
            </a:r>
            <a:r>
              <a:rPr lang="ru-RU" sz="1600" dirty="0" smtClean="0"/>
              <a:t>  </a:t>
            </a:r>
            <a:r>
              <a:rPr lang="ru-RU" sz="1600" dirty="0" smtClean="0">
                <a:latin typeface="+mj-lt"/>
              </a:rPr>
              <a:t>28 июля 1980года</a:t>
            </a:r>
            <a:r>
              <a:rPr lang="ru-RU" sz="1600" dirty="0">
                <a:latin typeface="+mj-lt"/>
              </a:rPr>
              <a:t>.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Образование</a:t>
            </a:r>
            <a:r>
              <a:rPr lang="ru-RU" sz="1600" dirty="0"/>
              <a:t> </a:t>
            </a:r>
            <a:r>
              <a:rPr lang="ru-RU" sz="1600" dirty="0" smtClean="0"/>
              <a:t>     </a:t>
            </a:r>
            <a:r>
              <a:rPr lang="ru-RU" sz="1600" dirty="0" err="1" smtClean="0"/>
              <a:t>Елабужский</a:t>
            </a:r>
            <a:r>
              <a:rPr lang="ru-RU" sz="1600" dirty="0" smtClean="0"/>
              <a:t>  </a:t>
            </a:r>
            <a:r>
              <a:rPr lang="ru-RU" sz="1600" dirty="0"/>
              <a:t>государственный </a:t>
            </a:r>
            <a:r>
              <a:rPr lang="ru-RU" sz="1600" dirty="0" smtClean="0"/>
              <a:t> педагогический институт.</a:t>
            </a:r>
            <a:endParaRPr lang="ru-RU" sz="1600" dirty="0"/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Место работы 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должность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dirty="0" smtClean="0"/>
              <a:t>   </a:t>
            </a:r>
            <a:r>
              <a:rPr lang="ru-RU" sz="1600" dirty="0" smtClean="0">
                <a:latin typeface="+mj-lt"/>
              </a:rPr>
              <a:t>МБОУ СОШ №3 имени Т. Гиззата г. Агрыз, </a:t>
            </a:r>
            <a:r>
              <a:rPr lang="ru-RU" sz="1600" dirty="0">
                <a:latin typeface="+mj-lt"/>
              </a:rPr>
              <a:t>учитель </a:t>
            </a:r>
            <a:r>
              <a:rPr lang="ru-RU" sz="1600" dirty="0" smtClean="0">
                <a:latin typeface="+mj-lt"/>
              </a:rPr>
              <a:t>татарского  языка и литературы.</a:t>
            </a:r>
            <a:endParaRPr lang="ru-RU" sz="1600" dirty="0">
              <a:latin typeface="+mj-lt"/>
            </a:endParaRP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Педагогический стаж</a:t>
            </a:r>
            <a:r>
              <a:rPr lang="ru-RU" sz="1600" dirty="0"/>
              <a:t> </a:t>
            </a:r>
            <a:r>
              <a:rPr lang="ru-RU" sz="1600" dirty="0" smtClean="0"/>
              <a:t>    10 </a:t>
            </a:r>
            <a:r>
              <a:rPr lang="ru-RU" sz="1600" dirty="0"/>
              <a:t>лет.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Педагогическое кредо</a:t>
            </a:r>
            <a:r>
              <a:rPr lang="ru-RU" sz="1600" b="1" dirty="0"/>
              <a:t> </a:t>
            </a:r>
            <a:r>
              <a:rPr lang="ru-RU" sz="1600" b="1" dirty="0" smtClean="0"/>
              <a:t>  </a:t>
            </a:r>
            <a:r>
              <a:rPr lang="ru-RU" sz="1600" dirty="0" smtClean="0"/>
              <a:t>«</a:t>
            </a:r>
            <a:r>
              <a:rPr lang="ru-RU" sz="1600" dirty="0"/>
              <a:t>Чтобы быть хорошим преподавателем, нужно любить то, что преподаешь, и любить тех, кому преподаешь» </a:t>
            </a:r>
            <a:r>
              <a:rPr lang="ru-RU" sz="1600" i="1" dirty="0" smtClean="0"/>
              <a:t>(В. Ключевский).</a:t>
            </a:r>
            <a:endParaRPr lang="ru-RU" sz="1600" dirty="0"/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Почему нравится работать в школе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dirty="0" smtClean="0"/>
              <a:t>  Меня </a:t>
            </a:r>
            <a:r>
              <a:rPr lang="ru-RU" sz="1600" dirty="0"/>
              <a:t>окружают единомышленники, профессионалы своего дела, и творческие, талантливые ученики. Работа учителя - это постоянный поиск, творчество, развитие. Чувствуешь свою нужность, видишь результат своих трудов. Занимаюсь любимым делом, чувствую себя «на своем месте».</a:t>
            </a:r>
          </a:p>
          <a:p>
            <a:pPr marL="0" indent="0">
              <a:buNone/>
            </a:pPr>
            <a:endParaRPr lang="ru-RU" sz="1600" dirty="0" smtClean="0"/>
          </a:p>
        </p:txBody>
      </p:sp>
      <p:pic>
        <p:nvPicPr>
          <p:cNvPr id="1027" name="Picture 3" descr="C:\Users\Владелец\Desktop\фотки для слайдлв\DSCF18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744416" cy="5112568"/>
          </a:xfrm>
          <a:prstGeom prst="roundRect">
            <a:avLst>
              <a:gd name="adj" fmla="val 16667"/>
            </a:avLst>
          </a:prstGeom>
          <a:ln w="38100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040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Моя учеба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Елабужский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государственный педагогический институт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Владелец\Desktop\фотки для слайдлв\ЕГПУ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486808"/>
            <a:ext cx="3744416" cy="4557672"/>
          </a:xfrm>
          <a:prstGeom prst="roundRect">
            <a:avLst>
              <a:gd name="adj" fmla="val 16667"/>
            </a:avLst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ладелец\Pictures\2013-01-09\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994510"/>
            <a:ext cx="4860032" cy="354226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93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75226" cy="651098"/>
          </a:xfrm>
        </p:spPr>
        <p:txBody>
          <a:bodyPr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Моя работа,  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мои единомышленники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C:\Users\Владелец\Desktop\фотки для слайдлв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392488" cy="3168352"/>
          </a:xfrm>
          <a:prstGeom prst="roundRect">
            <a:avLst>
              <a:gd name="adj" fmla="val 16667"/>
            </a:avLst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ладелец\Desktop\фотки для слайдлв\DSC003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2586" y="3166864"/>
            <a:ext cx="4298176" cy="3204356"/>
          </a:xfrm>
          <a:prstGeom prst="roundRect">
            <a:avLst>
              <a:gd name="adj" fmla="val 16667"/>
            </a:avLst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792077"/>
            <a:ext cx="3647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B050"/>
                </a:solidFill>
              </a:rPr>
              <a:t>МБОУ СОШ №3 имени Т. Гиззата г. Агрыз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5484" y="3433247"/>
            <a:ext cx="4012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35D39"/>
                </a:solidFill>
              </a:rPr>
              <a:t>Учителя татарского языка и литературы</a:t>
            </a:r>
            <a:endParaRPr lang="ru-RU" sz="1600" dirty="0">
              <a:solidFill>
                <a:srgbClr val="035D3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732" y="4769042"/>
            <a:ext cx="40802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 Привыкли </a:t>
            </a:r>
            <a:r>
              <a:rPr lang="ru-RU" dirty="0">
                <a:solidFill>
                  <a:srgbClr val="7030A0"/>
                </a:solidFill>
              </a:rPr>
              <a:t>рядом мы идти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Уж </a:t>
            </a:r>
            <a:r>
              <a:rPr lang="ru-RU" dirty="0">
                <a:solidFill>
                  <a:srgbClr val="7030A0"/>
                </a:solidFill>
              </a:rPr>
              <a:t>много лет подряд!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Несёт </a:t>
            </a:r>
            <a:r>
              <a:rPr lang="ru-RU" dirty="0">
                <a:solidFill>
                  <a:srgbClr val="7030A0"/>
                </a:solidFill>
              </a:rPr>
              <a:t>наш школьный </a:t>
            </a:r>
            <a:r>
              <a:rPr lang="ru-RU" dirty="0" smtClean="0">
                <a:solidFill>
                  <a:srgbClr val="7030A0"/>
                </a:solidFill>
              </a:rPr>
              <a:t>коллектив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Всем </a:t>
            </a:r>
            <a:r>
              <a:rPr lang="ru-RU" dirty="0">
                <a:solidFill>
                  <a:srgbClr val="7030A0"/>
                </a:solidFill>
              </a:rPr>
              <a:t>бодрости заряд!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5674" y="1628800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</a:rPr>
              <a:t>Трепетно, нежно, заботливо, ласково,</a:t>
            </a:r>
            <a:br>
              <a:rPr lang="ru-RU" sz="1600" dirty="0">
                <a:solidFill>
                  <a:srgbClr val="7030A0"/>
                </a:solidFill>
              </a:rPr>
            </a:br>
            <a:r>
              <a:rPr lang="ru-RU" sz="1600" dirty="0">
                <a:solidFill>
                  <a:srgbClr val="7030A0"/>
                </a:solidFill>
              </a:rPr>
              <a:t>С каждым ребёнком с открытой душой,</a:t>
            </a:r>
            <a:br>
              <a:rPr lang="ru-RU" sz="1600" dirty="0">
                <a:solidFill>
                  <a:srgbClr val="7030A0"/>
                </a:solidFill>
              </a:rPr>
            </a:br>
            <a:r>
              <a:rPr lang="ru-RU" sz="1600" dirty="0">
                <a:solidFill>
                  <a:srgbClr val="7030A0"/>
                </a:solidFill>
              </a:rPr>
              <a:t>Всё, что умеем, знаем и можем,</a:t>
            </a:r>
            <a:br>
              <a:rPr lang="ru-RU" sz="1600" dirty="0">
                <a:solidFill>
                  <a:srgbClr val="7030A0"/>
                </a:solidFill>
              </a:rPr>
            </a:br>
            <a:r>
              <a:rPr lang="ru-RU" sz="1600" dirty="0">
                <a:solidFill>
                  <a:srgbClr val="7030A0"/>
                </a:solidFill>
              </a:rPr>
              <a:t>Просто отдали и в сердце большом</a:t>
            </a:r>
            <a:br>
              <a:rPr lang="ru-RU" sz="1600" dirty="0">
                <a:solidFill>
                  <a:srgbClr val="7030A0"/>
                </a:solidFill>
              </a:rPr>
            </a:br>
            <a:r>
              <a:rPr lang="ru-RU" sz="1600" dirty="0">
                <a:solidFill>
                  <a:srgbClr val="7030A0"/>
                </a:solidFill>
              </a:rPr>
              <a:t>Место найдётся для каждого школьника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450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60" y="220736"/>
            <a:ext cx="8229600" cy="651098"/>
          </a:xfrm>
        </p:spPr>
        <p:txBody>
          <a:bodyPr/>
          <a:lstStyle/>
          <a:p>
            <a:pPr algn="ctr"/>
            <a:r>
              <a:rPr lang="ru-RU" sz="4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ДОСТИЖЕНИЯ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Владелец\Pictures\2013-01-09\0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2717" y="1063376"/>
            <a:ext cx="1656184" cy="246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Владелец\Pictures\2013-01-09\00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3631" y="1071616"/>
            <a:ext cx="1596055" cy="245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Владелец\Pictures\2013-01-09\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896" y="1063376"/>
            <a:ext cx="1656184" cy="244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Владелец\Pictures\2013-01-09\00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3590" y="1044832"/>
            <a:ext cx="1640713" cy="250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Владелец\Pictures\2013-01-09\007.jpg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3010810" y="3907758"/>
            <a:ext cx="3133046" cy="2201680"/>
          </a:xfrm>
          <a:prstGeom prst="rect">
            <a:avLst/>
          </a:prstGeom>
          <a:noFill/>
          <a:ln w="28575">
            <a:solidFill>
              <a:srgbClr val="035D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Владелец\Pictures\2013-01-09\008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4088456"/>
            <a:ext cx="2706925" cy="1893357"/>
          </a:xfrm>
          <a:prstGeom prst="rect">
            <a:avLst/>
          </a:prstGeom>
          <a:noFill/>
          <a:ln w="28575">
            <a:solidFill>
              <a:srgbClr val="035D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Владелец\Pictures\2013-01-09\00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2278" y="4087216"/>
            <a:ext cx="2643163" cy="1893357"/>
          </a:xfrm>
          <a:prstGeom prst="rect">
            <a:avLst/>
          </a:prstGeom>
          <a:noFill/>
          <a:ln w="28575">
            <a:solidFill>
              <a:srgbClr val="035D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Владелец\Pictures\2013-01-10\00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84" y="986436"/>
            <a:ext cx="1845853" cy="25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856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>
          <a:xfrm>
            <a:off x="421196" y="260648"/>
            <a:ext cx="8229600" cy="651098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ПУБЛИКАЦИИ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16279"/>
            <a:ext cx="1368152" cy="200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45112" y="126876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35D39"/>
                </a:solidFill>
              </a:rPr>
              <a:t>Представление педагогического опыта на Всероссийском фестивале «Открытый урок»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636912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35D39"/>
                </a:solidFill>
              </a:rPr>
              <a:t>Работа «Есть такой городок»» </a:t>
            </a:r>
            <a:r>
              <a:rPr lang="ru-RU" dirty="0">
                <a:solidFill>
                  <a:srgbClr val="035D39"/>
                </a:solidFill>
              </a:rPr>
              <a:t>на фестивале исследовательских работ «Портфолио»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680079" y="1941820"/>
            <a:ext cx="1420742" cy="203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C:\Users\Владелец\Pictures\2013-01-09\010.jp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4763922"/>
            <a:ext cx="1507261" cy="197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60232" y="4573576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35D39"/>
                </a:solidFill>
              </a:rPr>
              <a:t>Работа “</a:t>
            </a:r>
            <a:r>
              <a:rPr lang="ru-RU" sz="1600" dirty="0" err="1" smtClean="0">
                <a:solidFill>
                  <a:srgbClr val="035D39"/>
                </a:solidFill>
              </a:rPr>
              <a:t>Гасырларны</a:t>
            </a:r>
            <a:r>
              <a:rPr lang="ru-RU" sz="1600" dirty="0" smtClean="0">
                <a:solidFill>
                  <a:srgbClr val="035D39"/>
                </a:solidFill>
              </a:rPr>
              <a:t> </a:t>
            </a:r>
            <a:r>
              <a:rPr lang="ru-RU" sz="1600" dirty="0" err="1" smtClean="0">
                <a:solidFill>
                  <a:srgbClr val="035D39"/>
                </a:solidFill>
              </a:rPr>
              <a:t>кичк</a:t>
            </a:r>
            <a:r>
              <a:rPr lang="tt-RU" sz="1600" dirty="0" smtClean="0">
                <a:solidFill>
                  <a:srgbClr val="035D39"/>
                </a:solidFill>
              </a:rPr>
              <a:t>ә</a:t>
            </a:r>
            <a:r>
              <a:rPr lang="ru-RU" sz="1600" dirty="0" smtClean="0">
                <a:solidFill>
                  <a:srgbClr val="035D39"/>
                </a:solidFill>
              </a:rPr>
              <a:t>н </a:t>
            </a:r>
            <a:r>
              <a:rPr lang="ru-RU" sz="1600" dirty="0" err="1" smtClean="0">
                <a:solidFill>
                  <a:srgbClr val="035D39"/>
                </a:solidFill>
              </a:rPr>
              <a:t>телебез</a:t>
            </a:r>
            <a:r>
              <a:rPr lang="ru-RU" sz="1600" dirty="0" smtClean="0">
                <a:solidFill>
                  <a:srgbClr val="035D39"/>
                </a:solidFill>
              </a:rPr>
              <a:t>»</a:t>
            </a:r>
            <a:endParaRPr lang="ru-RU" sz="1600" dirty="0">
              <a:solidFill>
                <a:srgbClr val="035D39"/>
              </a:solidFill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2532298" y="4814259"/>
            <a:ext cx="1392488" cy="187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350051" y="4089978"/>
            <a:ext cx="3896712" cy="59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Владелец\Pictures\2013-01-10\00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9388" y="4003838"/>
            <a:ext cx="1996048" cy="24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563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ctr"/>
            <a:r>
              <a:rPr lang="ru-RU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«Лучшая награда – </a:t>
            </a:r>
            <a:br>
              <a:rPr lang="ru-RU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достижения моих учеников»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Владелец\Pictures\2013-01-09\0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1712" y="1555486"/>
            <a:ext cx="2641208" cy="379441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Владелец\Pictures\2013-01-09\007.jp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1872" y="1700808"/>
            <a:ext cx="3564592" cy="2490936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Владелец\Pictures\2013-01-09\009.jpg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4433313"/>
            <a:ext cx="2736304" cy="1990298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7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4437112"/>
            <a:ext cx="2849337" cy="19857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352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883024" cy="651098"/>
          </a:xfrm>
        </p:spPr>
        <p:txBody>
          <a:bodyPr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Участие в фестивале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tt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Көмеш каләм”</a:t>
            </a:r>
            <a:endParaRPr lang="ru-RU" sz="3200" dirty="0">
              <a:solidFill>
                <a:srgbClr val="035D3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772816"/>
            <a:ext cx="3944640" cy="1944216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Работу ( презентацию) выполнила ученица 8 класса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Гилязева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Зульфия</a:t>
            </a:r>
            <a:r>
              <a:rPr lang="ru-RU" dirty="0" smtClean="0">
                <a:solidFill>
                  <a:srgbClr val="035D39"/>
                </a:solidFill>
              </a:rPr>
              <a:t>.</a:t>
            </a:r>
            <a:endParaRPr lang="ru-RU" dirty="0">
              <a:solidFill>
                <a:srgbClr val="035D39"/>
              </a:solidFill>
            </a:endParaRPr>
          </a:p>
        </p:txBody>
      </p:sp>
      <p:pic>
        <p:nvPicPr>
          <p:cNvPr id="4098" name="Picture 2" descr="C:\Users\Владелец\Desktop\фотки для слайдлв\P227016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772816"/>
            <a:ext cx="4752528" cy="3903862"/>
          </a:xfrm>
          <a:prstGeom prst="roundRect">
            <a:avLst>
              <a:gd name="adj" fmla="val 16667"/>
            </a:avLst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2394520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079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9090"/>
          </a:xfrm>
        </p:spPr>
        <p:txBody>
          <a:bodyPr/>
          <a:lstStyle/>
          <a:p>
            <a:pPr algn="ctr"/>
            <a:r>
              <a:rPr lang="tt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Уроки, уроки, уроки...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052735"/>
            <a:ext cx="3816424" cy="216024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Каждый день вхожу я в класс</a:t>
            </a:r>
          </a:p>
          <a:p>
            <a:pPr marL="0" indent="0">
              <a:buNone/>
            </a:pPr>
            <a:r>
              <a:rPr lang="ru-RU" sz="1200" i="1" dirty="0" smtClean="0">
                <a:solidFill>
                  <a:schemeClr val="accent6">
                    <a:lumMod val="50000"/>
                  </a:schemeClr>
                </a:solidFill>
                <a:latin typeface="Tahoma"/>
              </a:rPr>
              <a:t>                                            Автор</a:t>
            </a: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ahoma"/>
              </a:rPr>
              <a:t>: Марк Львовский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              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Каждый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день вхожу я в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класс,</a:t>
            </a:r>
            <a:b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       И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летит за часом час,</a:t>
            </a:r>
            <a:b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       И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в мелу моя ладонь,</a:t>
            </a:r>
            <a:b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       Знаний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как зажечь огонь?</a:t>
            </a:r>
            <a:b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       Все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за партами сидят,</a:t>
            </a:r>
            <a:b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       У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кого глаза горят,</a:t>
            </a:r>
            <a:b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       В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это время кто-то спит,</a:t>
            </a:r>
            <a:b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       Что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ни спросишь, он молчит!</a:t>
            </a:r>
          </a:p>
        </p:txBody>
      </p:sp>
      <p:pic>
        <p:nvPicPr>
          <p:cNvPr id="6146" name="Picture 2" descr="C:\Users\Владелец\Desktop\фотки для слайдлв\Шурале\DSCN05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0" y="1268760"/>
            <a:ext cx="4622283" cy="3466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ладелец\Desktop\фотки для слайдлв\Шурале\DSCN05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744" y="3212976"/>
            <a:ext cx="4560507" cy="3420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903250"/>
            <a:ext cx="39604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       Отвечают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у доски,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       Многие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ученики,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       Повторение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опять,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       Кому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"три", а кому "пять"!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       Каждый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день вхожу я в класс,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       Вижу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взгляды многих глаз,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       Но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своих учеников,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       Я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всегда учить готов!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endParaRPr lang="ru-RU" sz="11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9297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1473</TotalTime>
  <Words>283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Зиннатова Лилия Илфаровна</vt:lpstr>
      <vt:lpstr>                       </vt:lpstr>
      <vt:lpstr>  Моя учеба Елабужский государственный педагогический институт</vt:lpstr>
      <vt:lpstr>Моя работа,   мои единомышленники</vt:lpstr>
      <vt:lpstr>МОИ ДОСТИЖЕНИЯ</vt:lpstr>
      <vt:lpstr>МОИ ПУБЛИКАЦИИ</vt:lpstr>
      <vt:lpstr>«Лучшая награда –  достижения моих учеников»</vt:lpstr>
      <vt:lpstr>Участие в фестивале  «Көмеш каләм”</vt:lpstr>
      <vt:lpstr> Уроки, уроки, уроки...</vt:lpstr>
      <vt:lpstr>Внеклассные мероприятия</vt:lpstr>
      <vt:lpstr>Я – классный руководитель</vt:lpstr>
      <vt:lpstr>В здоровом теле –здоровый дух</vt:lpstr>
      <vt:lpstr>Мои роли</vt:lpstr>
      <vt:lpstr>Мои увлечения</vt:lpstr>
      <vt:lpstr>«Работа- лучший способ наслаждаться жизнью»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Владелец</cp:lastModifiedBy>
  <cp:revision>144</cp:revision>
  <dcterms:created xsi:type="dcterms:W3CDTF">2011-11-02T12:26:03Z</dcterms:created>
  <dcterms:modified xsi:type="dcterms:W3CDTF">2013-01-13T18:26:44Z</dcterms:modified>
</cp:coreProperties>
</file>