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notesMasterIdLst>
    <p:notesMasterId r:id="rId28"/>
  </p:notesMasterIdLst>
  <p:sldIdLst>
    <p:sldId id="265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amer\Desktop\&#1043;&#1088;&#1072;&#1092;&#1080;&#1082;%20&#1084;&#1072;&#1084;&#1077;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</a:t>
            </a:r>
            <a:r>
              <a:rPr lang="ru-RU"/>
              <a:t> качества (русский язык)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Лист1!$A$1:$A$4</c:f>
              <c:strCache>
                <c:ptCount val="4"/>
                <c:pt idx="0">
                  <c:v>8 класс</c:v>
                </c:pt>
                <c:pt idx="1">
                  <c:v>9 класс</c:v>
                </c:pt>
                <c:pt idx="2">
                  <c:v>10 класс</c:v>
                </c:pt>
                <c:pt idx="3">
                  <c:v>11 класс</c:v>
                </c:pt>
              </c:strCache>
            </c:strRef>
          </c:cat>
          <c:val>
            <c:numRef>
              <c:f>Лист1!$B$1:$B$4</c:f>
              <c:numCache>
                <c:formatCode>0%</c:formatCode>
                <c:ptCount val="4"/>
                <c:pt idx="0">
                  <c:v>0.53</c:v>
                </c:pt>
                <c:pt idx="1">
                  <c:v>0.56999999999999995</c:v>
                </c:pt>
                <c:pt idx="2">
                  <c:v>0.65</c:v>
                </c:pt>
                <c:pt idx="3">
                  <c:v>0.71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5021056"/>
        <c:axId val="85022592"/>
      </c:barChart>
      <c:catAx>
        <c:axId val="85021056"/>
        <c:scaling>
          <c:orientation val="minMax"/>
        </c:scaling>
        <c:delete val="0"/>
        <c:axPos val="b"/>
        <c:majorTickMark val="none"/>
        <c:minorTickMark val="none"/>
        <c:tickLblPos val="nextTo"/>
        <c:crossAx val="85022592"/>
        <c:crosses val="autoZero"/>
        <c:auto val="1"/>
        <c:lblAlgn val="ctr"/>
        <c:lblOffset val="100"/>
        <c:noMultiLvlLbl val="0"/>
      </c:catAx>
      <c:valAx>
        <c:axId val="8502259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85021056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2"/>
    </a:solidFill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38C74B-F663-45A4-B7B7-FBE7BAB406DF}" type="doc">
      <dgm:prSet loTypeId="urn:microsoft.com/office/officeart/2005/8/layout/hierarchy4" loCatId="hierarchy" qsTypeId="urn:microsoft.com/office/officeart/2005/8/quickstyle/3d7" qsCatId="3D" csTypeId="urn:microsoft.com/office/officeart/2005/8/colors/accent6_5" csCatId="accent6" phldr="1"/>
      <dgm:spPr/>
    </dgm:pt>
    <dgm:pt modelId="{8104B317-C737-4E48-80D6-95FC7CB516BF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Оценка знаний</a:t>
          </a:r>
        </a:p>
      </dgm:t>
    </dgm:pt>
    <dgm:pt modelId="{DCBBC1C6-97A0-41E0-BFBA-8B0CA1DE4E16}" type="parTrans" cxnId="{97896A86-3ED0-4FD6-B9F5-8D08D1A9B030}">
      <dgm:prSet/>
      <dgm:spPr/>
      <dgm:t>
        <a:bodyPr/>
        <a:lstStyle/>
        <a:p>
          <a:endParaRPr lang="ru-RU"/>
        </a:p>
      </dgm:t>
    </dgm:pt>
    <dgm:pt modelId="{1E632120-AF6B-4CBB-A209-C19CC686FCF4}" type="sibTrans" cxnId="{97896A86-3ED0-4FD6-B9F5-8D08D1A9B030}">
      <dgm:prSet/>
      <dgm:spPr/>
      <dgm:t>
        <a:bodyPr/>
        <a:lstStyle/>
        <a:p>
          <a:endParaRPr lang="ru-RU"/>
        </a:p>
      </dgm:t>
    </dgm:pt>
    <dgm:pt modelId="{80315F28-D076-4E96-B3FF-9EE97D03A007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Представление о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глубине усвоения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учебного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материала</a:t>
          </a:r>
        </a:p>
      </dgm:t>
    </dgm:pt>
    <dgm:pt modelId="{9FAD79EC-A5F5-4B8E-966F-BD3DF10BCD29}" type="parTrans" cxnId="{5215B35F-9552-441C-939A-5C207DE977C9}">
      <dgm:prSet/>
      <dgm:spPr/>
      <dgm:t>
        <a:bodyPr/>
        <a:lstStyle/>
        <a:p>
          <a:endParaRPr lang="ru-RU"/>
        </a:p>
      </dgm:t>
    </dgm:pt>
    <dgm:pt modelId="{047F0C6E-8F22-4155-A54A-B96C9EC97C6C}" type="sibTrans" cxnId="{5215B35F-9552-441C-939A-5C207DE977C9}">
      <dgm:prSet/>
      <dgm:spPr/>
      <dgm:t>
        <a:bodyPr/>
        <a:lstStyle/>
        <a:p>
          <a:endParaRPr lang="ru-RU"/>
        </a:p>
      </dgm:t>
    </dgm:pt>
    <dgm:pt modelId="{CB7E55B2-6DC1-4C0C-B441-396C2C2FF040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Помогает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скорректировать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b="0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процесс обучения</a:t>
          </a:r>
        </a:p>
      </dgm:t>
    </dgm:pt>
    <dgm:pt modelId="{A7C6BC53-AC53-46F8-B795-E61F64CF8DD0}" type="parTrans" cxnId="{1D912529-CD0B-4FD5-AC25-1685EE20344D}">
      <dgm:prSet/>
      <dgm:spPr/>
      <dgm:t>
        <a:bodyPr/>
        <a:lstStyle/>
        <a:p>
          <a:endParaRPr lang="ru-RU"/>
        </a:p>
      </dgm:t>
    </dgm:pt>
    <dgm:pt modelId="{61E5B5A5-EF98-442B-A817-8B8B504B1297}" type="sibTrans" cxnId="{1D912529-CD0B-4FD5-AC25-1685EE20344D}">
      <dgm:prSet/>
      <dgm:spPr/>
      <dgm:t>
        <a:bodyPr/>
        <a:lstStyle/>
        <a:p>
          <a:endParaRPr lang="ru-RU"/>
        </a:p>
      </dgm:t>
    </dgm:pt>
    <dgm:pt modelId="{679AF0AA-1378-4730-9B49-8CCA2B2BB090}" type="pres">
      <dgm:prSet presAssocID="{4138C74B-F663-45A4-B7B7-FBE7BAB406D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5197AE-D9F4-4B13-9C5B-0113CF470E84}" type="pres">
      <dgm:prSet presAssocID="{8104B317-C737-4E48-80D6-95FC7CB516BF}" presName="vertOne" presStyleCnt="0"/>
      <dgm:spPr/>
    </dgm:pt>
    <dgm:pt modelId="{98815893-4950-456A-9C98-A180BDB7B616}" type="pres">
      <dgm:prSet presAssocID="{8104B317-C737-4E48-80D6-95FC7CB516B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6DEF5F-C41D-42FB-AB62-75A8E939F664}" type="pres">
      <dgm:prSet presAssocID="{8104B317-C737-4E48-80D6-95FC7CB516BF}" presName="parTransOne" presStyleCnt="0"/>
      <dgm:spPr/>
    </dgm:pt>
    <dgm:pt modelId="{6F47DC0F-CD61-4905-8147-0D1BF1D01369}" type="pres">
      <dgm:prSet presAssocID="{8104B317-C737-4E48-80D6-95FC7CB516BF}" presName="horzOne" presStyleCnt="0"/>
      <dgm:spPr/>
    </dgm:pt>
    <dgm:pt modelId="{26591BC5-81D4-4E9E-B872-B5BE8E64D14D}" type="pres">
      <dgm:prSet presAssocID="{80315F28-D076-4E96-B3FF-9EE97D03A007}" presName="vertTwo" presStyleCnt="0"/>
      <dgm:spPr/>
    </dgm:pt>
    <dgm:pt modelId="{E2A05E94-7F74-4A5B-BF59-DC18F2999713}" type="pres">
      <dgm:prSet presAssocID="{80315F28-D076-4E96-B3FF-9EE97D03A007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C9D81A-2A47-4D73-8D0B-41BB1593A0CB}" type="pres">
      <dgm:prSet presAssocID="{80315F28-D076-4E96-B3FF-9EE97D03A007}" presName="horzTwo" presStyleCnt="0"/>
      <dgm:spPr/>
    </dgm:pt>
    <dgm:pt modelId="{447AE928-7378-4730-B7FC-C0C76A3684C9}" type="pres">
      <dgm:prSet presAssocID="{047F0C6E-8F22-4155-A54A-B96C9EC97C6C}" presName="sibSpaceTwo" presStyleCnt="0"/>
      <dgm:spPr/>
    </dgm:pt>
    <dgm:pt modelId="{F8FBF4E2-0E00-4A68-A6A8-E77894CBDB40}" type="pres">
      <dgm:prSet presAssocID="{CB7E55B2-6DC1-4C0C-B441-396C2C2FF040}" presName="vertTwo" presStyleCnt="0"/>
      <dgm:spPr/>
    </dgm:pt>
    <dgm:pt modelId="{907735F8-962E-4597-8A04-3AC5FF41B259}" type="pres">
      <dgm:prSet presAssocID="{CB7E55B2-6DC1-4C0C-B441-396C2C2FF040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4CB490-2CE0-438C-8835-2373D0863500}" type="pres">
      <dgm:prSet presAssocID="{CB7E55B2-6DC1-4C0C-B441-396C2C2FF040}" presName="horzTwo" presStyleCnt="0"/>
      <dgm:spPr/>
    </dgm:pt>
  </dgm:ptLst>
  <dgm:cxnLst>
    <dgm:cxn modelId="{1D912529-CD0B-4FD5-AC25-1685EE20344D}" srcId="{8104B317-C737-4E48-80D6-95FC7CB516BF}" destId="{CB7E55B2-6DC1-4C0C-B441-396C2C2FF040}" srcOrd="1" destOrd="0" parTransId="{A7C6BC53-AC53-46F8-B795-E61F64CF8DD0}" sibTransId="{61E5B5A5-EF98-442B-A817-8B8B504B1297}"/>
    <dgm:cxn modelId="{5215B35F-9552-441C-939A-5C207DE977C9}" srcId="{8104B317-C737-4E48-80D6-95FC7CB516BF}" destId="{80315F28-D076-4E96-B3FF-9EE97D03A007}" srcOrd="0" destOrd="0" parTransId="{9FAD79EC-A5F5-4B8E-966F-BD3DF10BCD29}" sibTransId="{047F0C6E-8F22-4155-A54A-B96C9EC97C6C}"/>
    <dgm:cxn modelId="{7E561F4C-305D-4C17-8246-1DD8A44496B8}" type="presOf" srcId="{8104B317-C737-4E48-80D6-95FC7CB516BF}" destId="{98815893-4950-456A-9C98-A180BDB7B616}" srcOrd="0" destOrd="0" presId="urn:microsoft.com/office/officeart/2005/8/layout/hierarchy4"/>
    <dgm:cxn modelId="{F9D255F4-7DB3-4F2B-ACC0-7F6B9760B7D4}" type="presOf" srcId="{CB7E55B2-6DC1-4C0C-B441-396C2C2FF040}" destId="{907735F8-962E-4597-8A04-3AC5FF41B259}" srcOrd="0" destOrd="0" presId="urn:microsoft.com/office/officeart/2005/8/layout/hierarchy4"/>
    <dgm:cxn modelId="{97896A86-3ED0-4FD6-B9F5-8D08D1A9B030}" srcId="{4138C74B-F663-45A4-B7B7-FBE7BAB406DF}" destId="{8104B317-C737-4E48-80D6-95FC7CB516BF}" srcOrd="0" destOrd="0" parTransId="{DCBBC1C6-97A0-41E0-BFBA-8B0CA1DE4E16}" sibTransId="{1E632120-AF6B-4CBB-A209-C19CC686FCF4}"/>
    <dgm:cxn modelId="{9C434EE8-D865-4DED-8A7A-84D7CA2ACCB2}" type="presOf" srcId="{4138C74B-F663-45A4-B7B7-FBE7BAB406DF}" destId="{679AF0AA-1378-4730-9B49-8CCA2B2BB090}" srcOrd="0" destOrd="0" presId="urn:microsoft.com/office/officeart/2005/8/layout/hierarchy4"/>
    <dgm:cxn modelId="{E96F3EB5-791A-4053-85E3-BCE1B6714EE1}" type="presOf" srcId="{80315F28-D076-4E96-B3FF-9EE97D03A007}" destId="{E2A05E94-7F74-4A5B-BF59-DC18F2999713}" srcOrd="0" destOrd="0" presId="urn:microsoft.com/office/officeart/2005/8/layout/hierarchy4"/>
    <dgm:cxn modelId="{FDE76F23-CE2A-4463-A37B-F47F2383844F}" type="presParOf" srcId="{679AF0AA-1378-4730-9B49-8CCA2B2BB090}" destId="{EA5197AE-D9F4-4B13-9C5B-0113CF470E84}" srcOrd="0" destOrd="0" presId="urn:microsoft.com/office/officeart/2005/8/layout/hierarchy4"/>
    <dgm:cxn modelId="{E25C49A1-AEC6-4460-A1CD-2D12651603D3}" type="presParOf" srcId="{EA5197AE-D9F4-4B13-9C5B-0113CF470E84}" destId="{98815893-4950-456A-9C98-A180BDB7B616}" srcOrd="0" destOrd="0" presId="urn:microsoft.com/office/officeart/2005/8/layout/hierarchy4"/>
    <dgm:cxn modelId="{C3DF30B9-EE34-4F4C-B38B-FB22C9694EDD}" type="presParOf" srcId="{EA5197AE-D9F4-4B13-9C5B-0113CF470E84}" destId="{3B6DEF5F-C41D-42FB-AB62-75A8E939F664}" srcOrd="1" destOrd="0" presId="urn:microsoft.com/office/officeart/2005/8/layout/hierarchy4"/>
    <dgm:cxn modelId="{2AD6ADC5-1C75-4E4A-B706-5CEFFED9B5F6}" type="presParOf" srcId="{EA5197AE-D9F4-4B13-9C5B-0113CF470E84}" destId="{6F47DC0F-CD61-4905-8147-0D1BF1D01369}" srcOrd="2" destOrd="0" presId="urn:microsoft.com/office/officeart/2005/8/layout/hierarchy4"/>
    <dgm:cxn modelId="{9B519567-AA0C-408B-9A9A-2C622E4095F5}" type="presParOf" srcId="{6F47DC0F-CD61-4905-8147-0D1BF1D01369}" destId="{26591BC5-81D4-4E9E-B872-B5BE8E64D14D}" srcOrd="0" destOrd="0" presId="urn:microsoft.com/office/officeart/2005/8/layout/hierarchy4"/>
    <dgm:cxn modelId="{F03981AC-5630-44AD-A6D2-74A01FB26E91}" type="presParOf" srcId="{26591BC5-81D4-4E9E-B872-B5BE8E64D14D}" destId="{E2A05E94-7F74-4A5B-BF59-DC18F2999713}" srcOrd="0" destOrd="0" presId="urn:microsoft.com/office/officeart/2005/8/layout/hierarchy4"/>
    <dgm:cxn modelId="{15C75EE6-26D1-48B7-AB4D-1B2C75E0E8F0}" type="presParOf" srcId="{26591BC5-81D4-4E9E-B872-B5BE8E64D14D}" destId="{E0C9D81A-2A47-4D73-8D0B-41BB1593A0CB}" srcOrd="1" destOrd="0" presId="urn:microsoft.com/office/officeart/2005/8/layout/hierarchy4"/>
    <dgm:cxn modelId="{A486A640-A554-4BF8-8C39-ADB5FEDC03A8}" type="presParOf" srcId="{6F47DC0F-CD61-4905-8147-0D1BF1D01369}" destId="{447AE928-7378-4730-B7FC-C0C76A3684C9}" srcOrd="1" destOrd="0" presId="urn:microsoft.com/office/officeart/2005/8/layout/hierarchy4"/>
    <dgm:cxn modelId="{3BCFDEE2-E889-4154-B672-FB7EC96BFEE8}" type="presParOf" srcId="{6F47DC0F-CD61-4905-8147-0D1BF1D01369}" destId="{F8FBF4E2-0E00-4A68-A6A8-E77894CBDB40}" srcOrd="2" destOrd="0" presId="urn:microsoft.com/office/officeart/2005/8/layout/hierarchy4"/>
    <dgm:cxn modelId="{6497BC94-E104-4BA9-8E7F-F1408CACF33C}" type="presParOf" srcId="{F8FBF4E2-0E00-4A68-A6A8-E77894CBDB40}" destId="{907735F8-962E-4597-8A04-3AC5FF41B259}" srcOrd="0" destOrd="0" presId="urn:microsoft.com/office/officeart/2005/8/layout/hierarchy4"/>
    <dgm:cxn modelId="{A88B43C4-5ABF-46A7-A8F8-CE72DB11306A}" type="presParOf" srcId="{F8FBF4E2-0E00-4A68-A6A8-E77894CBDB40}" destId="{014CB490-2CE0-438C-8835-2373D086350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815893-4950-456A-9C98-A180BDB7B616}">
      <dsp:nvSpPr>
        <dsp:cNvPr id="0" name=""/>
        <dsp:cNvSpPr/>
      </dsp:nvSpPr>
      <dsp:spPr>
        <a:xfrm>
          <a:off x="2684" y="634"/>
          <a:ext cx="7267438" cy="1674739"/>
        </a:xfrm>
        <a:prstGeom prst="roundRect">
          <a:avLst>
            <a:gd name="adj" fmla="val 10000"/>
          </a:avLst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sz="6500" b="0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Оценка знаний</a:t>
          </a:r>
        </a:p>
      </dsp:txBody>
      <dsp:txXfrm>
        <a:off x="51735" y="49685"/>
        <a:ext cx="7169336" cy="1576637"/>
      </dsp:txXfrm>
    </dsp:sp>
    <dsp:sp modelId="{E2A05E94-7F74-4A5B-BF59-DC18F2999713}">
      <dsp:nvSpPr>
        <dsp:cNvPr id="0" name=""/>
        <dsp:cNvSpPr/>
      </dsp:nvSpPr>
      <dsp:spPr>
        <a:xfrm>
          <a:off x="2684" y="1867876"/>
          <a:ext cx="3487254" cy="1674739"/>
        </a:xfrm>
        <a:prstGeom prst="roundRect">
          <a:avLst>
            <a:gd name="adj" fmla="val 10000"/>
          </a:avLst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Представление о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глубине усвоения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учебного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материала</a:t>
          </a:r>
        </a:p>
      </dsp:txBody>
      <dsp:txXfrm>
        <a:off x="51735" y="1916927"/>
        <a:ext cx="3389152" cy="1576637"/>
      </dsp:txXfrm>
    </dsp:sp>
    <dsp:sp modelId="{907735F8-962E-4597-8A04-3AC5FF41B259}">
      <dsp:nvSpPr>
        <dsp:cNvPr id="0" name=""/>
        <dsp:cNvSpPr/>
      </dsp:nvSpPr>
      <dsp:spPr>
        <a:xfrm>
          <a:off x="3782868" y="1867876"/>
          <a:ext cx="3487254" cy="1674739"/>
        </a:xfrm>
        <a:prstGeom prst="roundRect">
          <a:avLst>
            <a:gd name="adj" fmla="val 10000"/>
          </a:avLst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Помогает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скорректировать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70000"/>
            <a:buFont typeface="Wingdings 2" pitchFamily="18" charset="2"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Franklin Gothic Book" pitchFamily="34" charset="0"/>
              <a:cs typeface="Arial" charset="0"/>
            </a:rPr>
            <a:t>процесс обучения</a:t>
          </a:r>
        </a:p>
      </dsp:txBody>
      <dsp:txXfrm>
        <a:off x="3831919" y="1916927"/>
        <a:ext cx="3389152" cy="1576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A85C5-F743-48AF-9D0B-7CBB371BD73D}" type="datetimeFigureOut">
              <a:rPr lang="ru-RU" smtClean="0"/>
              <a:t>19.11.2011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F5670-D969-4BC5-AE7E-2AD6D1CC9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759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F5670-D969-4BC5-AE7E-2AD6D1CC9FE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148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4392-FB6F-4FB0-B77F-B5BD133625C5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60FD5-61FD-42E3-BAE7-584E95FB1C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5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EA5C0-44BD-4028-B5A5-65FC45934001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42F6C-CF9E-4D07-A14A-78BB5487C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46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DFC74-CA3E-4CE3-8564-D522DE8C2793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A5CA-40C5-425E-BB45-6E99BD674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55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2B81-839F-4172-B869-E62B54631465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8647-F026-4E16-BFDE-B85D26D4D7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3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EBCEC-2D51-426E-B15F-0160E84ABA0C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EFA16-4B75-4B59-85D6-3ED4307630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37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7DD42-B1C4-4387-AD3E-BE702D21DDF8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0FD7B-6DA8-46EB-A0AF-FD4D8C1A2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1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64093-09BE-42CE-A7C5-2FA096F7B3A4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CBBA9-35BA-4461-9991-426EDB55B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24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66C4D-9881-4F34-BB22-392BF3237969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21347-F0F2-4C05-A0F8-9FB51CC39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62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3FA2-DFCB-426D-BE4B-F1E136B99C35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E51E2-44B6-46F4-AD77-7085AF032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96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C9B11-6919-407D-812F-E8D50C7C0259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66AF-D197-4629-911A-11AE5540D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A9E50-1323-4D80-95C4-63C0B461741A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78D86-5812-480E-A652-9E5ABF25D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7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1200" b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08574E-777F-4847-BBCD-0D657BD4B956}" type="datetimeFigureOut">
              <a:rPr lang="ru-RU"/>
              <a:pPr>
                <a:defRPr/>
              </a:pPr>
              <a:t>19.11.2011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240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F0FD5BE5-2DA5-4DF0-8507-6B0774D3C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0" r:id="rId2"/>
    <p:sldLayoutId id="2147483788" r:id="rId3"/>
    <p:sldLayoutId id="2147483781" r:id="rId4"/>
    <p:sldLayoutId id="2147483789" r:id="rId5"/>
    <p:sldLayoutId id="2147483782" r:id="rId6"/>
    <p:sldLayoutId id="2147483783" r:id="rId7"/>
    <p:sldLayoutId id="2147483790" r:id="rId8"/>
    <p:sldLayoutId id="2147483784" r:id="rId9"/>
    <p:sldLayoutId id="2147483785" r:id="rId10"/>
    <p:sldLayoutId id="21474837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400" kern="1200">
          <a:solidFill>
            <a:srgbClr val="3831C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400">
          <a:solidFill>
            <a:srgbClr val="3831C9"/>
          </a:solidFill>
          <a:latin typeface="Impac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400">
          <a:solidFill>
            <a:srgbClr val="3831C9"/>
          </a:solidFill>
          <a:latin typeface="Impac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400">
          <a:solidFill>
            <a:srgbClr val="3831C9"/>
          </a:solidFill>
          <a:latin typeface="Impac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400">
          <a:solidFill>
            <a:srgbClr val="3831C9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2116137"/>
          </a:xfrm>
        </p:spPr>
        <p:txBody>
          <a:bodyPr/>
          <a:lstStyle/>
          <a:p>
            <a:pPr algn="ctr"/>
            <a:r>
              <a:rPr lang="ru-RU" sz="3200" smtClean="0">
                <a:solidFill>
                  <a:schemeClr val="bg1"/>
                </a:solidFill>
                <a:latin typeface="Monotype Corsiva" pitchFamily="66" charset="0"/>
                <a:cs typeface="Arial" charset="0"/>
              </a:rPr>
              <a:t>Формирование орфографической и пунктуационной грамотности учащихся при подготовке к ЕГЭ и ГИА с использованием информационных технологий</a:t>
            </a:r>
            <a:r>
              <a:rPr lang="en-US" sz="3200" smtClean="0">
                <a:solidFill>
                  <a:schemeClr val="bg1"/>
                </a:solidFill>
                <a:latin typeface="Monotype Corsiva" pitchFamily="66" charset="0"/>
                <a:cs typeface="Arial" charset="0"/>
              </a:rPr>
              <a:t>.</a:t>
            </a:r>
            <a:endParaRPr lang="ru-RU" sz="3200" smtClean="0">
              <a:solidFill>
                <a:schemeClr val="bg1"/>
              </a:solidFill>
              <a:latin typeface="Monotype Corsiva" pitchFamily="66" charset="0"/>
              <a:cs typeface="Arial" charset="0"/>
            </a:endParaRPr>
          </a:p>
        </p:txBody>
      </p:sp>
      <p:sp>
        <p:nvSpPr>
          <p:cNvPr id="6147" name="Rectangle 6"/>
          <p:cNvSpPr>
            <a:spLocks noGrp="1"/>
          </p:cNvSpPr>
          <p:nvPr>
            <p:ph type="subTitle" idx="1"/>
          </p:nvPr>
        </p:nvSpPr>
        <p:spPr>
          <a:xfrm>
            <a:off x="1476375" y="3429000"/>
            <a:ext cx="6400800" cy="24479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400" smtClean="0">
                <a:latin typeface="Monotype Corsiva" pitchFamily="66" charset="0"/>
              </a:rPr>
              <a:t>Выполнили учителя русского языка и литературы</a:t>
            </a:r>
          </a:p>
          <a:p>
            <a:pPr algn="ctr">
              <a:buFont typeface="Wingdings 2" pitchFamily="18" charset="2"/>
              <a:buNone/>
            </a:pPr>
            <a:r>
              <a:rPr lang="ru-RU" sz="2400" smtClean="0">
                <a:latin typeface="Monotype Corsiva" pitchFamily="66" charset="0"/>
              </a:rPr>
              <a:t>высшей категории</a:t>
            </a:r>
          </a:p>
          <a:p>
            <a:pPr algn="ctr">
              <a:buFont typeface="Wingdings 2" pitchFamily="18" charset="2"/>
              <a:buNone/>
            </a:pPr>
            <a:r>
              <a:rPr lang="ru-RU" sz="2400" smtClean="0">
                <a:latin typeface="Monotype Corsiva" pitchFamily="66" charset="0"/>
              </a:rPr>
              <a:t>Тачкова Ольга Викторовна и </a:t>
            </a:r>
          </a:p>
          <a:p>
            <a:pPr algn="ctr">
              <a:buFont typeface="Wingdings 2" pitchFamily="18" charset="2"/>
              <a:buNone/>
            </a:pPr>
            <a:r>
              <a:rPr lang="ru-RU" sz="2400" smtClean="0">
                <a:latin typeface="Monotype Corsiva" pitchFamily="66" charset="0"/>
              </a:rPr>
              <a:t>Хренова Лариса Анатольевна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Гипотеза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755650" y="1052513"/>
            <a:ext cx="75438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smtClean="0"/>
              <a:t>Преимущества компьютерного тестирования состоят в следующем:</a:t>
            </a:r>
            <a:endParaRPr lang="ru-RU" sz="2800" smtClean="0"/>
          </a:p>
          <a:p>
            <a:pPr lvl="1">
              <a:lnSpc>
                <a:spcPct val="80000"/>
              </a:lnSpc>
            </a:pPr>
            <a:r>
              <a:rPr lang="ru-RU" sz="2400" smtClean="0"/>
              <a:t>1. тестовые задания охватывают большее количество тем;</a:t>
            </a:r>
          </a:p>
          <a:p>
            <a:pPr lvl="1">
              <a:lnSpc>
                <a:spcPct val="80000"/>
              </a:lnSpc>
            </a:pPr>
            <a:r>
              <a:rPr lang="ru-RU" sz="2400" smtClean="0"/>
              <a:t>2. возрастает объективность оценки знаний; </a:t>
            </a:r>
          </a:p>
          <a:p>
            <a:pPr lvl="1">
              <a:lnSpc>
                <a:spcPct val="80000"/>
              </a:lnSpc>
            </a:pPr>
            <a:r>
              <a:rPr lang="ru-RU" sz="2400" smtClean="0"/>
              <a:t>3. на оценку не влияют личные симпатии – антипатии, стереотипы, мнения, уже сложившиеся об ученике; </a:t>
            </a:r>
          </a:p>
          <a:p>
            <a:pPr lvl="1">
              <a:lnSpc>
                <a:spcPct val="80000"/>
              </a:lnSpc>
            </a:pPr>
            <a:r>
              <a:rPr lang="ru-RU" sz="2400" smtClean="0"/>
              <a:t>4. этот способ дает возможность организовать самостоятельную работу учащихся; </a:t>
            </a:r>
          </a:p>
          <a:p>
            <a:pPr lvl="1">
              <a:lnSpc>
                <a:spcPct val="80000"/>
              </a:lnSpc>
            </a:pPr>
            <a:r>
              <a:rPr lang="ru-RU" sz="2400" smtClean="0"/>
              <a:t>5. после прохождения теста компьютер сразу выставляет оценку ученику.</a:t>
            </a:r>
          </a:p>
          <a:p>
            <a:pPr>
              <a:lnSpc>
                <a:spcPct val="80000"/>
              </a:lnSpc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5445125"/>
            <a:ext cx="64008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Основные темы программы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smtClean="0"/>
              <a:t>Тестовые задания предназначены для проверки знаний учащихся с помощью компьютера по основным темам: </a:t>
            </a:r>
          </a:p>
          <a:p>
            <a:pPr lvl="2">
              <a:lnSpc>
                <a:spcPct val="80000"/>
              </a:lnSpc>
            </a:pPr>
            <a:r>
              <a:rPr lang="ru-RU" smtClean="0"/>
              <a:t>«Фонетика. Орфография», </a:t>
            </a:r>
          </a:p>
          <a:p>
            <a:pPr lvl="2">
              <a:lnSpc>
                <a:spcPct val="80000"/>
              </a:lnSpc>
            </a:pPr>
            <a:r>
              <a:rPr lang="ru-RU" smtClean="0"/>
              <a:t>«Лексика», </a:t>
            </a:r>
          </a:p>
          <a:p>
            <a:pPr lvl="2">
              <a:lnSpc>
                <a:spcPct val="80000"/>
              </a:lnSpc>
            </a:pPr>
            <a:r>
              <a:rPr lang="ru-RU" smtClean="0"/>
              <a:t>«Фразеология», </a:t>
            </a:r>
          </a:p>
          <a:p>
            <a:pPr lvl="2">
              <a:lnSpc>
                <a:spcPct val="80000"/>
              </a:lnSpc>
            </a:pPr>
            <a:r>
              <a:rPr lang="ru-RU" smtClean="0"/>
              <a:t>«Состав слова и словообразование», </a:t>
            </a:r>
          </a:p>
          <a:p>
            <a:pPr lvl="2">
              <a:lnSpc>
                <a:spcPct val="80000"/>
              </a:lnSpc>
            </a:pPr>
            <a:r>
              <a:rPr lang="ru-RU" smtClean="0"/>
              <a:t>«Морфология и орфография», </a:t>
            </a:r>
          </a:p>
          <a:p>
            <a:pPr lvl="2">
              <a:lnSpc>
                <a:spcPct val="80000"/>
              </a:lnSpc>
            </a:pPr>
            <a:r>
              <a:rPr lang="ru-RU" smtClean="0"/>
              <a:t>«Обобщающие  задания по орфографии», </a:t>
            </a:r>
          </a:p>
          <a:p>
            <a:pPr lvl="2">
              <a:lnSpc>
                <a:spcPct val="80000"/>
              </a:lnSpc>
            </a:pPr>
            <a:r>
              <a:rPr lang="ru-RU" smtClean="0"/>
              <a:t>«Синтаксис и пунктуация»,</a:t>
            </a:r>
          </a:p>
          <a:p>
            <a:pPr lvl="2">
              <a:lnSpc>
                <a:spcPct val="80000"/>
              </a:lnSpc>
            </a:pPr>
            <a:r>
              <a:rPr lang="ru-RU" smtClean="0"/>
              <a:t>«Стили речи», «Культура речи», </a:t>
            </a:r>
            <a:endParaRPr lang="en-US" smtClean="0"/>
          </a:p>
          <a:p>
            <a:pPr lvl="2">
              <a:lnSpc>
                <a:spcPct val="80000"/>
              </a:lnSpc>
            </a:pPr>
            <a:r>
              <a:rPr lang="ru-RU" smtClean="0"/>
              <a:t>«Художественно - изобразительные средства языка».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Программа тестирования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Данная программа разработана в среде </a:t>
            </a:r>
            <a:r>
              <a:rPr lang="en-US" smtClean="0"/>
              <a:t>Borland Delphi</a:t>
            </a:r>
            <a:r>
              <a:rPr lang="ru-RU" smtClean="0"/>
              <a:t>, с использованием базы данных.</a:t>
            </a:r>
          </a:p>
          <a:p>
            <a:r>
              <a:rPr lang="ru-RU" smtClean="0"/>
              <a:t>Программа состоит из двух частей:</a:t>
            </a:r>
          </a:p>
          <a:p>
            <a:pPr lvl="1"/>
            <a:r>
              <a:rPr lang="ru-RU" smtClean="0"/>
              <a:t>программы для администратора;</a:t>
            </a:r>
          </a:p>
          <a:p>
            <a:pPr lvl="1"/>
            <a:r>
              <a:rPr lang="ru-RU" smtClean="0"/>
              <a:t>программы для учащегося.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755650" y="5445125"/>
            <a:ext cx="64008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Режим работы администратора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755650" y="476250"/>
            <a:ext cx="7543800" cy="3886200"/>
          </a:xfrm>
        </p:spPr>
        <p:txBody>
          <a:bodyPr/>
          <a:lstStyle/>
          <a:p>
            <a:r>
              <a:rPr lang="ru-RU" smtClean="0"/>
              <a:t>В режиме работы администратора:</a:t>
            </a:r>
          </a:p>
          <a:p>
            <a:pPr lvl="1"/>
            <a:r>
              <a:rPr lang="ru-RU" smtClean="0"/>
              <a:t> каждому учащемуся назначается свой логин и пароль;</a:t>
            </a:r>
          </a:p>
          <a:p>
            <a:pPr lvl="1"/>
            <a:r>
              <a:rPr lang="ru-RU" smtClean="0"/>
              <a:t>вопросы группируются по предметам;</a:t>
            </a:r>
          </a:p>
          <a:p>
            <a:pPr lvl="1"/>
            <a:r>
              <a:rPr lang="ru-RU" smtClean="0"/>
              <a:t>устанавливается сложность и порядок вопросов;</a:t>
            </a:r>
          </a:p>
          <a:p>
            <a:pPr lvl="1"/>
            <a:r>
              <a:rPr lang="ru-RU" smtClean="0"/>
              <a:t>указывается правильный ответ.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20713"/>
            <a:ext cx="9144000" cy="5573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86800" cy="838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320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320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483" name="Picture 7" descr="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85800"/>
            <a:ext cx="9155113" cy="55800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86800" cy="838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320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320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1507" name="Picture 5" descr="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50" y="685800"/>
            <a:ext cx="9112250" cy="55546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Программа для ученика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В программе для учащихся:</a:t>
            </a:r>
          </a:p>
          <a:p>
            <a:pPr lvl="1"/>
            <a:r>
              <a:rPr lang="ru-RU" smtClean="0"/>
              <a:t>ввод логина и пароля;</a:t>
            </a:r>
          </a:p>
          <a:p>
            <a:pPr lvl="1"/>
            <a:r>
              <a:rPr lang="ru-RU" smtClean="0"/>
              <a:t>выбор предмета и варианта;</a:t>
            </a:r>
          </a:p>
          <a:p>
            <a:pPr lvl="1"/>
            <a:r>
              <a:rPr lang="ru-RU" smtClean="0"/>
              <a:t>ответы на вопросы;</a:t>
            </a:r>
          </a:p>
          <a:p>
            <a:pPr lvl="1"/>
            <a:r>
              <a:rPr lang="ru-RU" smtClean="0"/>
              <a:t>вывод результатов.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86038" y="1552575"/>
            <a:ext cx="3895725" cy="2152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465138"/>
            <a:ext cx="7920037" cy="6392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Введение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Мы живем в стремительный век, поэтому то, что казалось целесообразным вчера, сегодня предстает уже как архаическое явление. И чтобы «в просвещении стать с веком наравне», как говорил А.С. Пушкин, надо стремиться вносить в свою работу что-то новое, использовать новые методики, новые технологии в преподавании русского языка.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668338"/>
            <a:ext cx="7667625" cy="61896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 descr="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434975"/>
            <a:ext cx="7956550" cy="6423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Результативность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Наш опыт использования компьютерной системы контроля знаний, умений и навыков учащихся оказывает существенное влияние на мотивационную сферу учебного процесса, развитие стойкого интереса учащихся к русскому языку, а также дает более высокий уровень грамотности.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07950" y="404813"/>
            <a:ext cx="8785225" cy="1584325"/>
          </a:xfrm>
        </p:spPr>
        <p:txBody>
          <a:bodyPr/>
          <a:lstStyle/>
          <a:p>
            <a:pPr algn="ctr"/>
            <a:r>
              <a:rPr lang="ru-RU" sz="3400" b="1" smtClean="0">
                <a:latin typeface="Monotype Corsiva" pitchFamily="66" charset="0"/>
                <a:ea typeface="Mongolian Baiti" pitchFamily="66" charset="0"/>
                <a:cs typeface="Mongolian Baiti" pitchFamily="66" charset="0"/>
              </a:rPr>
              <a:t>Динамика качества обучения  в 11 «А» классе за 4 года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395536" y="1916832"/>
          <a:ext cx="8424936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dirty="0" smtClean="0"/>
              <a:t>Пример тестовых заданий по теме «Синтаксис и пунктуация»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80728"/>
            <a:ext cx="7543800" cy="3886200"/>
          </a:xfrm>
        </p:spPr>
        <p:txBody>
          <a:bodyPr/>
          <a:lstStyle/>
          <a:p>
            <a:r>
              <a:rPr lang="ru-RU" sz="1800" b="1" u="sng" dirty="0" smtClean="0"/>
              <a:t>Укажите </a:t>
            </a:r>
            <a:r>
              <a:rPr lang="ru-RU" sz="1800" b="1" u="sng" dirty="0"/>
              <a:t>простые предложения.</a:t>
            </a:r>
          </a:p>
          <a:p>
            <a:r>
              <a:rPr lang="ru-RU" sz="1800" dirty="0"/>
              <a:t>А) По сырым местам растет сушеница.</a:t>
            </a:r>
          </a:p>
          <a:p>
            <a:r>
              <a:rPr lang="ru-RU" sz="1800" dirty="0"/>
              <a:t>Б) Бабушка не плясала, а словно рассказывала что-то.</a:t>
            </a:r>
          </a:p>
          <a:p>
            <a:r>
              <a:rPr lang="ru-RU" sz="1800" dirty="0"/>
              <a:t>В) Сумерки и тучи все сгущались, пока ехали от станции по большому селу.</a:t>
            </a:r>
          </a:p>
          <a:p>
            <a:r>
              <a:rPr lang="ru-RU" sz="1800" dirty="0"/>
              <a:t>Г) На траве,  поседевшей от росы, остаются следы.</a:t>
            </a:r>
          </a:p>
          <a:p>
            <a:r>
              <a:rPr lang="ru-RU" sz="1800" dirty="0"/>
              <a:t>Д) день клонился к вечеру, стояла середина бабьего лета.</a:t>
            </a:r>
          </a:p>
          <a:p>
            <a:r>
              <a:rPr lang="ru-RU" sz="1800" dirty="0"/>
              <a:t>Е) Егорушка быстро, не желая ни о чем думать, положил под голову узелок, укрылся пальто.</a:t>
            </a:r>
          </a:p>
          <a:p>
            <a:r>
              <a:rPr lang="ru-RU" sz="1800" dirty="0"/>
              <a:t>Ж) Каждый человек гордиться тем, что он делает для людей.</a:t>
            </a:r>
          </a:p>
          <a:p>
            <a:r>
              <a:rPr lang="ru-RU" sz="1800" dirty="0"/>
              <a:t>З) Для Отчизны любимой своей силы, сынок, никогда не жалей.</a:t>
            </a:r>
          </a:p>
          <a:p>
            <a:r>
              <a:rPr lang="ru-RU" sz="1800" dirty="0"/>
              <a:t>И) Одинокая капля дождя отвесно упала в воду, и от нее пошли тонкие круги.</a:t>
            </a:r>
          </a:p>
          <a:p>
            <a:r>
              <a:rPr lang="ru-RU" sz="1800" dirty="0"/>
              <a:t>К) Лошаденка жует, слушает и дышит на руки своего хозяина.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88759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dirty="0" smtClean="0"/>
              <a:t>Пример тестовых заданий по теме «Синтаксис и пунктуация»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/>
              <a:t>Укажите, чем выражено подлежащее:  </a:t>
            </a:r>
            <a:r>
              <a:rPr lang="ru-RU" dirty="0"/>
              <a:t>а)существительным;  б) местоимением;  в) числительным;  г) глаголом;  д) причастием;  е) междометием;  ж) словосочетанием;  з) прилагательным.</a:t>
            </a:r>
          </a:p>
          <a:p>
            <a:r>
              <a:rPr lang="ru-RU" dirty="0"/>
              <a:t>А) Счастливые часов не наблюдают.</a:t>
            </a:r>
          </a:p>
          <a:p>
            <a:r>
              <a:rPr lang="ru-RU" dirty="0"/>
              <a:t>Б) На солнышке </a:t>
            </a:r>
            <a:r>
              <a:rPr lang="ru-RU" dirty="0" err="1"/>
              <a:t>Полкан</a:t>
            </a:r>
            <a:r>
              <a:rPr lang="ru-RU" dirty="0"/>
              <a:t> с Барбосом лежа грелись.</a:t>
            </a:r>
          </a:p>
          <a:p>
            <a:r>
              <a:rPr lang="ru-RU" dirty="0"/>
              <a:t>В) Семь не делится на два.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523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dirty="0" smtClean="0"/>
              <a:t>Пример тестовых заданий по теме «Синтаксис и пунктуация»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255368"/>
          </a:xfrm>
        </p:spPr>
        <p:txBody>
          <a:bodyPr/>
          <a:lstStyle/>
          <a:p>
            <a:r>
              <a:rPr lang="ru-RU" sz="1600" b="1" u="sng" dirty="0"/>
              <a:t>Определите вид сказуемого</a:t>
            </a:r>
            <a:r>
              <a:rPr lang="ru-RU" sz="1600" b="1" dirty="0"/>
              <a:t>: </a:t>
            </a:r>
            <a:r>
              <a:rPr lang="ru-RU" sz="1600" b="1" dirty="0" smtClean="0"/>
              <a:t> </a:t>
            </a:r>
            <a:r>
              <a:rPr lang="ru-RU" sz="1600" dirty="0" smtClean="0"/>
              <a:t>а</a:t>
            </a:r>
            <a:r>
              <a:rPr lang="ru-RU" sz="1600" dirty="0"/>
              <a:t>) простое глагольное сказуемое</a:t>
            </a:r>
            <a:r>
              <a:rPr lang="ru-RU" sz="1600" dirty="0" smtClean="0"/>
              <a:t>; б</a:t>
            </a:r>
            <a:r>
              <a:rPr lang="ru-RU" sz="1600" dirty="0"/>
              <a:t>) составное глагольное сказуемое; </a:t>
            </a:r>
            <a:r>
              <a:rPr lang="ru-RU" sz="1600" dirty="0" smtClean="0"/>
              <a:t>в</a:t>
            </a:r>
            <a:r>
              <a:rPr lang="ru-RU" sz="1600" dirty="0"/>
              <a:t>) составное именное сказуемое.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/>
              <a:t>А) Тьма постепенно заливала долину, съедала подножия гор.</a:t>
            </a:r>
          </a:p>
          <a:p>
            <a:r>
              <a:rPr lang="ru-RU" sz="1600" dirty="0"/>
              <a:t>Б) Ни один вид спорта не может соперничать с атлетикой в общедоступности.</a:t>
            </a:r>
          </a:p>
          <a:p>
            <a:r>
              <a:rPr lang="ru-RU" sz="1600" dirty="0"/>
              <a:t>В) Сейте разумное, доброе, вечное.</a:t>
            </a:r>
          </a:p>
          <a:p>
            <a:r>
              <a:rPr lang="ru-RU" sz="1600" dirty="0"/>
              <a:t>Г) Пять плюс пять будет десять.</a:t>
            </a:r>
          </a:p>
          <a:p>
            <a:r>
              <a:rPr lang="ru-RU" sz="1600" dirty="0"/>
              <a:t>Д) Я буду долго гнать велосипед.</a:t>
            </a:r>
          </a:p>
          <a:p>
            <a:r>
              <a:rPr lang="ru-RU" sz="1600" dirty="0"/>
              <a:t>Е) Осень пришла дождливая и холодная.</a:t>
            </a:r>
          </a:p>
          <a:p>
            <a:r>
              <a:rPr lang="ru-RU" sz="1600" dirty="0"/>
              <a:t>Ж) Рад угодить вам.</a:t>
            </a:r>
          </a:p>
          <a:p>
            <a:r>
              <a:rPr lang="ru-RU" sz="1600" dirty="0"/>
              <a:t>З) Он был мастером на все руки.</a:t>
            </a:r>
          </a:p>
          <a:p>
            <a:r>
              <a:rPr lang="ru-RU" sz="1600" dirty="0"/>
              <a:t>И) В доме казалось пусто и темно.</a:t>
            </a:r>
          </a:p>
          <a:p>
            <a:r>
              <a:rPr lang="ru-RU" sz="1600" dirty="0"/>
              <a:t>К) Они должны были вернуться утром.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8057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Актуальность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755650" y="908050"/>
            <a:ext cx="7543800" cy="3886200"/>
          </a:xfrm>
        </p:spPr>
        <p:txBody>
          <a:bodyPr/>
          <a:lstStyle/>
          <a:p>
            <a:pPr>
              <a:buFont typeface="Wingdings 2" pitchFamily="18" charset="2"/>
              <a:buChar char=""/>
            </a:pPr>
            <a:r>
              <a:rPr lang="ru-RU" smtClean="0"/>
              <a:t>В  «Основных направлениях реформы общеобразовательной и профессиональной школы» говорится о необходимости совершенствования учебного процесса. С этой целью в нашей стране взят курс на компьютеризацию народного образования. Внедрение новых информационных технологий в учебный процесс позволяет интенсифицировать процесс обучения, реализовать идеи развивающего обучения, повысить темп урока, увеличить объем самостоятельной работы (подготовки) учащихся.</a:t>
            </a:r>
          </a:p>
          <a:p>
            <a:pPr>
              <a:buFont typeface="Wingdings 2" pitchFamily="18" charset="2"/>
              <a:buChar char=""/>
            </a:pPr>
            <a:endParaRPr 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Проблема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Орфографическая грамотность на всех этапах развития российской школы всегда была и остается важным компонентом подготовки учащихся по русскому языку. Но, обучая русскому языку, необходимо контролировать процесс усвоения учебного материала.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Проблема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755576" y="1052736"/>
          <a:ext cx="7272808" cy="35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Проблема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/>
              <a:t>В нашей практике важное место в системе разнообразных способов проверки знаний по русскому языку занимает тестовый способ контроля.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Цели и задачи курса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3000" b="1" u="sng" smtClean="0"/>
              <a:t>Цели курса:</a:t>
            </a:r>
            <a:endParaRPr lang="ru-RU" sz="3000" smtClean="0"/>
          </a:p>
          <a:p>
            <a:pPr lvl="1">
              <a:lnSpc>
                <a:spcPct val="90000"/>
              </a:lnSpc>
            </a:pPr>
            <a:r>
              <a:rPr lang="ru-RU" sz="2600" smtClean="0"/>
              <a:t>1. формирование навыков орфографической и пунктуационной (практической) грамотности учащихся по русскому языку;</a:t>
            </a:r>
          </a:p>
          <a:p>
            <a:pPr lvl="1">
              <a:lnSpc>
                <a:spcPct val="90000"/>
              </a:lnSpc>
            </a:pPr>
            <a:r>
              <a:rPr lang="ru-RU" sz="2600" smtClean="0"/>
              <a:t>2. повышение интереса к гуманитарному образованию и к данному предмету;</a:t>
            </a:r>
          </a:p>
          <a:p>
            <a:pPr lvl="1">
              <a:lnSpc>
                <a:spcPct val="90000"/>
              </a:lnSpc>
            </a:pPr>
            <a:r>
              <a:rPr lang="ru-RU" sz="2600" smtClean="0"/>
              <a:t>3. автоматизация работы преподавания русского языка по выработке навыков практической грамотности.</a:t>
            </a:r>
          </a:p>
          <a:p>
            <a:pPr>
              <a:lnSpc>
                <a:spcPct val="90000"/>
              </a:lnSpc>
            </a:pP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Цели и задачи курса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755650" y="1125538"/>
            <a:ext cx="75438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200" b="1" u="sng" smtClean="0"/>
              <a:t>Задачи курса:</a:t>
            </a:r>
            <a:endParaRPr lang="ru-RU" sz="3200" smtClean="0"/>
          </a:p>
          <a:p>
            <a:pPr lvl="1">
              <a:lnSpc>
                <a:spcPct val="90000"/>
              </a:lnSpc>
            </a:pPr>
            <a:r>
              <a:rPr lang="ru-RU" sz="2400" smtClean="0"/>
              <a:t>1. быстро и эффективно повторить весь курс русского языка, изученный в основной школе;</a:t>
            </a:r>
          </a:p>
          <a:p>
            <a:pPr lvl="1">
              <a:lnSpc>
                <a:spcPct val="90000"/>
              </a:lnSpc>
            </a:pPr>
            <a:r>
              <a:rPr lang="ru-RU" sz="2400" smtClean="0"/>
              <a:t>2. подготовить учащихся к государственной итоговой аттестации и единому государственному экзамену;</a:t>
            </a:r>
          </a:p>
          <a:p>
            <a:pPr lvl="1">
              <a:lnSpc>
                <a:spcPct val="90000"/>
              </a:lnSpc>
            </a:pPr>
            <a:r>
              <a:rPr lang="ru-RU" sz="2400" smtClean="0"/>
              <a:t>3. создать условия для самообразования учащихся разных уровней подготовки;</a:t>
            </a:r>
          </a:p>
          <a:p>
            <a:pPr lvl="1">
              <a:lnSpc>
                <a:spcPct val="90000"/>
              </a:lnSpc>
            </a:pPr>
            <a:r>
              <a:rPr lang="ru-RU" sz="2400" smtClean="0"/>
              <a:t>4. увеличить объем самостоятельной подготовки учащихся.</a:t>
            </a:r>
          </a:p>
          <a:p>
            <a:pPr>
              <a:lnSpc>
                <a:spcPct val="90000"/>
              </a:lnSpc>
            </a:pPr>
            <a:endParaRPr 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Цели и задачи курса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Экзамены по русскому языку уже много лет проходят в виде различного рода тестов. Но при обычном тестировании на уроках русского языка возникает ряд неудобств: необходимо каждого ученика обеспечить экземпляром книги или отдельными листами с конкретными тестовыми заданиями, а это трудоемкий процесс, который ложится на плечи учителя. Эту проблему поможет решить компьютер.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Моя">
      <a:dk1>
        <a:srgbClr val="2E28A4"/>
      </a:dk1>
      <a:lt1>
        <a:sysClr val="window" lastClr="FFFFFF"/>
      </a:lt1>
      <a:dk2>
        <a:srgbClr val="363639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я">
    <a:dk1>
      <a:srgbClr val="2E28A4"/>
    </a:dk1>
    <a:lt1>
      <a:sysClr val="window" lastClr="FFFFFF"/>
    </a:lt1>
    <a:dk2>
      <a:srgbClr val="363639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  <a:fontScheme name="NewsPrint">
    <a:majorFont>
      <a:latin typeface="Impact"/>
      <a:ea typeface=""/>
      <a:cs typeface=""/>
      <a:font script="Jpan" typeface="HGP創英角ｺﾞｼｯｸUB"/>
      <a:font script="Hang" typeface="HY견고딕"/>
      <a:font script="Hans" typeface="微软雅黑"/>
      <a:font script="Hant" typeface="微軟正黑體"/>
      <a:font script="Arab" typeface="Tahoma"/>
      <a:font script="Hebr" typeface="Tohoma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NewsPrint">
    <a:fillStyleLst>
      <a:solidFill>
        <a:schemeClr val="phClr"/>
      </a:solidFill>
      <a:gradFill rotWithShape="1">
        <a:gsLst>
          <a:gs pos="0">
            <a:schemeClr val="phClr">
              <a:tint val="37000"/>
              <a:hueMod val="100000"/>
              <a:satMod val="200000"/>
              <a:lumMod val="88000"/>
            </a:schemeClr>
          </a:gs>
          <a:gs pos="100000">
            <a:schemeClr val="phClr">
              <a:tint val="53000"/>
              <a:shade val="100000"/>
              <a:hueMod val="100000"/>
              <a:satMod val="350000"/>
              <a:lumMod val="79000"/>
            </a:schemeClr>
          </a:gs>
        </a:gsLst>
        <a:lin ang="5400000" scaled="1"/>
      </a:gradFill>
      <a:gradFill rotWithShape="1">
        <a:gsLst>
          <a:gs pos="0">
            <a:schemeClr val="phClr">
              <a:tint val="83000"/>
              <a:shade val="100000"/>
              <a:alpha val="100000"/>
              <a:hueMod val="100000"/>
              <a:satMod val="220000"/>
              <a:lumMod val="90000"/>
            </a:schemeClr>
          </a:gs>
          <a:gs pos="76000">
            <a:schemeClr val="phClr">
              <a:shade val="100000"/>
            </a:schemeClr>
          </a:gs>
          <a:gs pos="100000">
            <a:schemeClr val="phClr">
              <a:shade val="93000"/>
              <a:alpha val="100000"/>
              <a:satMod val="100000"/>
              <a:lumMod val="93000"/>
            </a:schemeClr>
          </a:gs>
        </a:gsLst>
        <a:path path="circle">
          <a:fillToRect l="15000" t="15000" r="100000" b="100000"/>
        </a:path>
      </a:gradFill>
    </a:fillStyleLst>
    <a:lnStyleLst>
      <a:ln w="15875" cap="flat" cmpd="sng" algn="ctr">
        <a:solidFill>
          <a:schemeClr val="phClr"/>
        </a:solidFill>
        <a:prstDash val="solid"/>
      </a:ln>
      <a:ln w="22225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12700" dir="5280000" rotWithShape="0">
            <a:srgbClr val="000000">
              <a:alpha val="40000"/>
            </a:srgbClr>
          </a:outerShdw>
        </a:effectLst>
      </a:effectStyle>
      <a:effectStyle>
        <a:effectLst>
          <a:outerShdw blurRad="381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3000"/>
            </a:schemeClr>
          </a:gs>
          <a:gs pos="100000">
            <a:schemeClr val="phClr">
              <a:shade val="55000"/>
            </a:schemeClr>
          </a:gs>
        </a:gsLst>
        <a:lin ang="5400000" scaled="1"/>
      </a:gradFill>
      <a:blipFill rotWithShape="1">
        <a:blip xmlns:r="http://schemas.openxmlformats.org/officeDocument/2006/relationships" r:embed="rId1">
          <a:duotone>
            <a:schemeClr val="phClr">
              <a:shade val="20000"/>
              <a:satMod val="350000"/>
              <a:lumMod val="125000"/>
            </a:schemeClr>
            <a:schemeClr val="phClr">
              <a:tint val="90000"/>
              <a:satMod val="25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867</Words>
  <Application>Microsoft Office PowerPoint</Application>
  <PresentationFormat>Экран (4:3)</PresentationFormat>
  <Paragraphs>107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Franklin Gothic Book</vt:lpstr>
      <vt:lpstr>Wingdings 2</vt:lpstr>
      <vt:lpstr>Impact</vt:lpstr>
      <vt:lpstr>Arial</vt:lpstr>
      <vt:lpstr>Times New Roman</vt:lpstr>
      <vt:lpstr>Calibri</vt:lpstr>
      <vt:lpstr>Monotype Corsiva</vt:lpstr>
      <vt:lpstr>Mongolian Baiti</vt:lpstr>
      <vt:lpstr>NewsPrint</vt:lpstr>
      <vt:lpstr>Формирование орфографической и пунктуационной грамотности учащихся при подготовке к ЕГЭ и ГИА с использованием информационных технологий.</vt:lpstr>
      <vt:lpstr>Введение</vt:lpstr>
      <vt:lpstr>Актуальность</vt:lpstr>
      <vt:lpstr>Проблема</vt:lpstr>
      <vt:lpstr>Проблема</vt:lpstr>
      <vt:lpstr>Проблема</vt:lpstr>
      <vt:lpstr>Цели и задачи курса</vt:lpstr>
      <vt:lpstr>Цели и задачи курса</vt:lpstr>
      <vt:lpstr>Цели и задачи курса</vt:lpstr>
      <vt:lpstr>Гипотеза</vt:lpstr>
      <vt:lpstr>Основные темы программы</vt:lpstr>
      <vt:lpstr>Программа тестирования</vt:lpstr>
      <vt:lpstr>Режим работы администратора</vt:lpstr>
      <vt:lpstr>Презентация PowerPoint</vt:lpstr>
      <vt:lpstr> </vt:lpstr>
      <vt:lpstr> </vt:lpstr>
      <vt:lpstr>Программа для ученика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Результативность</vt:lpstr>
      <vt:lpstr>Динамика качества обучения  в 11 «А» классе за 4 года</vt:lpstr>
      <vt:lpstr>Пример тестовых заданий по теме «Синтаксис и пунктуация»</vt:lpstr>
      <vt:lpstr>Пример тестовых заданий по теме «Синтаксис и пунктуация»</vt:lpstr>
      <vt:lpstr>Пример тестовых заданий по теме «Синтаксис и пунктуация»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«Тестовая форма контроля на уроках русского языка в 10-11 классах»</dc:title>
  <dc:creator>JahPoh</dc:creator>
  <cp:lastModifiedBy>Gamer</cp:lastModifiedBy>
  <cp:revision>26</cp:revision>
  <dcterms:created xsi:type="dcterms:W3CDTF">2010-10-10T09:25:18Z</dcterms:created>
  <dcterms:modified xsi:type="dcterms:W3CDTF">2011-11-19T13:36:14Z</dcterms:modified>
</cp:coreProperties>
</file>