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1"/>
  </p:notesMasterIdLst>
  <p:sldIdLst>
    <p:sldId id="256" r:id="rId2"/>
    <p:sldId id="257" r:id="rId3"/>
    <p:sldId id="259" r:id="rId4"/>
    <p:sldId id="260" r:id="rId5"/>
    <p:sldId id="261" r:id="rId6"/>
    <p:sldId id="262" r:id="rId7"/>
    <p:sldId id="263" r:id="rId8"/>
    <p:sldId id="264" r:id="rId9"/>
    <p:sldId id="265" r:id="rId10"/>
    <p:sldId id="266" r:id="rId11"/>
    <p:sldId id="267" r:id="rId12"/>
    <p:sldId id="270" r:id="rId13"/>
    <p:sldId id="268" r:id="rId14"/>
    <p:sldId id="269" r:id="rId15"/>
    <p:sldId id="272" r:id="rId16"/>
    <p:sldId id="271" r:id="rId17"/>
    <p:sldId id="273" r:id="rId18"/>
    <p:sldId id="274" r:id="rId19"/>
    <p:sldId id="276" r:id="rId20"/>
    <p:sldId id="275" r:id="rId21"/>
    <p:sldId id="277" r:id="rId22"/>
    <p:sldId id="278" r:id="rId23"/>
    <p:sldId id="279" r:id="rId24"/>
    <p:sldId id="280" r:id="rId25"/>
    <p:sldId id="281" r:id="rId26"/>
    <p:sldId id="282" r:id="rId27"/>
    <p:sldId id="285" r:id="rId28"/>
    <p:sldId id="283" r:id="rId29"/>
    <p:sldId id="284"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99DF"/>
    <a:srgbClr val="CC9900"/>
    <a:srgbClr val="CC3300"/>
    <a:srgbClr val="660066"/>
    <a:srgbClr val="003366"/>
    <a:srgbClr val="990033"/>
    <a:srgbClr val="9999FF"/>
    <a:srgbClr val="FFCCFF"/>
    <a:srgbClr val="003300"/>
    <a:srgbClr val="B0106B"/>
  </p:clrMru>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Темный стиль 1 - акцент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1" autoAdjust="0"/>
    <p:restoredTop sz="94709" autoAdjust="0"/>
  </p:normalViewPr>
  <p:slideViewPr>
    <p:cSldViewPr>
      <p:cViewPr varScale="1">
        <p:scale>
          <a:sx n="75" d="100"/>
          <a:sy n="75" d="100"/>
        </p:scale>
        <p:origin x="-108" y="-264"/>
      </p:cViewPr>
      <p:guideLst>
        <p:guide orient="horz" pos="2160"/>
        <p:guide pos="2880"/>
      </p:guideLst>
    </p:cSldViewPr>
  </p:slideViewPr>
  <p:outlineViewPr>
    <p:cViewPr>
      <p:scale>
        <a:sx n="33" d="100"/>
        <a:sy n="33" d="100"/>
      </p:scale>
      <p:origin x="0" y="331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7DBAA-AE55-4421-A701-192BC06FEE01}" type="datetimeFigureOut">
              <a:rPr lang="ru-RU" smtClean="0"/>
              <a:pPr/>
              <a:t>02.02.2010</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3D7662-E719-4494-8943-D8451FA79052}"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73D7662-E719-4494-8943-D8451FA79052}" type="slidenum">
              <a:rPr lang="ru-RU" smtClean="0"/>
              <a:pPr/>
              <a:t>1</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transition spd="med">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transition spd="med">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8" name="Номер слайда 7"/>
          <p:cNvSpPr>
            <a:spLocks noGrp="1"/>
          </p:cNvSpPr>
          <p:nvPr>
            <p:ph type="sldNum" sz="quarter" idx="11"/>
          </p:nvPr>
        </p:nvSpPr>
        <p:spPr/>
        <p:txBody>
          <a:bodyPr/>
          <a:lstStyle/>
          <a:p>
            <a:fld id="{EB9D30FB-5290-4865-BD49-962CAD9D2A43}" type="slidenum">
              <a:rPr lang="ru-RU" smtClean="0"/>
              <a:pPr/>
              <a:t>‹#›</a:t>
            </a:fld>
            <a:endParaRPr lang="ru-RU" dirty="0"/>
          </a:p>
        </p:txBody>
      </p:sp>
      <p:sp>
        <p:nvSpPr>
          <p:cNvPr id="9" name="Нижний колонтитул 8"/>
          <p:cNvSpPr>
            <a:spLocks noGrp="1"/>
          </p:cNvSpPr>
          <p:nvPr>
            <p:ph type="ftr" sz="quarter" idx="12"/>
          </p:nvPr>
        </p:nvSpPr>
        <p:spPr/>
        <p:txBody>
          <a:bodyPr/>
          <a:lstStyle/>
          <a:p>
            <a:endParaRPr lang="ru-RU" dirty="0"/>
          </a:p>
        </p:txBody>
      </p:sp>
    </p:spTree>
  </p:cSld>
  <p:clrMapOvr>
    <a:masterClrMapping/>
  </p:clrMapOvr>
  <p:transition spd="med">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A7C57EC-F4B6-45E4-AD19-4F37985DFE60}" type="datetimeFigureOut">
              <a:rPr lang="ru-RU" smtClean="0"/>
              <a:pPr/>
              <a:t>02.02.2010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156448" y="6422064"/>
            <a:ext cx="762000" cy="365125"/>
          </a:xfrm>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FA7C57EC-F4B6-45E4-AD19-4F37985DFE60}" type="datetimeFigureOut">
              <a:rPr lang="ru-RU" smtClean="0"/>
              <a:pPr/>
              <a:t>02.02.2010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B9D30FB-5290-4865-BD49-962CAD9D2A43}" type="slidenum">
              <a:rPr lang="ru-RU" smtClean="0"/>
              <a:pPr/>
              <a:t>‹#›</a:t>
            </a:fld>
            <a:endParaRPr lang="ru-RU" dirty="0"/>
          </a:p>
        </p:txBody>
      </p:sp>
    </p:spTree>
  </p:cSld>
  <p:clrMapOvr>
    <a:masterClrMapping/>
  </p:clrMapOvr>
  <p:transition spd="med">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A7C57EC-F4B6-45E4-AD19-4F37985DFE60}" type="datetimeFigureOut">
              <a:rPr lang="ru-RU" smtClean="0"/>
              <a:pPr/>
              <a:t>02.02.2010</a:t>
            </a:fld>
            <a:endParaRPr lang="ru-RU" dirty="0"/>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dirty="0"/>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B9D30FB-5290-4865-BD49-962CAD9D2A43}"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newsflash/>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F:\Clipart\Бизнес\Бизнес леди\00001001.jpg"/>
          <p:cNvPicPr>
            <a:picLocks noChangeAspect="1" noChangeArrowheads="1"/>
          </p:cNvPicPr>
          <p:nvPr/>
        </p:nvPicPr>
        <p:blipFill>
          <a:blip r:embed="rId4" cstate="print"/>
          <a:srcRect/>
          <a:stretch>
            <a:fillRect/>
          </a:stretch>
        </p:blipFill>
        <p:spPr bwMode="auto">
          <a:xfrm>
            <a:off x="4857720" y="0"/>
            <a:ext cx="4286280" cy="3311488"/>
          </a:xfrm>
          <a:prstGeom prst="rect">
            <a:avLst/>
          </a:prstGeom>
          <a:noFill/>
        </p:spPr>
      </p:pic>
      <p:pic>
        <p:nvPicPr>
          <p:cNvPr id="1028" name="Picture 4" descr="F:\Clipart\Бизнес\Графики\00006863.jpg"/>
          <p:cNvPicPr>
            <a:picLocks noChangeAspect="1" noChangeArrowheads="1"/>
          </p:cNvPicPr>
          <p:nvPr/>
        </p:nvPicPr>
        <p:blipFill>
          <a:blip r:embed="rId5" cstate="print"/>
          <a:srcRect/>
          <a:stretch>
            <a:fillRect/>
          </a:stretch>
        </p:blipFill>
        <p:spPr bwMode="auto">
          <a:xfrm>
            <a:off x="0" y="0"/>
            <a:ext cx="4929190" cy="3318955"/>
          </a:xfrm>
          <a:prstGeom prst="rect">
            <a:avLst/>
          </a:prstGeom>
          <a:noFill/>
        </p:spPr>
      </p:pic>
      <p:sp>
        <p:nvSpPr>
          <p:cNvPr id="2" name="Заголовок 1"/>
          <p:cNvSpPr>
            <a:spLocks noGrp="1"/>
          </p:cNvSpPr>
          <p:nvPr>
            <p:ph type="ctrTitle"/>
          </p:nvPr>
        </p:nvSpPr>
        <p:spPr/>
        <p:txBody>
          <a:bodyPr/>
          <a:lstStyle/>
          <a:p>
            <a:r>
              <a:rPr lang="ru-RU" dirty="0" smtClean="0"/>
              <a:t> </a:t>
            </a:r>
            <a:endParaRPr lang="ru-RU" dirty="0"/>
          </a:p>
        </p:txBody>
      </p:sp>
      <p:sp>
        <p:nvSpPr>
          <p:cNvPr id="3" name="Подзаголовок 2"/>
          <p:cNvSpPr>
            <a:spLocks noGrp="1"/>
          </p:cNvSpPr>
          <p:nvPr>
            <p:ph type="subTitle" idx="1"/>
          </p:nvPr>
        </p:nvSpPr>
        <p:spPr>
          <a:xfrm>
            <a:off x="1000100" y="1214422"/>
            <a:ext cx="6480048" cy="1752600"/>
          </a:xfrm>
        </p:spPr>
        <p:txBody>
          <a:bodyPr/>
          <a:lstStyle/>
          <a:p>
            <a:r>
              <a:rPr lang="ru-RU" dirty="0" smtClean="0"/>
              <a:t> </a:t>
            </a:r>
            <a:endParaRPr lang="ru-RU" dirty="0"/>
          </a:p>
        </p:txBody>
      </p:sp>
      <p:sp>
        <p:nvSpPr>
          <p:cNvPr id="4" name="Прямоугольник 3"/>
          <p:cNvSpPr/>
          <p:nvPr/>
        </p:nvSpPr>
        <p:spPr>
          <a:xfrm>
            <a:off x="-500098" y="0"/>
            <a:ext cx="9644098"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5400" b="1" cap="none" spc="0" dirty="0" smtClean="0">
                <a:ln>
                  <a:prstDash val="solid"/>
                </a:ln>
                <a:solidFill>
                  <a:schemeClr val="tx2">
                    <a:lumMod val="10000"/>
                  </a:schemeClr>
                </a:solidFill>
                <a:effectLst>
                  <a:glow rad="228600">
                    <a:schemeClr val="accent1">
                      <a:satMod val="175000"/>
                      <a:alpha val="40000"/>
                    </a:schemeClr>
                  </a:glow>
                  <a:outerShdw blurRad="88000" dist="50800" dir="5040000" algn="tl">
                    <a:schemeClr val="accent4">
                      <a:tint val="80000"/>
                      <a:satMod val="250000"/>
                      <a:alpha val="45000"/>
                    </a:schemeClr>
                  </a:outerShdw>
                </a:effectLst>
              </a:rPr>
              <a:t>Самые популярные профессии.</a:t>
            </a:r>
            <a:endParaRPr lang="ru-RU" sz="5400" b="1" cap="none" spc="0" dirty="0">
              <a:ln>
                <a:prstDash val="solid"/>
              </a:ln>
              <a:solidFill>
                <a:schemeClr val="tx2">
                  <a:lumMod val="10000"/>
                </a:schemeClr>
              </a:solidFill>
              <a:effectLst>
                <a:glow rad="228600">
                  <a:schemeClr val="accent1">
                    <a:satMod val="175000"/>
                    <a:alpha val="40000"/>
                  </a:schemeClr>
                </a:glow>
                <a:outerShdw blurRad="88000" dist="50800" dir="5040000" algn="tl">
                  <a:schemeClr val="accent4">
                    <a:tint val="80000"/>
                    <a:satMod val="250000"/>
                    <a:alpha val="45000"/>
                  </a:schemeClr>
                </a:outerShdw>
              </a:effectLst>
            </a:endParaRPr>
          </a:p>
        </p:txBody>
      </p:sp>
      <p:pic>
        <p:nvPicPr>
          <p:cNvPr id="1027" name="Picture 3" descr="F:\Clipart\Люди\Профессия\Пожарный\00034937.jpg"/>
          <p:cNvPicPr>
            <a:picLocks noChangeAspect="1" noChangeArrowheads="1"/>
          </p:cNvPicPr>
          <p:nvPr/>
        </p:nvPicPr>
        <p:blipFill>
          <a:blip r:embed="rId6" cstate="print"/>
          <a:srcRect/>
          <a:stretch>
            <a:fillRect/>
          </a:stretch>
        </p:blipFill>
        <p:spPr bwMode="auto">
          <a:xfrm>
            <a:off x="0" y="3083427"/>
            <a:ext cx="5629792" cy="3774573"/>
          </a:xfrm>
          <a:prstGeom prst="rect">
            <a:avLst/>
          </a:prstGeom>
          <a:noFill/>
        </p:spPr>
      </p:pic>
      <p:pic>
        <p:nvPicPr>
          <p:cNvPr id="1026" name="Picture 2" descr="F:\Clipart\Люди\Профессия\Доктор\00033718.jpg"/>
          <p:cNvPicPr>
            <a:picLocks noChangeAspect="1" noChangeArrowheads="1"/>
          </p:cNvPicPr>
          <p:nvPr/>
        </p:nvPicPr>
        <p:blipFill>
          <a:blip r:embed="rId7" cstate="print"/>
          <a:srcRect/>
          <a:stretch>
            <a:fillRect/>
          </a:stretch>
        </p:blipFill>
        <p:spPr bwMode="auto">
          <a:xfrm>
            <a:off x="5643570" y="3000372"/>
            <a:ext cx="3500430" cy="3857628"/>
          </a:xfrm>
          <a:prstGeom prst="rect">
            <a:avLst/>
          </a:prstGeom>
          <a:noFill/>
        </p:spPr>
      </p:pic>
    </p:spTree>
    <p:custDataLst>
      <p:tags r:id="rId1"/>
    </p:custDataLst>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par>
                          <p:cTn id="8" fill="hold">
                            <p:stCondLst>
                              <p:cond delay="2000"/>
                            </p:stCondLst>
                            <p:childTnLst>
                              <p:par>
                                <p:cTn id="9" presetID="49" presetClass="entr" presetSubtype="0" decel="100000" fill="hold" nodeType="afterEffect">
                                  <p:stCondLst>
                                    <p:cond delay="0"/>
                                  </p:stCondLst>
                                  <p:childTnLst>
                                    <p:set>
                                      <p:cBhvr>
                                        <p:cTn id="10" dur="1" fill="hold">
                                          <p:stCondLst>
                                            <p:cond delay="0"/>
                                          </p:stCondLst>
                                        </p:cTn>
                                        <p:tgtEl>
                                          <p:spTgt spid="1028"/>
                                        </p:tgtEl>
                                        <p:attrNameLst>
                                          <p:attrName>style.visibility</p:attrName>
                                        </p:attrNameLst>
                                      </p:cBhvr>
                                      <p:to>
                                        <p:strVal val="visible"/>
                                      </p:to>
                                    </p:set>
                                    <p:anim calcmode="lin" valueType="num">
                                      <p:cBhvr>
                                        <p:cTn id="11" dur="3000" fill="hold"/>
                                        <p:tgtEl>
                                          <p:spTgt spid="1028"/>
                                        </p:tgtEl>
                                        <p:attrNameLst>
                                          <p:attrName>ppt_w</p:attrName>
                                        </p:attrNameLst>
                                      </p:cBhvr>
                                      <p:tavLst>
                                        <p:tav tm="0">
                                          <p:val>
                                            <p:fltVal val="0"/>
                                          </p:val>
                                        </p:tav>
                                        <p:tav tm="100000">
                                          <p:val>
                                            <p:strVal val="#ppt_w"/>
                                          </p:val>
                                        </p:tav>
                                      </p:tavLst>
                                    </p:anim>
                                    <p:anim calcmode="lin" valueType="num">
                                      <p:cBhvr>
                                        <p:cTn id="12" dur="3000" fill="hold"/>
                                        <p:tgtEl>
                                          <p:spTgt spid="1028"/>
                                        </p:tgtEl>
                                        <p:attrNameLst>
                                          <p:attrName>ppt_h</p:attrName>
                                        </p:attrNameLst>
                                      </p:cBhvr>
                                      <p:tavLst>
                                        <p:tav tm="0">
                                          <p:val>
                                            <p:fltVal val="0"/>
                                          </p:val>
                                        </p:tav>
                                        <p:tav tm="100000">
                                          <p:val>
                                            <p:strVal val="#ppt_h"/>
                                          </p:val>
                                        </p:tav>
                                      </p:tavLst>
                                    </p:anim>
                                    <p:anim calcmode="lin" valueType="num">
                                      <p:cBhvr>
                                        <p:cTn id="13" dur="3000" fill="hold"/>
                                        <p:tgtEl>
                                          <p:spTgt spid="1028"/>
                                        </p:tgtEl>
                                        <p:attrNameLst>
                                          <p:attrName>style.rotation</p:attrName>
                                        </p:attrNameLst>
                                      </p:cBhvr>
                                      <p:tavLst>
                                        <p:tav tm="0">
                                          <p:val>
                                            <p:fltVal val="360"/>
                                          </p:val>
                                        </p:tav>
                                        <p:tav tm="100000">
                                          <p:val>
                                            <p:fltVal val="0"/>
                                          </p:val>
                                        </p:tav>
                                      </p:tavLst>
                                    </p:anim>
                                    <p:animEffect transition="in" filter="fade">
                                      <p:cBhvr>
                                        <p:cTn id="14" dur="3000"/>
                                        <p:tgtEl>
                                          <p:spTgt spid="1028"/>
                                        </p:tgtEl>
                                      </p:cBhvr>
                                    </p:animEffect>
                                  </p:childTnLst>
                                </p:cTn>
                              </p:par>
                            </p:childTnLst>
                          </p:cTn>
                        </p:par>
                        <p:par>
                          <p:cTn id="15" fill="hold">
                            <p:stCondLst>
                              <p:cond delay="5000"/>
                            </p:stCondLst>
                            <p:childTnLst>
                              <p:par>
                                <p:cTn id="16" presetID="49" presetClass="entr" presetSubtype="0" decel="100000" fill="hold" nodeType="afterEffect">
                                  <p:stCondLst>
                                    <p:cond delay="0"/>
                                  </p:stCondLst>
                                  <p:childTnLst>
                                    <p:set>
                                      <p:cBhvr>
                                        <p:cTn id="17" dur="1" fill="hold">
                                          <p:stCondLst>
                                            <p:cond delay="0"/>
                                          </p:stCondLst>
                                        </p:cTn>
                                        <p:tgtEl>
                                          <p:spTgt spid="1029"/>
                                        </p:tgtEl>
                                        <p:attrNameLst>
                                          <p:attrName>style.visibility</p:attrName>
                                        </p:attrNameLst>
                                      </p:cBhvr>
                                      <p:to>
                                        <p:strVal val="visible"/>
                                      </p:to>
                                    </p:set>
                                    <p:anim calcmode="lin" valueType="num">
                                      <p:cBhvr>
                                        <p:cTn id="18" dur="3000" fill="hold"/>
                                        <p:tgtEl>
                                          <p:spTgt spid="1029"/>
                                        </p:tgtEl>
                                        <p:attrNameLst>
                                          <p:attrName>ppt_w</p:attrName>
                                        </p:attrNameLst>
                                      </p:cBhvr>
                                      <p:tavLst>
                                        <p:tav tm="0">
                                          <p:val>
                                            <p:fltVal val="0"/>
                                          </p:val>
                                        </p:tav>
                                        <p:tav tm="100000">
                                          <p:val>
                                            <p:strVal val="#ppt_w"/>
                                          </p:val>
                                        </p:tav>
                                      </p:tavLst>
                                    </p:anim>
                                    <p:anim calcmode="lin" valueType="num">
                                      <p:cBhvr>
                                        <p:cTn id="19" dur="3000" fill="hold"/>
                                        <p:tgtEl>
                                          <p:spTgt spid="1029"/>
                                        </p:tgtEl>
                                        <p:attrNameLst>
                                          <p:attrName>ppt_h</p:attrName>
                                        </p:attrNameLst>
                                      </p:cBhvr>
                                      <p:tavLst>
                                        <p:tav tm="0">
                                          <p:val>
                                            <p:fltVal val="0"/>
                                          </p:val>
                                        </p:tav>
                                        <p:tav tm="100000">
                                          <p:val>
                                            <p:strVal val="#ppt_h"/>
                                          </p:val>
                                        </p:tav>
                                      </p:tavLst>
                                    </p:anim>
                                    <p:anim calcmode="lin" valueType="num">
                                      <p:cBhvr>
                                        <p:cTn id="20" dur="3000" fill="hold"/>
                                        <p:tgtEl>
                                          <p:spTgt spid="1029"/>
                                        </p:tgtEl>
                                        <p:attrNameLst>
                                          <p:attrName>style.rotation</p:attrName>
                                        </p:attrNameLst>
                                      </p:cBhvr>
                                      <p:tavLst>
                                        <p:tav tm="0">
                                          <p:val>
                                            <p:fltVal val="360"/>
                                          </p:val>
                                        </p:tav>
                                        <p:tav tm="100000">
                                          <p:val>
                                            <p:fltVal val="0"/>
                                          </p:val>
                                        </p:tav>
                                      </p:tavLst>
                                    </p:anim>
                                    <p:animEffect transition="in" filter="fade">
                                      <p:cBhvr>
                                        <p:cTn id="21" dur="3000"/>
                                        <p:tgtEl>
                                          <p:spTgt spid="1029"/>
                                        </p:tgtEl>
                                      </p:cBhvr>
                                    </p:animEffect>
                                  </p:childTnLst>
                                </p:cTn>
                              </p:par>
                            </p:childTnLst>
                          </p:cTn>
                        </p:par>
                        <p:par>
                          <p:cTn id="22" fill="hold">
                            <p:stCondLst>
                              <p:cond delay="8000"/>
                            </p:stCondLst>
                            <p:childTnLst>
                              <p:par>
                                <p:cTn id="23" presetID="49" presetClass="entr" presetSubtype="0" decel="100000" fill="hold" nodeType="afterEffect">
                                  <p:stCondLst>
                                    <p:cond delay="0"/>
                                  </p:stCondLst>
                                  <p:childTnLst>
                                    <p:set>
                                      <p:cBhvr>
                                        <p:cTn id="24" dur="1" fill="hold">
                                          <p:stCondLst>
                                            <p:cond delay="0"/>
                                          </p:stCondLst>
                                        </p:cTn>
                                        <p:tgtEl>
                                          <p:spTgt spid="1027"/>
                                        </p:tgtEl>
                                        <p:attrNameLst>
                                          <p:attrName>style.visibility</p:attrName>
                                        </p:attrNameLst>
                                      </p:cBhvr>
                                      <p:to>
                                        <p:strVal val="visible"/>
                                      </p:to>
                                    </p:set>
                                    <p:anim calcmode="lin" valueType="num">
                                      <p:cBhvr>
                                        <p:cTn id="25" dur="3000" fill="hold"/>
                                        <p:tgtEl>
                                          <p:spTgt spid="1027"/>
                                        </p:tgtEl>
                                        <p:attrNameLst>
                                          <p:attrName>ppt_w</p:attrName>
                                        </p:attrNameLst>
                                      </p:cBhvr>
                                      <p:tavLst>
                                        <p:tav tm="0">
                                          <p:val>
                                            <p:fltVal val="0"/>
                                          </p:val>
                                        </p:tav>
                                        <p:tav tm="100000">
                                          <p:val>
                                            <p:strVal val="#ppt_w"/>
                                          </p:val>
                                        </p:tav>
                                      </p:tavLst>
                                    </p:anim>
                                    <p:anim calcmode="lin" valueType="num">
                                      <p:cBhvr>
                                        <p:cTn id="26" dur="3000" fill="hold"/>
                                        <p:tgtEl>
                                          <p:spTgt spid="1027"/>
                                        </p:tgtEl>
                                        <p:attrNameLst>
                                          <p:attrName>ppt_h</p:attrName>
                                        </p:attrNameLst>
                                      </p:cBhvr>
                                      <p:tavLst>
                                        <p:tav tm="0">
                                          <p:val>
                                            <p:fltVal val="0"/>
                                          </p:val>
                                        </p:tav>
                                        <p:tav tm="100000">
                                          <p:val>
                                            <p:strVal val="#ppt_h"/>
                                          </p:val>
                                        </p:tav>
                                      </p:tavLst>
                                    </p:anim>
                                    <p:anim calcmode="lin" valueType="num">
                                      <p:cBhvr>
                                        <p:cTn id="27" dur="3000" fill="hold"/>
                                        <p:tgtEl>
                                          <p:spTgt spid="1027"/>
                                        </p:tgtEl>
                                        <p:attrNameLst>
                                          <p:attrName>style.rotation</p:attrName>
                                        </p:attrNameLst>
                                      </p:cBhvr>
                                      <p:tavLst>
                                        <p:tav tm="0">
                                          <p:val>
                                            <p:fltVal val="360"/>
                                          </p:val>
                                        </p:tav>
                                        <p:tav tm="100000">
                                          <p:val>
                                            <p:fltVal val="0"/>
                                          </p:val>
                                        </p:tav>
                                      </p:tavLst>
                                    </p:anim>
                                    <p:animEffect transition="in" filter="fade">
                                      <p:cBhvr>
                                        <p:cTn id="28" dur="3000"/>
                                        <p:tgtEl>
                                          <p:spTgt spid="1027"/>
                                        </p:tgtEl>
                                      </p:cBhvr>
                                    </p:animEffect>
                                  </p:childTnLst>
                                </p:cTn>
                              </p:par>
                            </p:childTnLst>
                          </p:cTn>
                        </p:par>
                        <p:par>
                          <p:cTn id="29" fill="hold">
                            <p:stCondLst>
                              <p:cond delay="11000"/>
                            </p:stCondLst>
                            <p:childTnLst>
                              <p:par>
                                <p:cTn id="30" presetID="49" presetClass="entr" presetSubtype="0" decel="100000" fill="hold" nodeType="afterEffect">
                                  <p:stCondLst>
                                    <p:cond delay="0"/>
                                  </p:stCondLst>
                                  <p:childTnLst>
                                    <p:set>
                                      <p:cBhvr>
                                        <p:cTn id="31" dur="1" fill="hold">
                                          <p:stCondLst>
                                            <p:cond delay="0"/>
                                          </p:stCondLst>
                                        </p:cTn>
                                        <p:tgtEl>
                                          <p:spTgt spid="1026"/>
                                        </p:tgtEl>
                                        <p:attrNameLst>
                                          <p:attrName>style.visibility</p:attrName>
                                        </p:attrNameLst>
                                      </p:cBhvr>
                                      <p:to>
                                        <p:strVal val="visible"/>
                                      </p:to>
                                    </p:set>
                                    <p:anim calcmode="lin" valueType="num">
                                      <p:cBhvr>
                                        <p:cTn id="32" dur="3000" fill="hold"/>
                                        <p:tgtEl>
                                          <p:spTgt spid="1026"/>
                                        </p:tgtEl>
                                        <p:attrNameLst>
                                          <p:attrName>ppt_w</p:attrName>
                                        </p:attrNameLst>
                                      </p:cBhvr>
                                      <p:tavLst>
                                        <p:tav tm="0">
                                          <p:val>
                                            <p:fltVal val="0"/>
                                          </p:val>
                                        </p:tav>
                                        <p:tav tm="100000">
                                          <p:val>
                                            <p:strVal val="#ppt_w"/>
                                          </p:val>
                                        </p:tav>
                                      </p:tavLst>
                                    </p:anim>
                                    <p:anim calcmode="lin" valueType="num">
                                      <p:cBhvr>
                                        <p:cTn id="33" dur="3000" fill="hold"/>
                                        <p:tgtEl>
                                          <p:spTgt spid="1026"/>
                                        </p:tgtEl>
                                        <p:attrNameLst>
                                          <p:attrName>ppt_h</p:attrName>
                                        </p:attrNameLst>
                                      </p:cBhvr>
                                      <p:tavLst>
                                        <p:tav tm="0">
                                          <p:val>
                                            <p:fltVal val="0"/>
                                          </p:val>
                                        </p:tav>
                                        <p:tav tm="100000">
                                          <p:val>
                                            <p:strVal val="#ppt_h"/>
                                          </p:val>
                                        </p:tav>
                                      </p:tavLst>
                                    </p:anim>
                                    <p:anim calcmode="lin" valueType="num">
                                      <p:cBhvr>
                                        <p:cTn id="34" dur="3000" fill="hold"/>
                                        <p:tgtEl>
                                          <p:spTgt spid="1026"/>
                                        </p:tgtEl>
                                        <p:attrNameLst>
                                          <p:attrName>style.rotation</p:attrName>
                                        </p:attrNameLst>
                                      </p:cBhvr>
                                      <p:tavLst>
                                        <p:tav tm="0">
                                          <p:val>
                                            <p:fltVal val="360"/>
                                          </p:val>
                                        </p:tav>
                                        <p:tav tm="100000">
                                          <p:val>
                                            <p:fltVal val="0"/>
                                          </p:val>
                                        </p:tav>
                                      </p:tavLst>
                                    </p:anim>
                                    <p:animEffect transition="in" filter="fade">
                                      <p:cBhvr>
                                        <p:cTn id="35" dur="3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71546"/>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glow rad="139700">
                    <a:schemeClr val="accent3">
                      <a:satMod val="175000"/>
                      <a:alpha val="40000"/>
                    </a:schemeClr>
                  </a:glow>
                </a:effectLst>
              </a:rPr>
              <a:t>        </a:t>
            </a:r>
            <a:r>
              <a:rPr lang="ru-RU" sz="5300" cap="none" dirty="0" err="1" smtClean="0">
                <a:ln w="50800"/>
                <a:solidFill>
                  <a:schemeClr val="tx2">
                    <a:lumMod val="75000"/>
                  </a:schemeClr>
                </a:solidFill>
                <a:effectLst>
                  <a:glow rad="139700">
                    <a:schemeClr val="accent3">
                      <a:satMod val="175000"/>
                      <a:alpha val="40000"/>
                    </a:schemeClr>
                  </a:glow>
                </a:effectLst>
              </a:rPr>
              <a:t>Профессиограмма</a:t>
            </a:r>
            <a:r>
              <a:rPr lang="ru-RU" sz="5300" cap="none" dirty="0" smtClean="0">
                <a:ln w="50800"/>
                <a:solidFill>
                  <a:schemeClr val="tx2">
                    <a:lumMod val="75000"/>
                  </a:schemeClr>
                </a:solidFill>
                <a:effectLst>
                  <a:glow rad="139700">
                    <a:schemeClr val="accent3">
                      <a:satMod val="175000"/>
                      <a:alpha val="40000"/>
                    </a:schemeClr>
                  </a:glow>
                </a:effectLst>
              </a:rPr>
              <a:t> </a:t>
            </a:r>
            <a:br>
              <a:rPr lang="ru-RU" sz="5300" cap="none" dirty="0" smtClean="0">
                <a:ln w="50800"/>
                <a:solidFill>
                  <a:schemeClr val="tx2">
                    <a:lumMod val="75000"/>
                  </a:schemeClr>
                </a:solidFill>
                <a:effectLst>
                  <a:glow rad="139700">
                    <a:schemeClr val="accent3">
                      <a:satMod val="175000"/>
                      <a:alpha val="40000"/>
                    </a:schemeClr>
                  </a:glow>
                </a:effectLst>
              </a:rPr>
            </a:br>
            <a:r>
              <a:rPr lang="ru-RU" sz="5300" cap="none" dirty="0" smtClean="0">
                <a:ln w="50800"/>
                <a:solidFill>
                  <a:schemeClr val="tx2">
                    <a:lumMod val="75000"/>
                  </a:schemeClr>
                </a:solidFill>
                <a:effectLst>
                  <a:glow rad="139700">
                    <a:schemeClr val="accent3">
                      <a:satMod val="175000"/>
                      <a:alpha val="40000"/>
                    </a:schemeClr>
                  </a:glow>
                </a:effectLst>
              </a:rPr>
              <a:t>               «Дизайнер».</a:t>
            </a:r>
            <a:endParaRPr lang="ru-RU" sz="5300" cap="none" dirty="0">
              <a:ln w="50800"/>
              <a:solidFill>
                <a:schemeClr val="tx2">
                  <a:lumMod val="75000"/>
                </a:schemeClr>
              </a:solidFill>
              <a:effectLst>
                <a:glow rad="139700">
                  <a:schemeClr val="accent3">
                    <a:satMod val="175000"/>
                    <a:alpha val="40000"/>
                  </a:schemeClr>
                </a:glow>
              </a:effectLst>
            </a:endParaRPr>
          </a:p>
        </p:txBody>
      </p:sp>
      <p:sp>
        <p:nvSpPr>
          <p:cNvPr id="3" name="Подзаголовок 2"/>
          <p:cNvSpPr>
            <a:spLocks noGrp="1"/>
          </p:cNvSpPr>
          <p:nvPr>
            <p:ph type="subTitle" idx="1"/>
          </p:nvPr>
        </p:nvSpPr>
        <p:spPr>
          <a:xfrm>
            <a:off x="1000100" y="5572140"/>
            <a:ext cx="6480048" cy="395278"/>
          </a:xfrm>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748" y="1696065"/>
          <a:ext cx="9158749" cy="5132438"/>
        </p:xfrm>
        <a:graphic>
          <a:graphicData uri="http://schemas.openxmlformats.org/drawingml/2006/table">
            <a:tbl>
              <a:tblPr>
                <a:tableStyleId>{69C7853C-536D-4A76-A0AE-DD22124D55A5}</a:tableStyleId>
              </a:tblPr>
              <a:tblGrid>
                <a:gridCol w="9158749"/>
              </a:tblGrid>
              <a:tr h="5132438">
                <a:tc>
                  <a:txBody>
                    <a:bodyPr/>
                    <a:lstStyle/>
                    <a:p>
                      <a:r>
                        <a:rPr lang="ru-RU" dirty="0" smtClean="0"/>
                        <a:t>Наименование профессии                                  дизайнер</a:t>
                      </a:r>
                    </a:p>
                    <a:p>
                      <a:r>
                        <a:rPr lang="ru-RU" dirty="0" smtClean="0"/>
                        <a:t>Доминирующий</a:t>
                      </a:r>
                      <a:r>
                        <a:rPr lang="ru-RU" baseline="0" dirty="0" smtClean="0"/>
                        <a:t> способ мышления                    адаптация – координация</a:t>
                      </a:r>
                    </a:p>
                    <a:p>
                      <a:endParaRPr lang="ru-RU" baseline="0" dirty="0" smtClean="0"/>
                    </a:p>
                    <a:p>
                      <a:r>
                        <a:rPr lang="ru-RU" baseline="0" dirty="0" smtClean="0"/>
                        <a:t>Область базовых знаний №1                              изобразительное искусство, </a:t>
                      </a:r>
                    </a:p>
                    <a:p>
                      <a:r>
                        <a:rPr lang="ru-RU" baseline="0" dirty="0" smtClean="0"/>
                        <a:t>и их уровень                                                         </a:t>
                      </a:r>
                      <a:r>
                        <a:rPr lang="ru-RU" baseline="0" dirty="0" err="1" smtClean="0"/>
                        <a:t>уровень</a:t>
                      </a:r>
                      <a:r>
                        <a:rPr lang="ru-RU" baseline="0" dirty="0" smtClean="0"/>
                        <a:t> 3,высокий (теоретический)</a:t>
                      </a:r>
                    </a:p>
                    <a:p>
                      <a:endParaRPr lang="ru-RU" baseline="0" dirty="0" smtClean="0"/>
                    </a:p>
                    <a:p>
                      <a:r>
                        <a:rPr lang="ru-RU" baseline="0" dirty="0" smtClean="0"/>
                        <a:t>Область базовых знаний № 2                             черчение, уровень 2, средний</a:t>
                      </a:r>
                    </a:p>
                    <a:p>
                      <a:r>
                        <a:rPr lang="ru-RU" baseline="0" dirty="0" smtClean="0"/>
                        <a:t> и их уровень                                                       (практическое использование знаний)</a:t>
                      </a:r>
                    </a:p>
                    <a:p>
                      <a:endParaRPr lang="ru-RU" baseline="0" dirty="0" smtClean="0"/>
                    </a:p>
                    <a:p>
                      <a:r>
                        <a:rPr lang="ru-RU" baseline="0" dirty="0" smtClean="0"/>
                        <a:t>Профессиональная область                              дизайнерское искусство</a:t>
                      </a:r>
                    </a:p>
                    <a:p>
                      <a:endParaRPr lang="ru-RU" baseline="0" dirty="0" smtClean="0"/>
                    </a:p>
                    <a:p>
                      <a:r>
                        <a:rPr lang="ru-RU" baseline="0" dirty="0" smtClean="0"/>
                        <a:t> Межличностное взаимодействие                     частое по типу «рядом»</a:t>
                      </a:r>
                    </a:p>
                    <a:p>
                      <a:endParaRPr lang="ru-RU" baseline="0" dirty="0" smtClean="0"/>
                    </a:p>
                    <a:p>
                      <a:r>
                        <a:rPr lang="ru-RU" baseline="0" dirty="0" smtClean="0"/>
                        <a:t>Доминирующий интерес                                    артистический</a:t>
                      </a:r>
                    </a:p>
                    <a:p>
                      <a:endParaRPr lang="ru-RU" baseline="0" dirty="0" smtClean="0"/>
                    </a:p>
                    <a:p>
                      <a:r>
                        <a:rPr lang="ru-RU" baseline="0" dirty="0" smtClean="0"/>
                        <a:t>Дополнительный интерес                                  предпринимательский</a:t>
                      </a:r>
                    </a:p>
                    <a:p>
                      <a:endParaRPr lang="ru-RU" baseline="0" dirty="0" smtClean="0"/>
                    </a:p>
                    <a:p>
                      <a:r>
                        <a:rPr lang="ru-RU" baseline="0" dirty="0" smtClean="0"/>
                        <a:t>Условия работа                                                   в помещении, мобильный                    </a:t>
                      </a:r>
                      <a:endParaRPr lang="ru-RU"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30"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400" decel="100000"/>
                                        <p:tgtEl>
                                          <p:spTgt spid="4"/>
                                        </p:tgtEl>
                                      </p:cBhvr>
                                    </p:animEffect>
                                    <p:anim calcmode="lin" valueType="num">
                                      <p:cBhvr>
                                        <p:cTn id="14" dur="2400" decel="100000" fill="hold"/>
                                        <p:tgtEl>
                                          <p:spTgt spid="4"/>
                                        </p:tgtEl>
                                        <p:attrNameLst>
                                          <p:attrName>style.rotation</p:attrName>
                                        </p:attrNameLst>
                                      </p:cBhvr>
                                      <p:tavLst>
                                        <p:tav tm="0">
                                          <p:val>
                                            <p:fltVal val="-90"/>
                                          </p:val>
                                        </p:tav>
                                        <p:tav tm="100000">
                                          <p:val>
                                            <p:fltVal val="0"/>
                                          </p:val>
                                        </p:tav>
                                      </p:tavLst>
                                    </p:anim>
                                    <p:anim calcmode="lin" valueType="num">
                                      <p:cBhvr>
                                        <p:cTn id="15" dur="2400" decel="100000" fill="hold"/>
                                        <p:tgtEl>
                                          <p:spTgt spid="4"/>
                                        </p:tgtEl>
                                        <p:attrNameLst>
                                          <p:attrName>ppt_x</p:attrName>
                                        </p:attrNameLst>
                                      </p:cBhvr>
                                      <p:tavLst>
                                        <p:tav tm="0">
                                          <p:val>
                                            <p:strVal val="#ppt_x+0.4"/>
                                          </p:val>
                                        </p:tav>
                                        <p:tav tm="100000">
                                          <p:val>
                                            <p:strVal val="#ppt_x-0.05"/>
                                          </p:val>
                                        </p:tav>
                                      </p:tavLst>
                                    </p:anim>
                                    <p:anim calcmode="lin" valueType="num">
                                      <p:cBhvr>
                                        <p:cTn id="16" dur="2400" decel="100000" fill="hold"/>
                                        <p:tgtEl>
                                          <p:spTgt spid="4"/>
                                        </p:tgtEl>
                                        <p:attrNameLst>
                                          <p:attrName>ppt_y</p:attrName>
                                        </p:attrNameLst>
                                      </p:cBhvr>
                                      <p:tavLst>
                                        <p:tav tm="0">
                                          <p:val>
                                            <p:strVal val="#ppt_y-0.4"/>
                                          </p:val>
                                        </p:tav>
                                        <p:tav tm="100000">
                                          <p:val>
                                            <p:strVal val="#ppt_y+0.1"/>
                                          </p:val>
                                        </p:tav>
                                      </p:tavLst>
                                    </p:anim>
                                    <p:anim calcmode="lin" valueType="num">
                                      <p:cBhvr>
                                        <p:cTn id="17" dur="600" accel="100000" fill="hold">
                                          <p:stCondLst>
                                            <p:cond delay="2400"/>
                                          </p:stCondLst>
                                        </p:cTn>
                                        <p:tgtEl>
                                          <p:spTgt spid="4"/>
                                        </p:tgtEl>
                                        <p:attrNameLst>
                                          <p:attrName>ppt_x</p:attrName>
                                        </p:attrNameLst>
                                      </p:cBhvr>
                                      <p:tavLst>
                                        <p:tav tm="0">
                                          <p:val>
                                            <p:strVal val="#ppt_x-0.05"/>
                                          </p:val>
                                        </p:tav>
                                        <p:tav tm="100000">
                                          <p:val>
                                            <p:strVal val="#ppt_x"/>
                                          </p:val>
                                        </p:tav>
                                      </p:tavLst>
                                    </p:anim>
                                    <p:anim calcmode="lin" valueType="num">
                                      <p:cBhvr>
                                        <p:cTn id="18" dur="600" accel="100000" fill="hold">
                                          <p:stCondLst>
                                            <p:cond delay="24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0"/>
            <a:ext cx="9144000" cy="1142984"/>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accent3">
                    <a:lumMod val="50000"/>
                  </a:schemeClr>
                </a:solidFill>
                <a:effectLst>
                  <a:glow rad="139700">
                    <a:schemeClr val="accent3">
                      <a:satMod val="175000"/>
                      <a:alpha val="40000"/>
                    </a:schemeClr>
                  </a:glow>
                </a:effectLst>
              </a:rPr>
              <a:t>История профессии.</a:t>
            </a:r>
            <a:endParaRPr lang="ru-RU" sz="4800" cap="none" dirty="0">
              <a:ln w="50800"/>
              <a:solidFill>
                <a:schemeClr val="accent3">
                  <a:lumMod val="50000"/>
                </a:schemeClr>
              </a:solidFill>
              <a:effectLst>
                <a:glow rad="139700">
                  <a:schemeClr val="accent3">
                    <a:satMod val="175000"/>
                    <a:alpha val="40000"/>
                  </a:schemeClr>
                </a:glow>
              </a:effectLst>
            </a:endParaRPr>
          </a:p>
        </p:txBody>
      </p:sp>
      <p:sp>
        <p:nvSpPr>
          <p:cNvPr id="3" name="Подзаголовок 2"/>
          <p:cNvSpPr>
            <a:spLocks noGrp="1"/>
          </p:cNvSpPr>
          <p:nvPr>
            <p:ph type="subTitle" idx="1"/>
          </p:nvPr>
        </p:nvSpPr>
        <p:spPr>
          <a:xfrm>
            <a:off x="0" y="2857496"/>
            <a:ext cx="9144000" cy="4000504"/>
          </a:xfrm>
        </p:spPr>
        <p:txBody>
          <a:bodyPr>
            <a:normAutofit lnSpcReduction="10000"/>
          </a:bodyPr>
          <a:lstStyle/>
          <a:p>
            <a:pPr algn="l"/>
            <a:r>
              <a:rPr lang="ru-RU" dirty="0" smtClean="0">
                <a:solidFill>
                  <a:schemeClr val="accent1">
                    <a:lumMod val="60000"/>
                    <a:lumOff val="40000"/>
                  </a:schemeClr>
                </a:solidFill>
              </a:rPr>
              <a:t>Слово «дизайнер» происходит от английских слов «</a:t>
            </a:r>
            <a:r>
              <a:rPr lang="en-US" dirty="0" smtClean="0">
                <a:solidFill>
                  <a:schemeClr val="accent1">
                    <a:lumMod val="60000"/>
                    <a:lumOff val="40000"/>
                  </a:schemeClr>
                </a:solidFill>
              </a:rPr>
              <a:t>industrial </a:t>
            </a:r>
            <a:r>
              <a:rPr lang="en-US" dirty="0" err="1" smtClean="0">
                <a:solidFill>
                  <a:schemeClr val="accent1">
                    <a:lumMod val="60000"/>
                    <a:lumOff val="40000"/>
                  </a:schemeClr>
                </a:solidFill>
              </a:rPr>
              <a:t>desighn</a:t>
            </a:r>
            <a:r>
              <a:rPr lang="ru-RU" dirty="0" smtClean="0">
                <a:solidFill>
                  <a:schemeClr val="accent1">
                    <a:lumMod val="60000"/>
                    <a:lumOff val="40000"/>
                  </a:schemeClr>
                </a:solidFill>
              </a:rPr>
              <a:t>», которые в переводе означают проектирование, создание промышленных изделий. Еще с древних времен человек пытался как – то улучшить условия своего существования. Всегда приятно видеть свой дом теплым и уютным, а рабочее место удобным и комфортным. Все предметы, окружающие нас, могут быть полезны, удобны, экономичны и красивы, должны служить сохранению здоровья и способствовать душевному спокойствию человека. Создание таких вещей и является основной задачей дизайнера.</a:t>
            </a:r>
          </a:p>
          <a:p>
            <a:pPr algn="l"/>
            <a:r>
              <a:rPr lang="ru-RU" dirty="0" smtClean="0">
                <a:solidFill>
                  <a:schemeClr val="accent1">
                    <a:lumMod val="60000"/>
                    <a:lumOff val="40000"/>
                  </a:schemeClr>
                </a:solidFill>
              </a:rPr>
              <a:t>     ХХ век охарактеризован развитием науки и техники, успехами научно – технической революции, стремлением к экономичности и красоте, что сделало возможным появление новой профессии дизайнера, без которой в настоящее время не обходится ни одна отрасль промышленности.</a:t>
            </a:r>
          </a:p>
          <a:p>
            <a:pPr algn="l"/>
            <a:endParaRPr lang="ru-RU" dirty="0" smtClean="0"/>
          </a:p>
          <a:p>
            <a:pPr algn="l"/>
            <a:endParaRPr lang="ru-RU" dirty="0" smtClean="0"/>
          </a:p>
          <a:p>
            <a:pPr algn="l"/>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910" fill="hold">
                                          <p:stCondLst>
                                            <p:cond delay="0"/>
                                          </p:stCondLst>
                                        </p:cTn>
                                        <p:tgtEl>
                                          <p:spTgt spid="2"/>
                                        </p:tgtEl>
                                        <p:attrNameLst>
                                          <p:attrName>style.rotation</p:attrName>
                                        </p:attrNameLst>
                                      </p:cBhvr>
                                      <p:to>
                                        <p:strVal val="-45.0"/>
                                      </p:to>
                                    </p:set>
                                    <p:anim calcmode="lin" valueType="num">
                                      <p:cBhvr>
                                        <p:cTn id="8" dur="910" fill="hold">
                                          <p:stCondLst>
                                            <p:cond delay="910"/>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910"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312" decel="50000" autoRev="1" fill="hold">
                                          <p:stCondLst>
                                            <p:cond delay="910"/>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272" fill="hold">
                                          <p:stCondLst>
                                            <p:cond delay="1728"/>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8000"/>
                            </p:stCondLst>
                            <p:childTnLst>
                              <p:par>
                                <p:cTn id="13" presetID="7" presetClass="entr" presetSubtype="4"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21000"/>
                            </p:stCondLst>
                            <p:childTnLst>
                              <p:par>
                                <p:cTn id="18" presetID="7" presetClass="entr" presetSubtype="4"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0"/>
            <a:ext cx="9144000" cy="1000132"/>
          </a:xfrm>
        </p:spPr>
        <p:txBody>
          <a:bodyPr>
            <a:noAutofit/>
          </a:bodyPr>
          <a:lstStyle/>
          <a:p>
            <a:pPr algn="l"/>
            <a:r>
              <a:rPr lang="ru-RU" sz="4800" cap="none" dirty="0" smtClean="0">
                <a:ln w="50800"/>
                <a:solidFill>
                  <a:schemeClr val="accent3">
                    <a:lumMod val="20000"/>
                    <a:lumOff val="80000"/>
                  </a:schemeClr>
                </a:solidFill>
                <a:effectLst>
                  <a:glow rad="139700">
                    <a:schemeClr val="accent3">
                      <a:satMod val="175000"/>
                      <a:alpha val="40000"/>
                    </a:schemeClr>
                  </a:glow>
                </a:effectLst>
              </a:rPr>
              <a:t>      Доминирующие виды     </a:t>
            </a:r>
            <a:br>
              <a:rPr lang="ru-RU" sz="4800" cap="none" dirty="0" smtClean="0">
                <a:ln w="50800"/>
                <a:solidFill>
                  <a:schemeClr val="accent3">
                    <a:lumMod val="20000"/>
                    <a:lumOff val="80000"/>
                  </a:schemeClr>
                </a:solidFill>
                <a:effectLst>
                  <a:glow rad="139700">
                    <a:schemeClr val="accent3">
                      <a:satMod val="175000"/>
                      <a:alpha val="40000"/>
                    </a:schemeClr>
                  </a:glow>
                </a:effectLst>
              </a:rPr>
            </a:br>
            <a:r>
              <a:rPr lang="ru-RU" sz="4800" cap="none" dirty="0" smtClean="0">
                <a:ln w="50800"/>
                <a:solidFill>
                  <a:schemeClr val="accent3">
                    <a:lumMod val="20000"/>
                    <a:lumOff val="80000"/>
                  </a:schemeClr>
                </a:solidFill>
                <a:effectLst>
                  <a:glow rad="139700">
                    <a:schemeClr val="accent3">
                      <a:satMod val="175000"/>
                      <a:alpha val="40000"/>
                    </a:schemeClr>
                  </a:glow>
                </a:effectLst>
              </a:rPr>
              <a:t>             деятельности.</a:t>
            </a:r>
            <a:endParaRPr lang="ru-RU" sz="4800" dirty="0">
              <a:solidFill>
                <a:schemeClr val="accent3">
                  <a:lumMod val="20000"/>
                  <a:lumOff val="80000"/>
                </a:schemeClr>
              </a:solidFill>
              <a:effectLst>
                <a:glow rad="139700">
                  <a:schemeClr val="accent3">
                    <a:satMod val="175000"/>
                    <a:alpha val="40000"/>
                  </a:schemeClr>
                </a:glow>
              </a:effectLst>
            </a:endParaRPr>
          </a:p>
        </p:txBody>
      </p:sp>
      <p:sp>
        <p:nvSpPr>
          <p:cNvPr id="3" name="Подзаголовок 2"/>
          <p:cNvSpPr>
            <a:spLocks noGrp="1"/>
          </p:cNvSpPr>
          <p:nvPr>
            <p:ph type="subTitle" idx="1"/>
          </p:nvPr>
        </p:nvSpPr>
        <p:spPr>
          <a:xfrm>
            <a:off x="0" y="1857364"/>
            <a:ext cx="9144000" cy="5000636"/>
          </a:xfrm>
        </p:spPr>
        <p:txBody>
          <a:bodyPr>
            <a:normAutofit fontScale="70000" lnSpcReduction="20000"/>
          </a:bodyPr>
          <a:lstStyle/>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создание новых проектов предметного окружения современного человека для улучшения условий труда;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разработка художественно-конструкторских проектов изделий производственного и бытового назначения, оформление интерьера помещений, офисов;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разработка деталей внешнего оформления изделий, интерьера;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изучение требований заказчиков к проектируемым изделиям и </a:t>
            </a: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технических </a:t>
            </a: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возможностей их изготовления;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подбор материалов для изготовления изделий; </a:t>
            </a:r>
          </a:p>
          <a:p>
            <a:pPr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разработка технической документации на проектируемые изделия (эскизные и рабочие чертежи, демонстрационные рисунки, схемы, рабочие проекты, модели);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работа, связанная с упаковкой и рекламой конструируемых изделий;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проектирование изделий и объектов с учетом имеющихся недостатков, следуя современным тенденциям; </a:t>
            </a:r>
          </a:p>
          <a:p>
            <a:pPr lvl="0" algn="l">
              <a:buFont typeface="Wingdings" pitchFamily="2" charset="2"/>
              <a:buChar char="Ø"/>
            </a:pPr>
            <a:r>
              <a:rPr lang="ru-RU" sz="29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оказание консультативной помощи предприятиям, организациям и частным лицам. </a:t>
            </a:r>
          </a:p>
          <a:p>
            <a:pPr lvl="0" algn="l">
              <a:buFont typeface="Wingdings" pitchFamily="2" charset="2"/>
              <a:buChar char="Ø"/>
            </a:pPr>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2000"/>
                                        <p:tgtEl>
                                          <p:spTgt spid="2"/>
                                        </p:tgtEl>
                                      </p:cBhvr>
                                    </p:animEffect>
                                  </p:childTnLst>
                                </p:cTn>
                              </p:par>
                            </p:childTnLst>
                          </p:cTn>
                        </p:par>
                        <p:par>
                          <p:cTn id="8" fill="hold">
                            <p:stCondLst>
                              <p:cond delay="2000"/>
                            </p:stCondLst>
                            <p:childTnLst>
                              <p:par>
                                <p:cTn id="9" presetID="24"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to="" calcmode="lin" valueType="num">
                                      <p:cBhvr>
                                        <p:cTn id="11" dur="1" fill="hold"/>
                                        <p:tgtEl>
                                          <p:spTgt spid="3">
                                            <p:txEl>
                                              <p:pRg st="0" end="0"/>
                                            </p:txEl>
                                          </p:spTgt>
                                        </p:tgtEl>
                                        <p:attrNameLst>
                                          <p:attrName/>
                                        </p:attrNameLst>
                                      </p:cBhvr>
                                    </p:anim>
                                  </p:childTnLst>
                                </p:cTn>
                              </p:par>
                            </p:childTnLst>
                          </p:cTn>
                        </p:par>
                        <p:par>
                          <p:cTn id="12" fill="hold">
                            <p:stCondLst>
                              <p:cond delay="2000"/>
                            </p:stCondLst>
                            <p:childTnLst>
                              <p:par>
                                <p:cTn id="13" presetID="24"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par>
                          <p:cTn id="16" fill="hold">
                            <p:stCondLst>
                              <p:cond delay="2000"/>
                            </p:stCondLst>
                            <p:childTnLst>
                              <p:par>
                                <p:cTn id="17" presetID="24"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to="" calcmode="lin" valueType="num">
                                      <p:cBhvr>
                                        <p:cTn id="19" dur="1" fill="hold"/>
                                        <p:tgtEl>
                                          <p:spTgt spid="3">
                                            <p:txEl>
                                              <p:pRg st="2" end="2"/>
                                            </p:txEl>
                                          </p:spTgt>
                                        </p:tgtEl>
                                        <p:attrNameLst>
                                          <p:attrName/>
                                        </p:attrNameLst>
                                      </p:cBhvr>
                                    </p:anim>
                                  </p:childTnLst>
                                </p:cTn>
                              </p:par>
                            </p:childTnLst>
                          </p:cTn>
                        </p:par>
                        <p:par>
                          <p:cTn id="20" fill="hold">
                            <p:stCondLst>
                              <p:cond delay="2000"/>
                            </p:stCondLst>
                            <p:childTnLst>
                              <p:par>
                                <p:cTn id="21" presetID="24"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to="" calcmode="lin" valueType="num">
                                      <p:cBhvr>
                                        <p:cTn id="23" dur="1" fill="hold"/>
                                        <p:tgtEl>
                                          <p:spTgt spid="3">
                                            <p:txEl>
                                              <p:pRg st="3" end="3"/>
                                            </p:txEl>
                                          </p:spTgt>
                                        </p:tgtEl>
                                        <p:attrNameLst>
                                          <p:attrName/>
                                        </p:attrNameLst>
                                      </p:cBhvr>
                                    </p:anim>
                                  </p:childTnLst>
                                </p:cTn>
                              </p:par>
                            </p:childTnLst>
                          </p:cTn>
                        </p:par>
                        <p:par>
                          <p:cTn id="24" fill="hold">
                            <p:stCondLst>
                              <p:cond delay="2000"/>
                            </p:stCondLst>
                            <p:childTnLst>
                              <p:par>
                                <p:cTn id="25" presetID="24"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par>
                          <p:cTn id="28" fill="hold">
                            <p:stCondLst>
                              <p:cond delay="2000"/>
                            </p:stCondLst>
                            <p:childTnLst>
                              <p:par>
                                <p:cTn id="29" presetID="24"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to="" calcmode="lin" valueType="num">
                                      <p:cBhvr>
                                        <p:cTn id="31" dur="1" fill="hold"/>
                                        <p:tgtEl>
                                          <p:spTgt spid="3">
                                            <p:txEl>
                                              <p:pRg st="5" end="5"/>
                                            </p:txEl>
                                          </p:spTgt>
                                        </p:tgtEl>
                                        <p:attrNameLst>
                                          <p:attrName/>
                                        </p:attrNameLst>
                                      </p:cBhvr>
                                    </p:anim>
                                  </p:childTnLst>
                                </p:cTn>
                              </p:par>
                            </p:childTnLst>
                          </p:cTn>
                        </p:par>
                        <p:par>
                          <p:cTn id="32" fill="hold">
                            <p:stCondLst>
                              <p:cond delay="2000"/>
                            </p:stCondLst>
                            <p:childTnLst>
                              <p:par>
                                <p:cTn id="33" presetID="24"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to="" calcmode="lin" valueType="num">
                                      <p:cBhvr>
                                        <p:cTn id="35" dur="1" fill="hold"/>
                                        <p:tgtEl>
                                          <p:spTgt spid="3">
                                            <p:txEl>
                                              <p:pRg st="6" end="6"/>
                                            </p:txEl>
                                          </p:spTgt>
                                        </p:tgtEl>
                                        <p:attrNameLst>
                                          <p:attrName/>
                                        </p:attrNameLst>
                                      </p:cBhvr>
                                    </p:anim>
                                  </p:childTnLst>
                                </p:cTn>
                              </p:par>
                            </p:childTnLst>
                          </p:cTn>
                        </p:par>
                        <p:par>
                          <p:cTn id="36" fill="hold">
                            <p:stCondLst>
                              <p:cond delay="2000"/>
                            </p:stCondLst>
                            <p:childTnLst>
                              <p:par>
                                <p:cTn id="37" presetID="24"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to="" calcmode="lin" valueType="num">
                                      <p:cBhvr>
                                        <p:cTn id="39" dur="1" fill="hold"/>
                                        <p:tgtEl>
                                          <p:spTgt spid="3">
                                            <p:txEl>
                                              <p:pRg st="7" end="7"/>
                                            </p:txEl>
                                          </p:spTgt>
                                        </p:tgtEl>
                                        <p:attrNameLst>
                                          <p:attrName/>
                                        </p:attrNameLst>
                                      </p:cBhvr>
                                    </p:anim>
                                  </p:childTnLst>
                                </p:cTn>
                              </p:par>
                            </p:childTnLst>
                          </p:cTn>
                        </p:par>
                        <p:par>
                          <p:cTn id="40" fill="hold">
                            <p:stCondLst>
                              <p:cond delay="2000"/>
                            </p:stCondLst>
                            <p:childTnLst>
                              <p:par>
                                <p:cTn id="41" presetID="24"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to="" calcmode="lin" valueType="num">
                                      <p:cBhvr>
                                        <p:cTn id="43" dur="1" fill="hold"/>
                                        <p:tgtEl>
                                          <p:spTgt spid="3">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28694"/>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glow rad="228600">
                    <a:schemeClr val="accent1">
                      <a:satMod val="175000"/>
                      <a:alpha val="40000"/>
                    </a:schemeClr>
                  </a:glow>
                </a:effectLst>
              </a:rPr>
              <a:t>     </a:t>
            </a:r>
            <a:r>
              <a:rPr lang="ru-RU" sz="5300" cap="none" dirty="0" smtClean="0">
                <a:ln w="50800"/>
                <a:solidFill>
                  <a:schemeClr val="accent3">
                    <a:lumMod val="75000"/>
                  </a:schemeClr>
                </a:solidFill>
                <a:effectLst>
                  <a:glow rad="139700">
                    <a:schemeClr val="accent3">
                      <a:satMod val="175000"/>
                      <a:alpha val="40000"/>
                    </a:schemeClr>
                  </a:glow>
                </a:effectLst>
              </a:rPr>
              <a:t>Личностные качества, </a:t>
            </a:r>
            <a:br>
              <a:rPr lang="ru-RU" sz="5300" cap="none" dirty="0" smtClean="0">
                <a:ln w="50800"/>
                <a:solidFill>
                  <a:schemeClr val="accent3">
                    <a:lumMod val="75000"/>
                  </a:schemeClr>
                </a:solidFill>
                <a:effectLst>
                  <a:glow rad="139700">
                    <a:schemeClr val="accent3">
                      <a:satMod val="175000"/>
                      <a:alpha val="40000"/>
                    </a:schemeClr>
                  </a:glow>
                </a:effectLst>
              </a:rPr>
            </a:br>
            <a:r>
              <a:rPr lang="ru-RU" sz="5300" cap="none" dirty="0" smtClean="0">
                <a:ln w="50800"/>
                <a:solidFill>
                  <a:schemeClr val="accent3">
                    <a:lumMod val="75000"/>
                  </a:schemeClr>
                </a:solidFill>
                <a:effectLst>
                  <a:glow rad="139700">
                    <a:schemeClr val="accent3">
                      <a:satMod val="175000"/>
                      <a:alpha val="40000"/>
                    </a:schemeClr>
                  </a:glow>
                </a:effectLst>
              </a:rPr>
              <a:t>   интересы и склонности:</a:t>
            </a:r>
            <a:endParaRPr lang="ru-RU" sz="5300" cap="none" dirty="0">
              <a:ln w="50800"/>
              <a:solidFill>
                <a:schemeClr val="accent3">
                  <a:lumMod val="75000"/>
                </a:schemeClr>
              </a:solidFill>
              <a:effectLst>
                <a:glow rad="139700">
                  <a:schemeClr val="accent3">
                    <a:satMod val="175000"/>
                    <a:alpha val="40000"/>
                  </a:schemeClr>
                </a:glow>
              </a:effectLst>
            </a:endParaRPr>
          </a:p>
        </p:txBody>
      </p:sp>
      <p:sp>
        <p:nvSpPr>
          <p:cNvPr id="3" name="Подзаголовок 2"/>
          <p:cNvSpPr>
            <a:spLocks noGrp="1"/>
          </p:cNvSpPr>
          <p:nvPr>
            <p:ph type="subTitle" idx="1"/>
          </p:nvPr>
        </p:nvSpPr>
        <p:spPr>
          <a:xfrm>
            <a:off x="0" y="2000240"/>
            <a:ext cx="9144000" cy="4857760"/>
          </a:xfrm>
        </p:spPr>
        <p:txBody>
          <a:bodyPr/>
          <a:lstStyle/>
          <a:p>
            <a:pPr algn="l">
              <a:buFont typeface="Wingdings" pitchFamily="2" charset="2"/>
              <a:buChar char="v"/>
            </a:pPr>
            <a:r>
              <a:rPr lang="ru-RU" dirty="0" smtClean="0"/>
              <a:t> </a:t>
            </a:r>
            <a:r>
              <a:rPr lang="ru-RU" dirty="0" smtClean="0">
                <a:solidFill>
                  <a:srgbClr val="BC99DF"/>
                </a:solidFill>
              </a:rPr>
              <a:t>открытость для восприятия нового;</a:t>
            </a:r>
          </a:p>
          <a:p>
            <a:pPr algn="l">
              <a:buFont typeface="Wingdings" pitchFamily="2" charset="2"/>
              <a:buChar char="v"/>
            </a:pPr>
            <a:r>
              <a:rPr lang="ru-RU" dirty="0" smtClean="0">
                <a:solidFill>
                  <a:srgbClr val="BC99DF"/>
                </a:solidFill>
              </a:rPr>
              <a:t> оригинальность, находчивость;</a:t>
            </a:r>
          </a:p>
          <a:p>
            <a:pPr algn="l">
              <a:buFont typeface="Wingdings" pitchFamily="2" charset="2"/>
              <a:buChar char="v"/>
            </a:pPr>
            <a:r>
              <a:rPr lang="ru-RU" dirty="0" smtClean="0">
                <a:solidFill>
                  <a:srgbClr val="BC99DF"/>
                </a:solidFill>
              </a:rPr>
              <a:t> независимость, самостоятельность; </a:t>
            </a:r>
          </a:p>
          <a:p>
            <a:pPr algn="l">
              <a:buFont typeface="Wingdings" pitchFamily="2" charset="2"/>
              <a:buChar char="v"/>
            </a:pPr>
            <a:r>
              <a:rPr lang="ru-RU" dirty="0" smtClean="0">
                <a:solidFill>
                  <a:srgbClr val="BC99DF"/>
                </a:solidFill>
              </a:rPr>
              <a:t> интуитивность;</a:t>
            </a:r>
          </a:p>
          <a:p>
            <a:pPr algn="l">
              <a:buFont typeface="Wingdings" pitchFamily="2" charset="2"/>
              <a:buChar char="v"/>
            </a:pPr>
            <a:r>
              <a:rPr lang="ru-RU" dirty="0" smtClean="0">
                <a:solidFill>
                  <a:srgbClr val="BC99DF"/>
                </a:solidFill>
              </a:rPr>
              <a:t> ответственность;</a:t>
            </a:r>
          </a:p>
          <a:p>
            <a:pPr algn="l">
              <a:buFont typeface="Wingdings" pitchFamily="2" charset="2"/>
              <a:buChar char="v"/>
            </a:pPr>
            <a:r>
              <a:rPr lang="ru-RU" dirty="0" smtClean="0">
                <a:solidFill>
                  <a:srgbClr val="BC99DF"/>
                </a:solidFill>
              </a:rPr>
              <a:t> реалистичность;</a:t>
            </a:r>
          </a:p>
          <a:p>
            <a:pPr algn="l">
              <a:buFont typeface="Wingdings" pitchFamily="2" charset="2"/>
              <a:buChar char="v"/>
            </a:pPr>
            <a:r>
              <a:rPr lang="ru-RU" dirty="0" smtClean="0">
                <a:solidFill>
                  <a:srgbClr val="BC99DF"/>
                </a:solidFill>
              </a:rPr>
              <a:t> общительность;</a:t>
            </a:r>
          </a:p>
          <a:p>
            <a:pPr algn="l">
              <a:buFont typeface="Wingdings" pitchFamily="2" charset="2"/>
              <a:buChar char="v"/>
            </a:pPr>
            <a:r>
              <a:rPr lang="ru-RU" dirty="0" smtClean="0">
                <a:solidFill>
                  <a:srgbClr val="BC99DF"/>
                </a:solidFill>
              </a:rPr>
              <a:t> наблюдательность.</a:t>
            </a:r>
          </a:p>
          <a:p>
            <a:pPr algn="l">
              <a:buFont typeface="Wingdings" pitchFamily="2" charset="2"/>
              <a:buChar char="v"/>
            </a:pPr>
            <a:endParaRPr lang="ru-RU" dirty="0" smtClean="0"/>
          </a:p>
          <a:p>
            <a:pPr algn="l">
              <a:buFont typeface="Wingdings" pitchFamily="2" charset="2"/>
              <a:buChar char="v"/>
            </a:pPr>
            <a:endParaRPr lang="ru-RU" dirty="0" smtClean="0"/>
          </a:p>
          <a:p>
            <a:pPr algn="l">
              <a:buFont typeface="Wingdings" pitchFamily="2" charset="2"/>
              <a:buChar char="v"/>
            </a:pPr>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41" presetClass="entr" presetSubtype="0" fill="hold" nodeType="after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30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30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5" dur="30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30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3000" tmFilter="0,0; .5, 1; 1, 1"/>
                                        <p:tgtEl>
                                          <p:spTgt spid="3">
                                            <p:txEl>
                                              <p:pRg st="0" end="0"/>
                                            </p:txEl>
                                          </p:spTgt>
                                        </p:tgtEl>
                                      </p:cBhvr>
                                    </p:animEffect>
                                  </p:childTnLst>
                                </p:cTn>
                              </p:par>
                              <p:par>
                                <p:cTn id="18" presetID="41" presetClass="entr" presetSubtype="0" fill="hold" nodeType="withEffect">
                                  <p:stCondLst>
                                    <p:cond delay="0"/>
                                  </p:stCondLst>
                                  <p:iterate type="lt">
                                    <p:tmPct val="10000"/>
                                  </p:iterate>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30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2" dur="30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30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3000" tmFilter="0,0; .5, 1; 1, 1"/>
                                        <p:tgtEl>
                                          <p:spTgt spid="3">
                                            <p:txEl>
                                              <p:pRg st="1" end="1"/>
                                            </p:txEl>
                                          </p:spTgt>
                                        </p:tgtEl>
                                      </p:cBhvr>
                                    </p:animEffect>
                                  </p:childTnLst>
                                </p:cTn>
                              </p:par>
                              <p:par>
                                <p:cTn id="25" presetID="41" presetClass="entr" presetSubtype="0" fill="hold" nodeType="withEffect">
                                  <p:stCondLst>
                                    <p:cond delay="0"/>
                                  </p:stCondLst>
                                  <p:iterate type="lt">
                                    <p:tmPct val="10000"/>
                                  </p:iterate>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30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30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9" dur="30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30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3000" tmFilter="0,0; .5, 1; 1, 1"/>
                                        <p:tgtEl>
                                          <p:spTgt spid="3">
                                            <p:txEl>
                                              <p:pRg st="2" end="2"/>
                                            </p:txEl>
                                          </p:spTgt>
                                        </p:tgtEl>
                                      </p:cBhvr>
                                    </p:animEffect>
                                  </p:childTnLst>
                                </p:cTn>
                              </p:par>
                              <p:par>
                                <p:cTn id="32" presetID="41" presetClass="entr" presetSubtype="0" fill="hold" nodeType="with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30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30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30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30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3000" tmFilter="0,0; .5, 1; 1, 1"/>
                                        <p:tgtEl>
                                          <p:spTgt spid="3">
                                            <p:txEl>
                                              <p:pRg st="3" end="3"/>
                                            </p:txEl>
                                          </p:spTgt>
                                        </p:tgtEl>
                                      </p:cBhvr>
                                    </p:animEffect>
                                  </p:childTnLst>
                                </p:cTn>
                              </p:par>
                              <p:par>
                                <p:cTn id="39" presetID="41" presetClass="entr" presetSubtype="0" fill="hold" nodeType="withEffect">
                                  <p:stCondLst>
                                    <p:cond delay="0"/>
                                  </p:stCondLst>
                                  <p:iterate type="lt">
                                    <p:tmPct val="10000"/>
                                  </p:iterate>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30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30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3" dur="30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30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3000" tmFilter="0,0; .5, 1; 1, 1"/>
                                        <p:tgtEl>
                                          <p:spTgt spid="3">
                                            <p:txEl>
                                              <p:pRg st="4" end="4"/>
                                            </p:txEl>
                                          </p:spTgt>
                                        </p:tgtEl>
                                      </p:cBhvr>
                                    </p:animEffect>
                                  </p:childTnLst>
                                </p:cTn>
                              </p:par>
                              <p:par>
                                <p:cTn id="46" presetID="41" presetClass="entr" presetSubtype="0" fill="hold" nodeType="withEffect">
                                  <p:stCondLst>
                                    <p:cond delay="0"/>
                                  </p:stCondLst>
                                  <p:iterate type="lt">
                                    <p:tmPct val="10000"/>
                                  </p:iterate>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30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30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0" dur="30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30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3000" tmFilter="0,0; .5, 1; 1, 1"/>
                                        <p:tgtEl>
                                          <p:spTgt spid="3">
                                            <p:txEl>
                                              <p:pRg st="5" end="5"/>
                                            </p:txEl>
                                          </p:spTgt>
                                        </p:tgtEl>
                                      </p:cBhvr>
                                    </p:animEffect>
                                  </p:childTnLst>
                                </p:cTn>
                              </p:par>
                              <p:par>
                                <p:cTn id="53" presetID="41" presetClass="entr" presetSubtype="0" fill="hold" nodeType="withEffect">
                                  <p:stCondLst>
                                    <p:cond delay="0"/>
                                  </p:stCondLst>
                                  <p:iterate type="lt">
                                    <p:tmPct val="10000"/>
                                  </p:iterate>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30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6" dur="30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7" dur="30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8" dur="30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9" dur="3000" tmFilter="0,0; .5, 1; 1, 1"/>
                                        <p:tgtEl>
                                          <p:spTgt spid="3">
                                            <p:txEl>
                                              <p:pRg st="6" end="6"/>
                                            </p:txEl>
                                          </p:spTgt>
                                        </p:tgtEl>
                                      </p:cBhvr>
                                    </p:animEffect>
                                  </p:childTnLst>
                                </p:cTn>
                              </p:par>
                              <p:par>
                                <p:cTn id="60" presetID="41" presetClass="entr" presetSubtype="0" fill="hold" nodeType="withEffect">
                                  <p:stCondLst>
                                    <p:cond delay="0"/>
                                  </p:stCondLst>
                                  <p:iterate type="lt">
                                    <p:tmPct val="10000"/>
                                  </p:iterate>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30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63" dur="30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64" dur="30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5" dur="30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6" dur="300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071810"/>
            <a:ext cx="9144000" cy="3786190"/>
          </a:xfrm>
        </p:spPr>
        <p:txBody>
          <a:bodyPr/>
          <a:lstStyle/>
          <a:p>
            <a:r>
              <a:rPr lang="ru-RU" dirty="0" smtClean="0"/>
              <a:t> </a:t>
            </a:r>
            <a:endParaRPr lang="ru-RU" dirty="0"/>
          </a:p>
        </p:txBody>
      </p:sp>
      <p:sp>
        <p:nvSpPr>
          <p:cNvPr id="4" name="Заголовок 1"/>
          <p:cNvSpPr>
            <a:spLocks noGrp="1"/>
          </p:cNvSpPr>
          <p:nvPr>
            <p:ph type="ctrTitle"/>
          </p:nvPr>
        </p:nvSpPr>
        <p:spPr>
          <a:xfrm>
            <a:off x="0" y="0"/>
            <a:ext cx="9144000" cy="1214438"/>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glow rad="228600">
                    <a:schemeClr val="accent1">
                      <a:satMod val="175000"/>
                      <a:alpha val="40000"/>
                    </a:schemeClr>
                  </a:glow>
                </a:effectLst>
              </a:rPr>
              <a:t>        </a:t>
            </a:r>
            <a:r>
              <a:rPr lang="ru-RU" sz="5300" cap="none" dirty="0" err="1" smtClean="0">
                <a:ln w="50800"/>
                <a:solidFill>
                  <a:schemeClr val="accent4">
                    <a:lumMod val="20000"/>
                    <a:lumOff val="80000"/>
                  </a:schemeClr>
                </a:solidFill>
                <a:effectLst>
                  <a:glow rad="139700">
                    <a:schemeClr val="accent4">
                      <a:satMod val="175000"/>
                      <a:alpha val="40000"/>
                    </a:schemeClr>
                  </a:glow>
                </a:effectLst>
              </a:rPr>
              <a:t>Профессиограмма</a:t>
            </a:r>
            <a:r>
              <a:rPr lang="ru-RU" sz="5300" cap="none" dirty="0" smtClean="0">
                <a:ln w="50800"/>
                <a:solidFill>
                  <a:schemeClr val="accent4">
                    <a:lumMod val="20000"/>
                    <a:lumOff val="80000"/>
                  </a:schemeClr>
                </a:solidFill>
                <a:effectLst>
                  <a:glow rad="139700">
                    <a:schemeClr val="accent4">
                      <a:satMod val="175000"/>
                      <a:alpha val="40000"/>
                    </a:schemeClr>
                  </a:glow>
                </a:effectLst>
              </a:rPr>
              <a:t> </a:t>
            </a:r>
            <a:br>
              <a:rPr lang="ru-RU" sz="5300" cap="none" dirty="0" smtClean="0">
                <a:ln w="50800"/>
                <a:solidFill>
                  <a:schemeClr val="accent4">
                    <a:lumMod val="20000"/>
                    <a:lumOff val="80000"/>
                  </a:schemeClr>
                </a:solidFill>
                <a:effectLst>
                  <a:glow rad="139700">
                    <a:schemeClr val="accent4">
                      <a:satMod val="175000"/>
                      <a:alpha val="40000"/>
                    </a:schemeClr>
                  </a:glow>
                </a:effectLst>
              </a:rPr>
            </a:br>
            <a:r>
              <a:rPr lang="ru-RU" sz="5300" cap="none" dirty="0" smtClean="0">
                <a:ln w="50800"/>
                <a:solidFill>
                  <a:schemeClr val="accent4">
                    <a:lumMod val="20000"/>
                    <a:lumOff val="80000"/>
                  </a:schemeClr>
                </a:solidFill>
                <a:effectLst>
                  <a:glow rad="139700">
                    <a:schemeClr val="accent4">
                      <a:satMod val="175000"/>
                      <a:alpha val="40000"/>
                    </a:schemeClr>
                  </a:glow>
                </a:effectLst>
              </a:rPr>
              <a:t>              «Журналист».</a:t>
            </a:r>
            <a:endParaRPr lang="ru-RU" sz="5300" cap="none" dirty="0">
              <a:ln w="50800"/>
              <a:solidFill>
                <a:schemeClr val="accent4">
                  <a:lumMod val="20000"/>
                  <a:lumOff val="80000"/>
                </a:schemeClr>
              </a:solidFill>
              <a:effectLst>
                <a:glow rad="139700">
                  <a:schemeClr val="accent4">
                    <a:satMod val="175000"/>
                    <a:alpha val="40000"/>
                  </a:schemeClr>
                </a:glow>
              </a:effectLst>
            </a:endParaRPr>
          </a:p>
        </p:txBody>
      </p:sp>
      <p:graphicFrame>
        <p:nvGraphicFramePr>
          <p:cNvPr id="5" name="Таблица 4"/>
          <p:cNvGraphicFramePr>
            <a:graphicFrameLocks noGrp="1"/>
          </p:cNvGraphicFramePr>
          <p:nvPr/>
        </p:nvGraphicFramePr>
        <p:xfrm>
          <a:off x="13855" y="1773382"/>
          <a:ext cx="9144000" cy="5084618"/>
        </p:xfrm>
        <a:graphic>
          <a:graphicData uri="http://schemas.openxmlformats.org/drawingml/2006/table">
            <a:tbl>
              <a:tblPr>
                <a:tableStyleId>{775DCB02-9BB8-47FD-8907-85C794F793BA}</a:tableStyleId>
              </a:tblPr>
              <a:tblGrid>
                <a:gridCol w="9144000"/>
              </a:tblGrid>
              <a:tr h="5084618">
                <a:tc>
                  <a:txBody>
                    <a:bodyPr/>
                    <a:lstStyle/>
                    <a:p>
                      <a:r>
                        <a:rPr lang="ru-RU" dirty="0" smtClean="0"/>
                        <a:t>Наименование профессии                                     журналист</a:t>
                      </a:r>
                    </a:p>
                    <a:p>
                      <a:r>
                        <a:rPr lang="ru-RU" dirty="0" smtClean="0"/>
                        <a:t>Доминирующий  способ мышления                      адаптация</a:t>
                      </a:r>
                      <a:r>
                        <a:rPr lang="ru-RU" baseline="0" dirty="0" smtClean="0"/>
                        <a:t> – формализация</a:t>
                      </a:r>
                    </a:p>
                    <a:p>
                      <a:endParaRPr lang="ru-RU" baseline="0" dirty="0" smtClean="0"/>
                    </a:p>
                    <a:p>
                      <a:r>
                        <a:rPr lang="ru-RU" baseline="0" dirty="0" smtClean="0"/>
                        <a:t>Область базовых знаний №1                                 гуманитарные науки, уровень 3,</a:t>
                      </a:r>
                    </a:p>
                    <a:p>
                      <a:r>
                        <a:rPr lang="ru-RU" baseline="0" dirty="0" smtClean="0"/>
                        <a:t>и их уровень                                                            высокий (теоретический)</a:t>
                      </a:r>
                    </a:p>
                    <a:p>
                      <a:endParaRPr lang="ru-RU" baseline="0" dirty="0" smtClean="0"/>
                    </a:p>
                    <a:p>
                      <a:r>
                        <a:rPr lang="ru-RU" baseline="0" dirty="0" smtClean="0"/>
                        <a:t>Область базовых знаний №2                                филология, иностранные языки,</a:t>
                      </a:r>
                    </a:p>
                    <a:p>
                      <a:r>
                        <a:rPr lang="ru-RU" baseline="0" dirty="0" smtClean="0"/>
                        <a:t>и их уровень                                                            </a:t>
                      </a:r>
                      <a:r>
                        <a:rPr lang="ru-RU" baseline="0" dirty="0" err="1" smtClean="0"/>
                        <a:t>уровень</a:t>
                      </a:r>
                      <a:r>
                        <a:rPr lang="ru-RU" baseline="0" dirty="0" smtClean="0"/>
                        <a:t> 2,средний (практическое                       </a:t>
                      </a:r>
                    </a:p>
                    <a:p>
                      <a:r>
                        <a:rPr lang="ru-RU" baseline="0" dirty="0" smtClean="0"/>
                        <a:t>                                                                                 использование  знаний)</a:t>
                      </a:r>
                    </a:p>
                    <a:p>
                      <a:endParaRPr lang="ru-RU" baseline="0" dirty="0" smtClean="0"/>
                    </a:p>
                    <a:p>
                      <a:r>
                        <a:rPr lang="ru-RU" baseline="0" dirty="0" smtClean="0"/>
                        <a:t>Профессиональная область                                литературно – художественная                          </a:t>
                      </a:r>
                    </a:p>
                    <a:p>
                      <a:r>
                        <a:rPr lang="ru-RU" baseline="0" dirty="0" smtClean="0"/>
                        <a:t>                                                                               деятельность</a:t>
                      </a:r>
                    </a:p>
                    <a:p>
                      <a:endParaRPr lang="ru-RU" baseline="0" dirty="0" smtClean="0"/>
                    </a:p>
                    <a:p>
                      <a:r>
                        <a:rPr lang="ru-RU" baseline="0" dirty="0" smtClean="0"/>
                        <a:t>Межличностное взаимодействие                         частое по типу «рядом»</a:t>
                      </a:r>
                    </a:p>
                    <a:p>
                      <a:r>
                        <a:rPr lang="ru-RU" baseline="0" dirty="0" smtClean="0"/>
                        <a:t>Доминирующий интерес                                       артистический</a:t>
                      </a:r>
                    </a:p>
                    <a:p>
                      <a:r>
                        <a:rPr lang="ru-RU" baseline="0" dirty="0" smtClean="0"/>
                        <a:t> </a:t>
                      </a:r>
                    </a:p>
                    <a:p>
                      <a:r>
                        <a:rPr lang="ru-RU" baseline="0" dirty="0" smtClean="0"/>
                        <a:t>Доминирующий интерес                                      социальный</a:t>
                      </a:r>
                    </a:p>
                    <a:p>
                      <a:r>
                        <a:rPr lang="ru-RU" baseline="0" dirty="0" smtClean="0"/>
                        <a:t>Условия работы                                                    вне помещения, мобильный</a:t>
                      </a:r>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155" decel="100000"/>
                                        <p:tgtEl>
                                          <p:spTgt spid="5"/>
                                        </p:tgtEl>
                                      </p:cBhvr>
                                    </p:animEffect>
                                    <p:animScale>
                                      <p:cBhvr>
                                        <p:cTn id="16" dur="1155" decel="100000"/>
                                        <p:tgtEl>
                                          <p:spTgt spid="5"/>
                                        </p:tgtEl>
                                      </p:cBhvr>
                                      <p:from x="10000" y="10000"/>
                                      <p:to x="200000" y="450000"/>
                                    </p:animScale>
                                    <p:animScale>
                                      <p:cBhvr>
                                        <p:cTn id="17" dur="1845" accel="100000" fill="hold">
                                          <p:stCondLst>
                                            <p:cond delay="1155"/>
                                          </p:stCondLst>
                                        </p:cTn>
                                        <p:tgtEl>
                                          <p:spTgt spid="5"/>
                                        </p:tgtEl>
                                      </p:cBhvr>
                                      <p:from x="200000" y="450000"/>
                                      <p:to x="100000" y="100000"/>
                                    </p:animScale>
                                    <p:set>
                                      <p:cBhvr>
                                        <p:cTn id="18" dur="1155" fill="hold"/>
                                        <p:tgtEl>
                                          <p:spTgt spid="5"/>
                                        </p:tgtEl>
                                        <p:attrNameLst>
                                          <p:attrName>ppt_x</p:attrName>
                                        </p:attrNameLst>
                                      </p:cBhvr>
                                      <p:to>
                                        <p:strVal val="(0.5)"/>
                                      </p:to>
                                    </p:set>
                                    <p:anim from="(0.5)" to="(#ppt_x)" calcmode="lin" valueType="num">
                                      <p:cBhvr>
                                        <p:cTn id="19" dur="1845" accel="100000" fill="hold">
                                          <p:stCondLst>
                                            <p:cond delay="1155"/>
                                          </p:stCondLst>
                                        </p:cTn>
                                        <p:tgtEl>
                                          <p:spTgt spid="5"/>
                                        </p:tgtEl>
                                        <p:attrNameLst>
                                          <p:attrName>ppt_x</p:attrName>
                                        </p:attrNameLst>
                                      </p:cBhvr>
                                    </p:anim>
                                    <p:set>
                                      <p:cBhvr>
                                        <p:cTn id="20" dur="1155" fill="hold"/>
                                        <p:tgtEl>
                                          <p:spTgt spid="5"/>
                                        </p:tgtEl>
                                        <p:attrNameLst>
                                          <p:attrName>ppt_y</p:attrName>
                                        </p:attrNameLst>
                                      </p:cBhvr>
                                      <p:to>
                                        <p:strVal val="(#ppt_y+0.4)"/>
                                      </p:to>
                                    </p:set>
                                    <p:anim from="(#ppt_y+0.4)" to="(#ppt_y)" calcmode="lin" valueType="num">
                                      <p:cBhvr>
                                        <p:cTn id="21" dur="1845" accel="100000" fill="hold">
                                          <p:stCondLst>
                                            <p:cond delay="1155"/>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00108"/>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4">
                    <a:lumMod val="40000"/>
                    <a:lumOff val="60000"/>
                  </a:schemeClr>
                </a:solidFill>
                <a:effectLst>
                  <a:glow rad="139700">
                    <a:schemeClr val="accent4">
                      <a:satMod val="175000"/>
                      <a:alpha val="40000"/>
                    </a:schemeClr>
                  </a:glow>
                </a:effectLst>
              </a:rPr>
              <a:t>История профессии.</a:t>
            </a:r>
            <a:endParaRPr lang="ru-RU" sz="4800" cap="none" dirty="0">
              <a:ln w="50800"/>
              <a:solidFill>
                <a:schemeClr val="accent4">
                  <a:lumMod val="40000"/>
                  <a:lumOff val="60000"/>
                </a:schemeClr>
              </a:solidFill>
              <a:effectLst>
                <a:glow rad="139700">
                  <a:schemeClr val="accent4">
                    <a:satMod val="175000"/>
                    <a:alpha val="40000"/>
                  </a:schemeClr>
                </a:glow>
              </a:effectLst>
            </a:endParaRPr>
          </a:p>
        </p:txBody>
      </p:sp>
      <p:sp>
        <p:nvSpPr>
          <p:cNvPr id="3" name="Подзаголовок 2"/>
          <p:cNvSpPr>
            <a:spLocks noGrp="1"/>
          </p:cNvSpPr>
          <p:nvPr>
            <p:ph type="subTitle" idx="1"/>
          </p:nvPr>
        </p:nvSpPr>
        <p:spPr>
          <a:xfrm>
            <a:off x="0" y="2071678"/>
            <a:ext cx="9144000" cy="4786322"/>
          </a:xfrm>
        </p:spPr>
        <p:txBody>
          <a:bodyPr/>
          <a:lstStyle/>
          <a:p>
            <a:pPr algn="l"/>
            <a:r>
              <a:rPr lang="ru-RU" dirty="0" smtClean="0">
                <a:solidFill>
                  <a:schemeClr val="accent6">
                    <a:lumMod val="60000"/>
                    <a:lumOff val="40000"/>
                  </a:schemeClr>
                </a:solidFill>
              </a:rPr>
              <a:t>Первые регулярные периодические издания в России и на Западе в Х</a:t>
            </a:r>
            <a:r>
              <a:rPr lang="en-US" dirty="0" smtClean="0">
                <a:solidFill>
                  <a:schemeClr val="accent6">
                    <a:lumMod val="60000"/>
                    <a:lumOff val="40000"/>
                  </a:schemeClr>
                </a:solidFill>
              </a:rPr>
              <a:t>VII</a:t>
            </a:r>
            <a:r>
              <a:rPr lang="ru-RU" dirty="0" smtClean="0">
                <a:solidFill>
                  <a:schemeClr val="accent6">
                    <a:lumMod val="60000"/>
                    <a:lumOff val="40000"/>
                  </a:schemeClr>
                </a:solidFill>
              </a:rPr>
              <a:t> веке не имели строгого подразделения на журналы и газеты. Один из номеров первопечатной газеты в России, выпущенной по указу Петра </a:t>
            </a:r>
            <a:r>
              <a:rPr lang="en-US" dirty="0" smtClean="0">
                <a:solidFill>
                  <a:schemeClr val="accent6">
                    <a:lumMod val="60000"/>
                    <a:lumOff val="40000"/>
                  </a:schemeClr>
                </a:solidFill>
              </a:rPr>
              <a:t>I</a:t>
            </a:r>
            <a:r>
              <a:rPr lang="ru-RU" dirty="0" smtClean="0">
                <a:solidFill>
                  <a:schemeClr val="accent6">
                    <a:lumMod val="60000"/>
                    <a:lumOff val="40000"/>
                  </a:schemeClr>
                </a:solidFill>
              </a:rPr>
              <a:t> 27декабря 1702 года, именовался «</a:t>
            </a:r>
            <a:r>
              <a:rPr lang="ru-RU" dirty="0" err="1" smtClean="0">
                <a:solidFill>
                  <a:schemeClr val="accent6">
                    <a:lumMod val="60000"/>
                    <a:lumOff val="40000"/>
                  </a:schemeClr>
                </a:solidFill>
              </a:rPr>
              <a:t>Юрнал</a:t>
            </a:r>
            <a:r>
              <a:rPr lang="ru-RU" dirty="0" smtClean="0">
                <a:solidFill>
                  <a:schemeClr val="accent6">
                    <a:lumMod val="60000"/>
                    <a:lumOff val="40000"/>
                  </a:schemeClr>
                </a:solidFill>
              </a:rPr>
              <a:t>, или подённая роспись ... » С января 1703 года начали регулярно выходить «Ведомости&gt;&gt; Петра </a:t>
            </a:r>
            <a:r>
              <a:rPr lang="en-US" dirty="0" smtClean="0">
                <a:solidFill>
                  <a:schemeClr val="accent6">
                    <a:lumMod val="60000"/>
                    <a:lumOff val="40000"/>
                  </a:schemeClr>
                </a:solidFill>
              </a:rPr>
              <a:t>I</a:t>
            </a:r>
            <a:r>
              <a:rPr lang="ru-RU" dirty="0" smtClean="0">
                <a:solidFill>
                  <a:schemeClr val="accent6">
                    <a:lumMod val="60000"/>
                    <a:lumOff val="40000"/>
                  </a:schemeClr>
                </a:solidFill>
              </a:rPr>
              <a:t> - первая печатная газета. Первый русский журнал - «Еже­месячные сочинения, пользе и увеселению служащие» - выпускался Академией наук с 1755 года. </a:t>
            </a:r>
          </a:p>
          <a:p>
            <a:pPr algn="l"/>
            <a:r>
              <a:rPr lang="ru-RU" dirty="0" smtClean="0">
                <a:solidFill>
                  <a:schemeClr val="accent6">
                    <a:lumMod val="60000"/>
                    <a:lumOff val="40000"/>
                  </a:schemeClr>
                </a:solidFill>
              </a:rPr>
              <a:t>     В России профессия журналиста приобрела большое значение в пер­вой половине XIX века в связи с развитием периодической печати, особенно журналов. </a:t>
            </a:r>
          </a:p>
          <a:p>
            <a:pPr algn="l"/>
            <a:r>
              <a:rPr lang="ru-RU" dirty="0" smtClean="0">
                <a:solidFill>
                  <a:schemeClr val="accent6">
                    <a:lumMod val="60000"/>
                    <a:lumOff val="40000"/>
                  </a:schemeClr>
                </a:solidFill>
              </a:rPr>
              <a:t>    В настоящее время профессия журналиста играет большую роль в формировании политического, экономического, культурного мировоз­зрения общества, а также является основным источником информа­ции для всего населения нашей планеты.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par>
                          <p:cTn id="15" fill="hold">
                            <p:stCondLst>
                              <p:cond delay="2000"/>
                            </p:stCondLst>
                            <p:childTnLst>
                              <p:par>
                                <p:cTn id="16" presetID="3" presetClass="entr" presetSubtype="10" fill="hold"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linds(horizontal)">
                                      <p:cBhvr>
                                        <p:cTn id="18" dur="3000"/>
                                        <p:tgtEl>
                                          <p:spTgt spid="3">
                                            <p:txEl>
                                              <p:pRg st="0" end="0"/>
                                            </p:txEl>
                                          </p:spTgt>
                                        </p:tgtEl>
                                      </p:cBhvr>
                                    </p:animEffect>
                                  </p:childTnLst>
                                </p:cTn>
                              </p:par>
                            </p:childTnLst>
                          </p:cTn>
                        </p:par>
                        <p:par>
                          <p:cTn id="19" fill="hold">
                            <p:stCondLst>
                              <p:cond delay="5000"/>
                            </p:stCondLst>
                            <p:childTnLst>
                              <p:par>
                                <p:cTn id="20" presetID="3" presetClass="entr" presetSubtype="1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3000"/>
                                        <p:tgtEl>
                                          <p:spTgt spid="3">
                                            <p:txEl>
                                              <p:pRg st="1" end="1"/>
                                            </p:txEl>
                                          </p:spTgt>
                                        </p:tgtEl>
                                      </p:cBhvr>
                                    </p:animEffect>
                                  </p:childTnLst>
                                </p:cTn>
                              </p:par>
                            </p:childTnLst>
                          </p:cTn>
                        </p:par>
                        <p:par>
                          <p:cTn id="23" fill="hold">
                            <p:stCondLst>
                              <p:cond delay="8000"/>
                            </p:stCondLst>
                            <p:childTnLst>
                              <p:par>
                                <p:cTn id="24" presetID="3" presetClass="entr" presetSubtype="10" fill="hold"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blinds(horizontal)">
                                      <p:cBhvr>
                                        <p:cTn id="26"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428736"/>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4">
                    <a:lumMod val="60000"/>
                    <a:lumOff val="40000"/>
                  </a:schemeClr>
                </a:solidFill>
                <a:effectLst>
                  <a:glow rad="139700">
                    <a:schemeClr val="accent4">
                      <a:satMod val="175000"/>
                      <a:alpha val="40000"/>
                    </a:schemeClr>
                  </a:glow>
                </a:effectLst>
              </a:rPr>
              <a:t>Доминирующие виды     </a:t>
            </a:r>
            <a:br>
              <a:rPr lang="ru-RU" sz="4800" cap="none" dirty="0" smtClean="0">
                <a:ln w="50800"/>
                <a:solidFill>
                  <a:schemeClr val="accent4">
                    <a:lumMod val="60000"/>
                    <a:lumOff val="40000"/>
                  </a:schemeClr>
                </a:solidFill>
                <a:effectLst>
                  <a:glow rad="139700">
                    <a:schemeClr val="accent4">
                      <a:satMod val="175000"/>
                      <a:alpha val="40000"/>
                    </a:schemeClr>
                  </a:glow>
                </a:effectLst>
              </a:rPr>
            </a:br>
            <a:r>
              <a:rPr lang="ru-RU" sz="4800" cap="none" dirty="0" smtClean="0">
                <a:ln w="50800"/>
                <a:solidFill>
                  <a:schemeClr val="accent4">
                    <a:lumMod val="60000"/>
                    <a:lumOff val="40000"/>
                  </a:schemeClr>
                </a:solidFill>
                <a:effectLst>
                  <a:glow rad="139700">
                    <a:schemeClr val="accent4">
                      <a:satMod val="175000"/>
                      <a:alpha val="40000"/>
                    </a:schemeClr>
                  </a:glow>
                </a:effectLst>
              </a:rPr>
              <a:t>             деятельности.</a:t>
            </a:r>
            <a:endParaRPr lang="ru-RU" sz="4800" cap="none" dirty="0">
              <a:ln w="50800"/>
              <a:solidFill>
                <a:schemeClr val="accent4">
                  <a:lumMod val="60000"/>
                  <a:lumOff val="40000"/>
                </a:schemeClr>
              </a:solidFill>
              <a:effectLst>
                <a:glow rad="139700">
                  <a:schemeClr val="accent4">
                    <a:satMod val="175000"/>
                    <a:alpha val="40000"/>
                  </a:schemeClr>
                </a:glow>
              </a:effectLst>
            </a:endParaRPr>
          </a:p>
        </p:txBody>
      </p:sp>
      <p:sp>
        <p:nvSpPr>
          <p:cNvPr id="3" name="Подзаголовок 2"/>
          <p:cNvSpPr>
            <a:spLocks noGrp="1"/>
          </p:cNvSpPr>
          <p:nvPr>
            <p:ph type="subTitle" idx="1"/>
          </p:nvPr>
        </p:nvSpPr>
        <p:spPr>
          <a:xfrm>
            <a:off x="0" y="1785926"/>
            <a:ext cx="9144000" cy="5072074"/>
          </a:xfrm>
        </p:spPr>
        <p:txBody>
          <a:bodyPr/>
          <a:lstStyle/>
          <a:p>
            <a:pPr lvl="0" algn="l">
              <a:buFont typeface="Wingdings" pitchFamily="2" charset="2"/>
              <a:buChar char="Ø"/>
            </a:pPr>
            <a:r>
              <a:rPr lang="ru-RU" dirty="0" smtClean="0">
                <a:solidFill>
                  <a:schemeClr val="tx2"/>
                </a:solidFill>
              </a:rPr>
              <a:t>работа в средствах массовой информации; </a:t>
            </a:r>
          </a:p>
          <a:p>
            <a:pPr lvl="0" algn="l">
              <a:buFont typeface="Wingdings" pitchFamily="2" charset="2"/>
              <a:buChar char="Ø"/>
            </a:pPr>
            <a:r>
              <a:rPr lang="ru-RU" dirty="0" smtClean="0">
                <a:solidFill>
                  <a:schemeClr val="tx2"/>
                </a:solidFill>
              </a:rPr>
              <a:t>информирование людей достоверными фактами; </a:t>
            </a:r>
          </a:p>
          <a:p>
            <a:pPr lvl="0" algn="l">
              <a:buFont typeface="Wingdings" pitchFamily="2" charset="2"/>
              <a:buChar char="Ø"/>
            </a:pPr>
            <a:r>
              <a:rPr lang="ru-RU" dirty="0" smtClean="0">
                <a:solidFill>
                  <a:schemeClr val="tx2"/>
                </a:solidFill>
              </a:rPr>
              <a:t>сбор информации (взятие интервью, работа с документами, архивами), ее обработка; </a:t>
            </a:r>
          </a:p>
          <a:p>
            <a:pPr lvl="0" algn="l">
              <a:buFont typeface="Wingdings" pitchFamily="2" charset="2"/>
              <a:buChar char="Ø"/>
            </a:pPr>
            <a:r>
              <a:rPr lang="ru-RU" dirty="0" smtClean="0">
                <a:solidFill>
                  <a:schemeClr val="tx2"/>
                </a:solidFill>
              </a:rPr>
              <a:t>анализ фактов и ситуаций, оценка текущих событий; </a:t>
            </a:r>
          </a:p>
          <a:p>
            <a:pPr lvl="0" algn="l">
              <a:buFont typeface="Wingdings" pitchFamily="2" charset="2"/>
              <a:buChar char="Ø"/>
            </a:pPr>
            <a:r>
              <a:rPr lang="ru-RU" dirty="0" smtClean="0">
                <a:solidFill>
                  <a:schemeClr val="tx2"/>
                </a:solidFill>
              </a:rPr>
              <a:t>поиск наиболее интересных, значимых, актуальных событий в сфере экономики, политики, культуры, общественной жизни для освещения их в средствах массовой информации; </a:t>
            </a:r>
          </a:p>
          <a:p>
            <a:pPr lvl="0" algn="l">
              <a:buFont typeface="Wingdings" pitchFamily="2" charset="2"/>
              <a:buChar char="Ø"/>
            </a:pPr>
            <a:r>
              <a:rPr lang="ru-RU" dirty="0" smtClean="0">
                <a:solidFill>
                  <a:schemeClr val="tx2"/>
                </a:solidFill>
              </a:rPr>
              <a:t>подготовка материалов для публикации; </a:t>
            </a:r>
          </a:p>
          <a:p>
            <a:pPr lvl="0" algn="l">
              <a:buFont typeface="Wingdings" pitchFamily="2" charset="2"/>
              <a:buChar char="Ø"/>
            </a:pPr>
            <a:r>
              <a:rPr lang="ru-RU" dirty="0" smtClean="0">
                <a:solidFill>
                  <a:schemeClr val="tx2"/>
                </a:solidFill>
              </a:rPr>
              <a:t>литературная обработка материала с учетом жанрового своеобразия, стилистической подачи фактов, журналистских приемов (в письменной и устной форме). </a:t>
            </a:r>
          </a:p>
          <a:p>
            <a:pPr algn="l"/>
            <a:r>
              <a:rPr lang="ru-RU" dirty="0" smtClean="0"/>
              <a:t> </a:t>
            </a:r>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par>
                          <p:cTn id="8" fill="hold">
                            <p:stCondLst>
                              <p:cond delay="20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2000"/>
                                        <p:tgtEl>
                                          <p:spTgt spid="3">
                                            <p:txEl>
                                              <p:pRg st="0" end="0"/>
                                            </p:txEl>
                                          </p:spTgt>
                                        </p:tgtEl>
                                      </p:cBhvr>
                                    </p:animEffect>
                                  </p:childTnLst>
                                </p:cTn>
                              </p:par>
                            </p:childTnLst>
                          </p:cTn>
                        </p:par>
                        <p:par>
                          <p:cTn id="12" fill="hold">
                            <p:stCondLst>
                              <p:cond delay="4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2000"/>
                                        <p:tgtEl>
                                          <p:spTgt spid="3">
                                            <p:txEl>
                                              <p:pRg st="1" end="1"/>
                                            </p:txEl>
                                          </p:spTgt>
                                        </p:tgtEl>
                                      </p:cBhvr>
                                    </p:animEffect>
                                  </p:childTnLst>
                                </p:cTn>
                              </p:par>
                            </p:childTnLst>
                          </p:cTn>
                        </p:par>
                        <p:par>
                          <p:cTn id="16" fill="hold">
                            <p:stCondLst>
                              <p:cond delay="60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2000"/>
                                        <p:tgtEl>
                                          <p:spTgt spid="3">
                                            <p:txEl>
                                              <p:pRg st="2" end="2"/>
                                            </p:txEl>
                                          </p:spTgt>
                                        </p:tgtEl>
                                      </p:cBhvr>
                                    </p:animEffect>
                                  </p:childTnLst>
                                </p:cTn>
                              </p:par>
                            </p:childTnLst>
                          </p:cTn>
                        </p:par>
                        <p:par>
                          <p:cTn id="20" fill="hold">
                            <p:stCondLst>
                              <p:cond delay="8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2000"/>
                                        <p:tgtEl>
                                          <p:spTgt spid="3">
                                            <p:txEl>
                                              <p:pRg st="3" end="3"/>
                                            </p:txEl>
                                          </p:spTgt>
                                        </p:tgtEl>
                                      </p:cBhvr>
                                    </p:animEffect>
                                  </p:childTnLst>
                                </p:cTn>
                              </p:par>
                            </p:childTnLst>
                          </p:cTn>
                        </p:par>
                        <p:par>
                          <p:cTn id="24" fill="hold">
                            <p:stCondLst>
                              <p:cond delay="100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2000"/>
                                        <p:tgtEl>
                                          <p:spTgt spid="3">
                                            <p:txEl>
                                              <p:pRg st="4" end="4"/>
                                            </p:txEl>
                                          </p:spTgt>
                                        </p:tgtEl>
                                      </p:cBhvr>
                                    </p:animEffect>
                                  </p:childTnLst>
                                </p:cTn>
                              </p:par>
                            </p:childTnLst>
                          </p:cTn>
                        </p:par>
                        <p:par>
                          <p:cTn id="28" fill="hold">
                            <p:stCondLst>
                              <p:cond delay="12000"/>
                            </p:stCondLst>
                            <p:childTnLst>
                              <p:par>
                                <p:cTn id="29" presetID="9"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ssolve">
                                      <p:cBhvr>
                                        <p:cTn id="31" dur="2000"/>
                                        <p:tgtEl>
                                          <p:spTgt spid="3">
                                            <p:txEl>
                                              <p:pRg st="5" end="5"/>
                                            </p:txEl>
                                          </p:spTgt>
                                        </p:tgtEl>
                                      </p:cBhvr>
                                    </p:animEffect>
                                  </p:childTnLst>
                                </p:cTn>
                              </p:par>
                            </p:childTnLst>
                          </p:cTn>
                        </p:par>
                        <p:par>
                          <p:cTn id="32" fill="hold">
                            <p:stCondLst>
                              <p:cond delay="14000"/>
                            </p:stCondLst>
                            <p:childTnLst>
                              <p:par>
                                <p:cTn id="33" presetID="9"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dissolve">
                                      <p:cBhvr>
                                        <p:cTn id="35" dur="2000"/>
                                        <p:tgtEl>
                                          <p:spTgt spid="3">
                                            <p:txEl>
                                              <p:pRg st="6" end="6"/>
                                            </p:txEl>
                                          </p:spTgt>
                                        </p:tgtEl>
                                      </p:cBhvr>
                                    </p:animEffect>
                                  </p:childTnLst>
                                </p:cTn>
                              </p:par>
                            </p:childTnLst>
                          </p:cTn>
                        </p:par>
                        <p:par>
                          <p:cTn id="36" fill="hold">
                            <p:stCondLst>
                              <p:cond delay="16000"/>
                            </p:stCondLst>
                            <p:childTnLst>
                              <p:par>
                                <p:cTn id="37" presetID="9"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dissolve">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214422"/>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4">
                    <a:lumMod val="50000"/>
                  </a:schemeClr>
                </a:solidFill>
                <a:effectLst>
                  <a:glow rad="139700">
                    <a:schemeClr val="accent4">
                      <a:satMod val="175000"/>
                      <a:alpha val="40000"/>
                    </a:schemeClr>
                  </a:glow>
                </a:effectLst>
              </a:rPr>
              <a:t>Личностные качества, </a:t>
            </a:r>
            <a:br>
              <a:rPr lang="ru-RU" sz="4800" cap="none" dirty="0" smtClean="0">
                <a:ln w="50800"/>
                <a:solidFill>
                  <a:schemeClr val="accent4">
                    <a:lumMod val="50000"/>
                  </a:schemeClr>
                </a:solidFill>
                <a:effectLst>
                  <a:glow rad="139700">
                    <a:schemeClr val="accent4">
                      <a:satMod val="175000"/>
                      <a:alpha val="40000"/>
                    </a:schemeClr>
                  </a:glow>
                </a:effectLst>
              </a:rPr>
            </a:br>
            <a:r>
              <a:rPr lang="ru-RU" sz="4800" cap="none" dirty="0" smtClean="0">
                <a:ln w="50800"/>
                <a:solidFill>
                  <a:schemeClr val="accent4">
                    <a:lumMod val="50000"/>
                  </a:schemeClr>
                </a:solidFill>
                <a:effectLst>
                  <a:glow rad="139700">
                    <a:schemeClr val="accent4">
                      <a:satMod val="175000"/>
                      <a:alpha val="40000"/>
                    </a:schemeClr>
                  </a:glow>
                </a:effectLst>
              </a:rPr>
              <a:t>   интересы и склонности: </a:t>
            </a:r>
            <a:endParaRPr lang="ru-RU" sz="4800" cap="none" dirty="0">
              <a:ln w="50800"/>
              <a:solidFill>
                <a:schemeClr val="accent4">
                  <a:lumMod val="50000"/>
                </a:schemeClr>
              </a:solidFill>
              <a:effectLst>
                <a:glow rad="139700">
                  <a:schemeClr val="accent4">
                    <a:satMod val="175000"/>
                    <a:alpha val="40000"/>
                  </a:schemeClr>
                </a:glow>
              </a:effectLst>
            </a:endParaRPr>
          </a:p>
        </p:txBody>
      </p:sp>
      <p:sp>
        <p:nvSpPr>
          <p:cNvPr id="3" name="Подзаголовок 2"/>
          <p:cNvSpPr>
            <a:spLocks noGrp="1"/>
          </p:cNvSpPr>
          <p:nvPr>
            <p:ph type="subTitle" idx="1"/>
          </p:nvPr>
        </p:nvSpPr>
        <p:spPr>
          <a:xfrm>
            <a:off x="0" y="2285992"/>
            <a:ext cx="9144000" cy="4572008"/>
          </a:xfrm>
        </p:spPr>
        <p:txBody>
          <a:bodyPr/>
          <a:lstStyle/>
          <a:p>
            <a:pPr lvl="0" algn="l">
              <a:buFont typeface="Wingdings" pitchFamily="2" charset="2"/>
              <a:buChar char="v"/>
            </a:pPr>
            <a:r>
              <a:rPr lang="ru-RU" dirty="0" smtClean="0">
                <a:solidFill>
                  <a:srgbClr val="CC9900"/>
                </a:solidFill>
              </a:rPr>
              <a:t> объективность; </a:t>
            </a:r>
          </a:p>
          <a:p>
            <a:pPr lvl="0" algn="l">
              <a:buFont typeface="Wingdings" pitchFamily="2" charset="2"/>
              <a:buChar char="v"/>
            </a:pPr>
            <a:r>
              <a:rPr lang="ru-RU" dirty="0" smtClean="0">
                <a:solidFill>
                  <a:srgbClr val="CC9900"/>
                </a:solidFill>
              </a:rPr>
              <a:t> эрудированность; </a:t>
            </a:r>
          </a:p>
          <a:p>
            <a:pPr lvl="0" algn="l">
              <a:buFont typeface="Wingdings" pitchFamily="2" charset="2"/>
              <a:buChar char="v"/>
            </a:pPr>
            <a:r>
              <a:rPr lang="ru-RU" dirty="0" smtClean="0">
                <a:solidFill>
                  <a:srgbClr val="CC9900"/>
                </a:solidFill>
              </a:rPr>
              <a:t> самоконтроль и уравновешенность; </a:t>
            </a:r>
          </a:p>
          <a:p>
            <a:pPr lvl="0" algn="l">
              <a:buFont typeface="Wingdings" pitchFamily="2" charset="2"/>
              <a:buChar char="v"/>
            </a:pPr>
            <a:r>
              <a:rPr lang="ru-RU" dirty="0" smtClean="0">
                <a:solidFill>
                  <a:srgbClr val="CC9900"/>
                </a:solidFill>
              </a:rPr>
              <a:t> терпимость, </a:t>
            </a:r>
            <a:r>
              <a:rPr lang="ru-RU" dirty="0" err="1" smtClean="0">
                <a:solidFill>
                  <a:srgbClr val="CC9900"/>
                </a:solidFill>
              </a:rPr>
              <a:t>безоценочное</a:t>
            </a:r>
            <a:r>
              <a:rPr lang="ru-RU" dirty="0" smtClean="0">
                <a:solidFill>
                  <a:srgbClr val="CC9900"/>
                </a:solidFill>
              </a:rPr>
              <a:t> отношение к людям; </a:t>
            </a:r>
          </a:p>
          <a:p>
            <a:pPr lvl="0" algn="l">
              <a:buFont typeface="Wingdings" pitchFamily="2" charset="2"/>
              <a:buChar char="v"/>
            </a:pPr>
            <a:r>
              <a:rPr lang="ru-RU" dirty="0" smtClean="0">
                <a:solidFill>
                  <a:srgbClr val="CC9900"/>
                </a:solidFill>
              </a:rPr>
              <a:t> интерес и уважение к другому человеку; </a:t>
            </a:r>
          </a:p>
          <a:p>
            <a:pPr lvl="0" algn="l">
              <a:buFont typeface="Wingdings" pitchFamily="2" charset="2"/>
              <a:buChar char="v"/>
            </a:pPr>
            <a:r>
              <a:rPr lang="ru-RU" dirty="0" smtClean="0">
                <a:solidFill>
                  <a:srgbClr val="CC9900"/>
                </a:solidFill>
              </a:rPr>
              <a:t> оригинальность, находчивость, </a:t>
            </a:r>
          </a:p>
          <a:p>
            <a:pPr algn="l">
              <a:buFont typeface="Wingdings" pitchFamily="2" charset="2"/>
              <a:buChar char="v"/>
            </a:pPr>
            <a:r>
              <a:rPr lang="ru-RU" dirty="0" smtClean="0">
                <a:solidFill>
                  <a:srgbClr val="CC9900"/>
                </a:solidFill>
              </a:rPr>
              <a:t> разносторонность; </a:t>
            </a:r>
          </a:p>
          <a:p>
            <a:pPr lvl="0" algn="l">
              <a:buFont typeface="Wingdings" pitchFamily="2" charset="2"/>
              <a:buChar char="v"/>
            </a:pPr>
            <a:r>
              <a:rPr lang="ru-RU" dirty="0" smtClean="0">
                <a:solidFill>
                  <a:srgbClr val="CC9900"/>
                </a:solidFill>
              </a:rPr>
              <a:t> любознательность; </a:t>
            </a:r>
          </a:p>
          <a:p>
            <a:pPr lvl="0" algn="l">
              <a:buFont typeface="Wingdings" pitchFamily="2" charset="2"/>
              <a:buChar char="v"/>
            </a:pPr>
            <a:r>
              <a:rPr lang="ru-RU" dirty="0" smtClean="0">
                <a:solidFill>
                  <a:srgbClr val="CC9900"/>
                </a:solidFill>
              </a:rPr>
              <a:t> тактичность; </a:t>
            </a:r>
          </a:p>
          <a:p>
            <a:pPr lvl="0" algn="l">
              <a:buFont typeface="Wingdings" pitchFamily="2" charset="2"/>
              <a:buChar char="v"/>
            </a:pPr>
            <a:r>
              <a:rPr lang="ru-RU" dirty="0" smtClean="0">
                <a:solidFill>
                  <a:srgbClr val="CC9900"/>
                </a:solidFill>
              </a:rPr>
              <a:t> вежливость. </a:t>
            </a:r>
          </a:p>
          <a:p>
            <a:pPr lvl="0" algn="l"/>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4" dur="20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40" presetClass="entr" presetSubtype="0" fill="hold" nodeType="withEffect">
                                  <p:stCondLst>
                                    <p:cond delay="0"/>
                                  </p:stCondLst>
                                  <p:iterate type="lt">
                                    <p:tmPct val="10000"/>
                                  </p:iterate>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1"/>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
                                          </p:val>
                                        </p:tav>
                                        <p:tav tm="100000">
                                          <p:val>
                                            <p:strVal val="#ppt_y"/>
                                          </p:val>
                                        </p:tav>
                                      </p:tavLst>
                                    </p:anim>
                                  </p:childTnLst>
                                </p:cTn>
                              </p:par>
                              <p:par>
                                <p:cTn id="20" presetID="40" presetClass="entr" presetSubtype="0" fill="hold" nodeType="withEffect">
                                  <p:stCondLst>
                                    <p:cond delay="0"/>
                                  </p:stCondLst>
                                  <p:iterate type="lt">
                                    <p:tmPct val="10000"/>
                                  </p:iterate>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anim calcmode="lin" valueType="num">
                                      <p:cBhvr>
                                        <p:cTn id="23" dur="20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24" dur="2000" fill="hold"/>
                                        <p:tgtEl>
                                          <p:spTgt spid="3">
                                            <p:txEl>
                                              <p:pRg st="2" end="2"/>
                                            </p:txEl>
                                          </p:spTgt>
                                        </p:tgtEl>
                                        <p:attrNameLst>
                                          <p:attrName>ppt_y</p:attrName>
                                        </p:attrNameLst>
                                      </p:cBhvr>
                                      <p:tavLst>
                                        <p:tav tm="0">
                                          <p:val>
                                            <p:strVal val="#ppt_y"/>
                                          </p:val>
                                        </p:tav>
                                        <p:tav tm="100000">
                                          <p:val>
                                            <p:strVal val="#ppt_y"/>
                                          </p:val>
                                        </p:tav>
                                      </p:tavLst>
                                    </p:anim>
                                  </p:childTnLst>
                                </p:cTn>
                              </p:par>
                              <p:par>
                                <p:cTn id="25" presetID="40" presetClass="entr" presetSubtype="0" fill="hold" nodeType="withEffect">
                                  <p:stCondLst>
                                    <p:cond delay="0"/>
                                  </p:stCondLst>
                                  <p:iterate type="lt">
                                    <p:tmPct val="10000"/>
                                  </p:iterate>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anim calcmode="lin" valueType="num">
                                      <p:cBhvr>
                                        <p:cTn id="28" dur="20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29" dur="2000" fill="hold"/>
                                        <p:tgtEl>
                                          <p:spTgt spid="3">
                                            <p:txEl>
                                              <p:pRg st="3" end="3"/>
                                            </p:txEl>
                                          </p:spTgt>
                                        </p:tgtEl>
                                        <p:attrNameLst>
                                          <p:attrName>ppt_y</p:attrName>
                                        </p:attrNameLst>
                                      </p:cBhvr>
                                      <p:tavLst>
                                        <p:tav tm="0">
                                          <p:val>
                                            <p:strVal val="#ppt_y"/>
                                          </p:val>
                                        </p:tav>
                                        <p:tav tm="100000">
                                          <p:val>
                                            <p:strVal val="#ppt_y"/>
                                          </p:val>
                                        </p:tav>
                                      </p:tavLst>
                                    </p:anim>
                                  </p:childTnLst>
                                </p:cTn>
                              </p:par>
                              <p:par>
                                <p:cTn id="30" presetID="40" presetClass="entr" presetSubtype="0" fill="hold" nodeType="withEffect">
                                  <p:stCondLst>
                                    <p:cond delay="0"/>
                                  </p:stCondLst>
                                  <p:iterate type="lt">
                                    <p:tmPct val="10000"/>
                                  </p:iterate>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anim calcmode="lin" valueType="num">
                                      <p:cBhvr>
                                        <p:cTn id="33" dur="20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34" dur="2000" fill="hold"/>
                                        <p:tgtEl>
                                          <p:spTgt spid="3">
                                            <p:txEl>
                                              <p:pRg st="4" end="4"/>
                                            </p:txEl>
                                          </p:spTgt>
                                        </p:tgtEl>
                                        <p:attrNameLst>
                                          <p:attrName>ppt_y</p:attrName>
                                        </p:attrNameLst>
                                      </p:cBhvr>
                                      <p:tavLst>
                                        <p:tav tm="0">
                                          <p:val>
                                            <p:strVal val="#ppt_y"/>
                                          </p:val>
                                        </p:tav>
                                        <p:tav tm="100000">
                                          <p:val>
                                            <p:strVal val="#ppt_y"/>
                                          </p:val>
                                        </p:tav>
                                      </p:tavLst>
                                    </p:anim>
                                  </p:childTnLst>
                                </p:cTn>
                              </p:par>
                              <p:par>
                                <p:cTn id="35" presetID="40" presetClass="entr" presetSubtype="0" fill="hold" nodeType="with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1"/>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
                                          </p:val>
                                        </p:tav>
                                        <p:tav tm="100000">
                                          <p:val>
                                            <p:strVal val="#ppt_y"/>
                                          </p:val>
                                        </p:tav>
                                      </p:tavLst>
                                    </p:anim>
                                  </p:childTnLst>
                                </p:cTn>
                              </p:par>
                              <p:par>
                                <p:cTn id="40" presetID="40" presetClass="entr" presetSubtype="0" fill="hold" nodeType="withEffect">
                                  <p:stCondLst>
                                    <p:cond delay="0"/>
                                  </p:stCondLst>
                                  <p:iterate type="lt">
                                    <p:tmPct val="10000"/>
                                  </p:iterate>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anim calcmode="lin" valueType="num">
                                      <p:cBhvr>
                                        <p:cTn id="43" dur="2000" fill="hold"/>
                                        <p:tgtEl>
                                          <p:spTgt spid="3">
                                            <p:txEl>
                                              <p:pRg st="6" end="6"/>
                                            </p:txEl>
                                          </p:spTgt>
                                        </p:tgtEl>
                                        <p:attrNameLst>
                                          <p:attrName>ppt_x</p:attrName>
                                        </p:attrNameLst>
                                      </p:cBhvr>
                                      <p:tavLst>
                                        <p:tav tm="0">
                                          <p:val>
                                            <p:strVal val="#ppt_x-.1"/>
                                          </p:val>
                                        </p:tav>
                                        <p:tav tm="100000">
                                          <p:val>
                                            <p:strVal val="#ppt_x"/>
                                          </p:val>
                                        </p:tav>
                                      </p:tavLst>
                                    </p:anim>
                                    <p:anim calcmode="lin" valueType="num">
                                      <p:cBhvr>
                                        <p:cTn id="44" dur="2000" fill="hold"/>
                                        <p:tgtEl>
                                          <p:spTgt spid="3">
                                            <p:txEl>
                                              <p:pRg st="6" end="6"/>
                                            </p:txEl>
                                          </p:spTgt>
                                        </p:tgtEl>
                                        <p:attrNameLst>
                                          <p:attrName>ppt_y</p:attrName>
                                        </p:attrNameLst>
                                      </p:cBhvr>
                                      <p:tavLst>
                                        <p:tav tm="0">
                                          <p:val>
                                            <p:strVal val="#ppt_y"/>
                                          </p:val>
                                        </p:tav>
                                        <p:tav tm="100000">
                                          <p:val>
                                            <p:strVal val="#ppt_y"/>
                                          </p:val>
                                        </p:tav>
                                      </p:tavLst>
                                    </p:anim>
                                  </p:childTnLst>
                                </p:cTn>
                              </p:par>
                              <p:par>
                                <p:cTn id="45" presetID="40" presetClass="entr" presetSubtype="0" fill="hold" nodeType="withEffect">
                                  <p:stCondLst>
                                    <p:cond delay="0"/>
                                  </p:stCondLst>
                                  <p:iterate type="lt">
                                    <p:tmPct val="10000"/>
                                  </p:iterate>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anim calcmode="lin" valueType="num">
                                      <p:cBhvr>
                                        <p:cTn id="48" dur="2000" fill="hold"/>
                                        <p:tgtEl>
                                          <p:spTgt spid="3">
                                            <p:txEl>
                                              <p:pRg st="7" end="7"/>
                                            </p:txEl>
                                          </p:spTgt>
                                        </p:tgtEl>
                                        <p:attrNameLst>
                                          <p:attrName>ppt_x</p:attrName>
                                        </p:attrNameLst>
                                      </p:cBhvr>
                                      <p:tavLst>
                                        <p:tav tm="0">
                                          <p:val>
                                            <p:strVal val="#ppt_x-.1"/>
                                          </p:val>
                                        </p:tav>
                                        <p:tav tm="100000">
                                          <p:val>
                                            <p:strVal val="#ppt_x"/>
                                          </p:val>
                                        </p:tav>
                                      </p:tavLst>
                                    </p:anim>
                                    <p:anim calcmode="lin" valueType="num">
                                      <p:cBhvr>
                                        <p:cTn id="49" dur="2000" fill="hold"/>
                                        <p:tgtEl>
                                          <p:spTgt spid="3">
                                            <p:txEl>
                                              <p:pRg st="7" end="7"/>
                                            </p:txEl>
                                          </p:spTgt>
                                        </p:tgtEl>
                                        <p:attrNameLst>
                                          <p:attrName>ppt_y</p:attrName>
                                        </p:attrNameLst>
                                      </p:cBhvr>
                                      <p:tavLst>
                                        <p:tav tm="0">
                                          <p:val>
                                            <p:strVal val="#ppt_y"/>
                                          </p:val>
                                        </p:tav>
                                        <p:tav tm="100000">
                                          <p:val>
                                            <p:strVal val="#ppt_y"/>
                                          </p:val>
                                        </p:tav>
                                      </p:tavLst>
                                    </p:anim>
                                  </p:childTnLst>
                                </p:cTn>
                              </p:par>
                              <p:par>
                                <p:cTn id="50" presetID="40" presetClass="entr" presetSubtype="0" fill="hold" nodeType="withEffect">
                                  <p:stCondLst>
                                    <p:cond delay="0"/>
                                  </p:stCondLst>
                                  <p:iterate type="lt">
                                    <p:tmPct val="10000"/>
                                  </p:iterate>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anim calcmode="lin" valueType="num">
                                      <p:cBhvr>
                                        <p:cTn id="53" dur="2000" fill="hold"/>
                                        <p:tgtEl>
                                          <p:spTgt spid="3">
                                            <p:txEl>
                                              <p:pRg st="8" end="8"/>
                                            </p:txEl>
                                          </p:spTgt>
                                        </p:tgtEl>
                                        <p:attrNameLst>
                                          <p:attrName>ppt_x</p:attrName>
                                        </p:attrNameLst>
                                      </p:cBhvr>
                                      <p:tavLst>
                                        <p:tav tm="0">
                                          <p:val>
                                            <p:strVal val="#ppt_x-.1"/>
                                          </p:val>
                                        </p:tav>
                                        <p:tav tm="100000">
                                          <p:val>
                                            <p:strVal val="#ppt_x"/>
                                          </p:val>
                                        </p:tav>
                                      </p:tavLst>
                                    </p:anim>
                                    <p:anim calcmode="lin" valueType="num">
                                      <p:cBhvr>
                                        <p:cTn id="54" dur="2000" fill="hold"/>
                                        <p:tgtEl>
                                          <p:spTgt spid="3">
                                            <p:txEl>
                                              <p:pRg st="8" end="8"/>
                                            </p:txEl>
                                          </p:spTgt>
                                        </p:tgtEl>
                                        <p:attrNameLst>
                                          <p:attrName>ppt_y</p:attrName>
                                        </p:attrNameLst>
                                      </p:cBhvr>
                                      <p:tavLst>
                                        <p:tav tm="0">
                                          <p:val>
                                            <p:strVal val="#ppt_y"/>
                                          </p:val>
                                        </p:tav>
                                        <p:tav tm="100000">
                                          <p:val>
                                            <p:strVal val="#ppt_y"/>
                                          </p:val>
                                        </p:tav>
                                      </p:tavLst>
                                    </p:anim>
                                  </p:childTnLst>
                                </p:cTn>
                              </p:par>
                              <p:par>
                                <p:cTn id="55" presetID="40" presetClass="entr" presetSubtype="0" fill="hold" nodeType="withEffect">
                                  <p:stCondLst>
                                    <p:cond delay="0"/>
                                  </p:stCondLst>
                                  <p:iterate type="lt">
                                    <p:tmPct val="10000"/>
                                  </p:iterate>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anim calcmode="lin" valueType="num">
                                      <p:cBhvr>
                                        <p:cTn id="58" dur="2000" fill="hold"/>
                                        <p:tgtEl>
                                          <p:spTgt spid="3">
                                            <p:txEl>
                                              <p:pRg st="9" end="9"/>
                                            </p:txEl>
                                          </p:spTgt>
                                        </p:tgtEl>
                                        <p:attrNameLst>
                                          <p:attrName>ppt_x</p:attrName>
                                        </p:attrNameLst>
                                      </p:cBhvr>
                                      <p:tavLst>
                                        <p:tav tm="0">
                                          <p:val>
                                            <p:strVal val="#ppt_x-.1"/>
                                          </p:val>
                                        </p:tav>
                                        <p:tav tm="100000">
                                          <p:val>
                                            <p:strVal val="#ppt_x"/>
                                          </p:val>
                                        </p:tav>
                                      </p:tavLst>
                                    </p:anim>
                                    <p:anim calcmode="lin" valueType="num">
                                      <p:cBhvr>
                                        <p:cTn id="59" dur="2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143008"/>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err="1" smtClean="0">
                <a:ln w="50800"/>
                <a:solidFill>
                  <a:schemeClr val="accent5">
                    <a:lumMod val="40000"/>
                    <a:lumOff val="60000"/>
                  </a:schemeClr>
                </a:solidFill>
                <a:effectLst>
                  <a:glow rad="139700">
                    <a:schemeClr val="accent5">
                      <a:satMod val="175000"/>
                      <a:alpha val="40000"/>
                    </a:schemeClr>
                  </a:glow>
                </a:effectLst>
              </a:rPr>
              <a:t>Профессиограмма</a:t>
            </a:r>
            <a:r>
              <a:rPr lang="ru-RU" sz="4800" cap="none" dirty="0" smtClean="0">
                <a:ln w="50800"/>
                <a:solidFill>
                  <a:schemeClr val="accent5">
                    <a:lumMod val="40000"/>
                    <a:lumOff val="60000"/>
                  </a:schemeClr>
                </a:solidFill>
                <a:effectLst>
                  <a:glow rad="139700">
                    <a:schemeClr val="accent5">
                      <a:satMod val="175000"/>
                      <a:alpha val="40000"/>
                    </a:schemeClr>
                  </a:glow>
                </a:effectLst>
              </a:rPr>
              <a:t>   </a:t>
            </a:r>
            <a:br>
              <a:rPr lang="ru-RU" sz="4800" cap="none" dirty="0" smtClean="0">
                <a:ln w="50800"/>
                <a:solidFill>
                  <a:schemeClr val="accent5">
                    <a:lumMod val="40000"/>
                    <a:lumOff val="60000"/>
                  </a:schemeClr>
                </a:solidFill>
                <a:effectLst>
                  <a:glow rad="139700">
                    <a:schemeClr val="accent5">
                      <a:satMod val="175000"/>
                      <a:alpha val="40000"/>
                    </a:schemeClr>
                  </a:glow>
                </a:effectLst>
              </a:rPr>
            </a:br>
            <a:r>
              <a:rPr lang="ru-RU" sz="4800" cap="none" dirty="0" smtClean="0">
                <a:ln w="50800"/>
                <a:solidFill>
                  <a:schemeClr val="accent5">
                    <a:lumMod val="40000"/>
                    <a:lumOff val="60000"/>
                  </a:schemeClr>
                </a:solidFill>
                <a:effectLst>
                  <a:glow rad="139700">
                    <a:schemeClr val="accent5">
                      <a:satMod val="175000"/>
                      <a:alpha val="40000"/>
                    </a:schemeClr>
                  </a:glow>
                </a:effectLst>
              </a:rPr>
              <a:t>               «Инженер».</a:t>
            </a:r>
            <a:endParaRPr lang="ru-RU" sz="4800" cap="none" dirty="0">
              <a:ln w="50800"/>
              <a:solidFill>
                <a:schemeClr val="accent5">
                  <a:lumMod val="40000"/>
                  <a:lumOff val="60000"/>
                </a:schemeClr>
              </a:solidFill>
              <a:effectLst>
                <a:glow rad="139700">
                  <a:schemeClr val="accent5">
                    <a:satMod val="175000"/>
                    <a:alpha val="40000"/>
                  </a:schemeClr>
                </a:glow>
              </a:effectLst>
            </a:endParaRPr>
          </a:p>
        </p:txBody>
      </p:sp>
      <p:sp>
        <p:nvSpPr>
          <p:cNvPr id="3" name="Подзаголовок 2"/>
          <p:cNvSpPr>
            <a:spLocks noGrp="1"/>
          </p:cNvSpPr>
          <p:nvPr>
            <p:ph type="subTitle" idx="1"/>
          </p:nvPr>
        </p:nvSpPr>
        <p:spPr>
          <a:xfrm>
            <a:off x="433050" y="1544812"/>
            <a:ext cx="8710950" cy="5313188"/>
          </a:xfrm>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748" y="1643050"/>
          <a:ext cx="9129252" cy="5273040"/>
        </p:xfrm>
        <a:graphic>
          <a:graphicData uri="http://schemas.openxmlformats.org/drawingml/2006/table">
            <a:tbl>
              <a:tblPr>
                <a:tableStyleId>{35758FB7-9AC5-4552-8A53-C91805E547FA}</a:tableStyleId>
              </a:tblPr>
              <a:tblGrid>
                <a:gridCol w="9129252"/>
              </a:tblGrid>
              <a:tr h="5214950">
                <a:tc>
                  <a:txBody>
                    <a:bodyPr/>
                    <a:lstStyle/>
                    <a:p>
                      <a:r>
                        <a:rPr lang="ru-RU" sz="2000" dirty="0" smtClean="0"/>
                        <a:t>Наименование профессии                                  инженер</a:t>
                      </a:r>
                    </a:p>
                    <a:p>
                      <a:r>
                        <a:rPr lang="ru-RU" sz="2000" dirty="0" smtClean="0"/>
                        <a:t>Доминирующий</a:t>
                      </a:r>
                      <a:r>
                        <a:rPr lang="ru-RU" sz="2000" baseline="0" dirty="0" smtClean="0"/>
                        <a:t> способ мышления                    адаптация – координация</a:t>
                      </a:r>
                    </a:p>
                    <a:p>
                      <a:endParaRPr lang="ru-RU" sz="2000" baseline="0" dirty="0" smtClean="0"/>
                    </a:p>
                    <a:p>
                      <a:r>
                        <a:rPr lang="ru-RU" sz="2000" baseline="0" dirty="0" smtClean="0"/>
                        <a:t>Область базовых знаний №1                              наука и техника, уровень 3, </a:t>
                      </a:r>
                    </a:p>
                    <a:p>
                      <a:r>
                        <a:rPr lang="ru-RU" sz="2000" baseline="0" dirty="0" smtClean="0"/>
                        <a:t>и их уровень                                                          высокий (теоретический)</a:t>
                      </a:r>
                    </a:p>
                    <a:p>
                      <a:endParaRPr lang="ru-RU" sz="2000" baseline="0" dirty="0" smtClean="0"/>
                    </a:p>
                    <a:p>
                      <a:r>
                        <a:rPr lang="ru-RU" sz="2000" baseline="0" dirty="0" smtClean="0"/>
                        <a:t>Область базовых знаний № 2                             черчение, уровень 2,             и их уровень                                                       (практическое использование                     </a:t>
                      </a:r>
                    </a:p>
                    <a:p>
                      <a:r>
                        <a:rPr lang="ru-RU" sz="2000" baseline="0" dirty="0" smtClean="0"/>
                        <a:t>                                                                               знаний)</a:t>
                      </a:r>
                    </a:p>
                    <a:p>
                      <a:endParaRPr lang="ru-RU" sz="2000" baseline="0" dirty="0" smtClean="0"/>
                    </a:p>
                    <a:p>
                      <a:r>
                        <a:rPr lang="ru-RU" sz="2000" baseline="0" dirty="0" smtClean="0"/>
                        <a:t>Профессиональная область                                техника</a:t>
                      </a:r>
                    </a:p>
                    <a:p>
                      <a:endParaRPr lang="ru-RU" sz="2000" baseline="0" dirty="0" smtClean="0"/>
                    </a:p>
                    <a:p>
                      <a:r>
                        <a:rPr lang="ru-RU" sz="2000" baseline="0" dirty="0" smtClean="0"/>
                        <a:t>Межличностное взаимодействие                        частое по типу «рядом»</a:t>
                      </a:r>
                    </a:p>
                    <a:p>
                      <a:r>
                        <a:rPr lang="ru-RU" sz="2000" baseline="0" dirty="0" smtClean="0"/>
                        <a:t>Доминирующий интерес                                        реалистический                                              </a:t>
                      </a:r>
                    </a:p>
                    <a:p>
                      <a:endParaRPr lang="ru-RU" sz="2000" baseline="0" dirty="0" smtClean="0"/>
                    </a:p>
                    <a:p>
                      <a:r>
                        <a:rPr lang="ru-RU" sz="2000" baseline="0" dirty="0" smtClean="0"/>
                        <a:t>Дополнительный интерес                                     исследовательский</a:t>
                      </a:r>
                    </a:p>
                    <a:p>
                      <a:r>
                        <a:rPr lang="ru-RU" sz="2000" baseline="0" dirty="0" smtClean="0"/>
                        <a:t>Условия работы                                                    в помещении, мобильный   </a:t>
                      </a:r>
                      <a:endParaRPr lang="ru-RU" sz="2000"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0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29"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3000" fill="hold"/>
                                        <p:tgtEl>
                                          <p:spTgt spid="4"/>
                                        </p:tgtEl>
                                        <p:attrNameLst>
                                          <p:attrName>ppt_x</p:attrName>
                                        </p:attrNameLst>
                                      </p:cBhvr>
                                      <p:tavLst>
                                        <p:tav tm="0">
                                          <p:val>
                                            <p:strVal val="#ppt_x-.2"/>
                                          </p:val>
                                        </p:tav>
                                        <p:tav tm="100000">
                                          <p:val>
                                            <p:strVal val="#ppt_x"/>
                                          </p:val>
                                        </p:tav>
                                      </p:tavLst>
                                    </p:anim>
                                    <p:anim calcmode="lin" valueType="num">
                                      <p:cBhvr>
                                        <p:cTn id="16" dur="3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14290"/>
            <a:ext cx="9144000" cy="128586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5">
                    <a:lumMod val="75000"/>
                  </a:schemeClr>
                </a:solidFill>
                <a:effectLst>
                  <a:glow rad="139700">
                    <a:schemeClr val="accent5">
                      <a:satMod val="175000"/>
                      <a:alpha val="40000"/>
                    </a:schemeClr>
                  </a:glow>
                </a:effectLst>
              </a:rPr>
              <a:t>История профессии.</a:t>
            </a:r>
            <a:endParaRPr lang="ru-RU" sz="4800" cap="none" dirty="0">
              <a:ln w="50800"/>
              <a:solidFill>
                <a:schemeClr val="accent5">
                  <a:lumMod val="75000"/>
                </a:schemeClr>
              </a:solidFill>
              <a:effectLst>
                <a:glow rad="139700">
                  <a:schemeClr val="accent5">
                    <a:satMod val="175000"/>
                    <a:alpha val="40000"/>
                  </a:schemeClr>
                </a:glow>
              </a:effectLst>
            </a:endParaRPr>
          </a:p>
        </p:txBody>
      </p:sp>
      <p:sp>
        <p:nvSpPr>
          <p:cNvPr id="3" name="Подзаголовок 2"/>
          <p:cNvSpPr>
            <a:spLocks noGrp="1"/>
          </p:cNvSpPr>
          <p:nvPr>
            <p:ph type="subTitle" idx="1"/>
          </p:nvPr>
        </p:nvSpPr>
        <p:spPr>
          <a:xfrm>
            <a:off x="0" y="1071546"/>
            <a:ext cx="9144000" cy="5786454"/>
          </a:xfrm>
        </p:spPr>
        <p:txBody>
          <a:bodyPr>
            <a:normAutofit fontScale="92500" lnSpcReduction="10000"/>
          </a:bodyPr>
          <a:lstStyle/>
          <a:p>
            <a:pPr algn="l">
              <a:buFont typeface="Wingdings" pitchFamily="2" charset="2"/>
              <a:buChar char="v"/>
            </a:pPr>
            <a:endParaRPr lang="ru-RU" dirty="0" smtClean="0"/>
          </a:p>
          <a:p>
            <a:pPr algn="l">
              <a:buFont typeface="Wingdings" pitchFamily="2" charset="2"/>
              <a:buChar char="v"/>
            </a:pPr>
            <a:endParaRPr lang="ru-RU" dirty="0" smtClean="0"/>
          </a:p>
          <a:p>
            <a:pPr algn="l"/>
            <a:endParaRPr lang="ru-RU" dirty="0" smtClean="0"/>
          </a:p>
          <a:p>
            <a:pPr algn="l"/>
            <a:endParaRPr lang="ru-RU" dirty="0" smtClean="0">
              <a:solidFill>
                <a:srgbClr val="CC3300"/>
              </a:solidFill>
            </a:endParaRPr>
          </a:p>
          <a:p>
            <a:pPr algn="l"/>
            <a:endParaRPr lang="ru-RU" sz="2200" dirty="0" smtClean="0">
              <a:solidFill>
                <a:schemeClr val="tx2">
                  <a:lumMod val="75000"/>
                </a:schemeClr>
              </a:solidFill>
            </a:endParaRPr>
          </a:p>
          <a:p>
            <a:pPr algn="l"/>
            <a:r>
              <a:rPr lang="ru-RU" sz="2200" dirty="0" smtClean="0">
                <a:solidFill>
                  <a:schemeClr val="tx2">
                    <a:lumMod val="75000"/>
                  </a:schemeClr>
                </a:solidFill>
              </a:rPr>
              <a:t>Первые свидетельства инженерной мысли существовали еще в древнем Египте (достаточно вспомнить весьма совершенную для того времени египетскую водопроводную систему). </a:t>
            </a:r>
          </a:p>
          <a:p>
            <a:pPr algn="l"/>
            <a:r>
              <a:rPr lang="ru-RU" sz="2200" dirty="0" smtClean="0">
                <a:solidFill>
                  <a:schemeClr val="tx2">
                    <a:lumMod val="75000"/>
                  </a:schemeClr>
                </a:solidFill>
              </a:rPr>
              <a:t>     Эпоха Возрождения оставила нам в качестве доказательства развития инженерной науки дневники и записи Леонардо да Винчи с описанием и чертежами многих технических устройств. </a:t>
            </a:r>
          </a:p>
          <a:p>
            <a:pPr algn="l"/>
            <a:r>
              <a:rPr lang="ru-RU" sz="2200" dirty="0" smtClean="0">
                <a:solidFill>
                  <a:schemeClr val="tx2">
                    <a:lumMod val="75000"/>
                  </a:schemeClr>
                </a:solidFill>
              </a:rPr>
              <a:t>     В Х</a:t>
            </a:r>
            <a:r>
              <a:rPr lang="en-US" sz="2200" dirty="0" smtClean="0">
                <a:solidFill>
                  <a:schemeClr val="tx2">
                    <a:lumMod val="75000"/>
                  </a:schemeClr>
                </a:solidFill>
              </a:rPr>
              <a:t>VII</a:t>
            </a:r>
            <a:r>
              <a:rPr lang="ru-RU" sz="2200" dirty="0" smtClean="0">
                <a:solidFill>
                  <a:schemeClr val="tx2">
                    <a:lumMod val="75000"/>
                  </a:schemeClr>
                </a:solidFill>
              </a:rPr>
              <a:t> веке Петр </a:t>
            </a:r>
            <a:r>
              <a:rPr lang="en-US" sz="2200" dirty="0" smtClean="0">
                <a:solidFill>
                  <a:schemeClr val="tx2">
                    <a:lumMod val="75000"/>
                  </a:schemeClr>
                </a:solidFill>
              </a:rPr>
              <a:t>I</a:t>
            </a:r>
            <a:r>
              <a:rPr lang="ru-RU" sz="2200" dirty="0" smtClean="0">
                <a:solidFill>
                  <a:schemeClr val="tx2">
                    <a:lumMod val="75000"/>
                  </a:schemeClr>
                </a:solidFill>
              </a:rPr>
              <a:t> приглашал иностранных горных и строительных инженеров для развития и процветания промышленности государства Российского. </a:t>
            </a:r>
          </a:p>
          <a:p>
            <a:pPr algn="l"/>
            <a:r>
              <a:rPr lang="ru-RU" sz="2200" dirty="0" smtClean="0">
                <a:solidFill>
                  <a:schemeClr val="tx2">
                    <a:lumMod val="75000"/>
                  </a:schemeClr>
                </a:solidFill>
              </a:rPr>
              <a:t>     В настоящее время если мы обратимся к толковому словарю, то увидим, что под словом «инженер» понимается человек с высшим техни­ческим образованием. Сегодня специалисты инженерного дела трудятся практически во всех отраслях промышленности и сельского хозяйства.</a:t>
            </a:r>
          </a:p>
          <a:p>
            <a:pPr algn="l"/>
            <a:endParaRPr lang="ru-RU" dirty="0" smtClean="0"/>
          </a:p>
          <a:p>
            <a:pPr algn="l"/>
            <a:endParaRPr lang="ru-RU" dirty="0" smtClean="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par>
                          <p:cTn id="8" fill="hold">
                            <p:stCondLst>
                              <p:cond delay="0"/>
                            </p:stCondLst>
                            <p:childTnLst>
                              <p:par>
                                <p:cTn id="9" presetID="10" presetClass="entr" presetSubtype="0" fill="hold" nodeType="after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3000"/>
                                        <p:tgtEl>
                                          <p:spTgt spid="3">
                                            <p:txEl>
                                              <p:pRg st="5" end="5"/>
                                            </p:txEl>
                                          </p:spTgt>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3000"/>
                                        <p:tgtEl>
                                          <p:spTgt spid="3">
                                            <p:txEl>
                                              <p:pRg st="6" end="6"/>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3000"/>
                                        <p:tgtEl>
                                          <p:spTgt spid="3">
                                            <p:txEl>
                                              <p:pRg st="7" end="7"/>
                                            </p:txEl>
                                          </p:spTgt>
                                        </p:tgtEl>
                                      </p:cBhvr>
                                    </p:animEffect>
                                  </p:childTnLst>
                                </p:cTn>
                              </p:par>
                            </p:childTnLst>
                          </p:cTn>
                        </p:par>
                        <p:par>
                          <p:cTn id="20" fill="hold">
                            <p:stCondLst>
                              <p:cond delay="9000"/>
                            </p:stCondLst>
                            <p:childTnLst>
                              <p:par>
                                <p:cTn id="21" presetID="10" presetClass="entr" presetSubtype="0" fill="hold"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3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 </a:t>
            </a:r>
            <a:endParaRPr lang="ru-RU" dirty="0"/>
          </a:p>
        </p:txBody>
      </p:sp>
      <p:sp>
        <p:nvSpPr>
          <p:cNvPr id="3" name="Подзаголовок 2"/>
          <p:cNvSpPr>
            <a:spLocks noGrp="1"/>
          </p:cNvSpPr>
          <p:nvPr>
            <p:ph type="subTitle" idx="1"/>
          </p:nvPr>
        </p:nvSpPr>
        <p:spPr>
          <a:xfrm>
            <a:off x="0" y="214290"/>
            <a:ext cx="9001156" cy="1285884"/>
          </a:xfrm>
        </p:spPr>
        <p:txBody>
          <a:bodyPr>
            <a:normAutofit fontScale="92500" lnSpcReduction="20000"/>
            <a:scene3d>
              <a:camera prst="orthographicFront"/>
              <a:lightRig rig="balanced" dir="t">
                <a:rot lat="0" lon="0" rev="2100000"/>
              </a:lightRig>
            </a:scene3d>
            <a:sp3d extrusionH="57150" prstMaterial="metal">
              <a:bevelT w="38100" h="25400"/>
              <a:contourClr>
                <a:schemeClr val="bg2"/>
              </a:contourClr>
            </a:sp3d>
          </a:bodyPr>
          <a:lstStyle/>
          <a:p>
            <a:pPr algn="ctr"/>
            <a:r>
              <a:rPr lang="ru-RU" sz="5400" b="1" dirty="0" smtClean="0">
                <a:ln w="50800"/>
                <a:solidFill>
                  <a:schemeClr val="bg1">
                    <a:shade val="50000"/>
                  </a:schemeClr>
                </a:solidFill>
              </a:rPr>
              <a:t> </a:t>
            </a:r>
            <a:r>
              <a:rPr lang="ru-RU" sz="5200" b="1" dirty="0" err="1" smtClean="0">
                <a:ln w="50800"/>
                <a:solidFill>
                  <a:schemeClr val="bg1">
                    <a:shade val="50000"/>
                  </a:schemeClr>
                </a:solidFill>
                <a:effectLst>
                  <a:glow rad="228600">
                    <a:schemeClr val="accent1">
                      <a:satMod val="175000"/>
                      <a:alpha val="40000"/>
                    </a:schemeClr>
                  </a:glow>
                </a:effectLst>
              </a:rPr>
              <a:t>Профессиограмма</a:t>
            </a:r>
            <a:r>
              <a:rPr lang="ru-RU" sz="5200" b="1" dirty="0" smtClean="0">
                <a:ln w="50800"/>
                <a:solidFill>
                  <a:schemeClr val="bg1">
                    <a:shade val="50000"/>
                  </a:schemeClr>
                </a:solidFill>
                <a:effectLst>
                  <a:glow rad="228600">
                    <a:schemeClr val="accent1">
                      <a:satMod val="175000"/>
                      <a:alpha val="40000"/>
                    </a:schemeClr>
                  </a:glow>
                </a:effectLst>
              </a:rPr>
              <a:t>      «Бухгалтер».          </a:t>
            </a:r>
            <a:endParaRPr lang="ru-RU" sz="5200" b="1" dirty="0">
              <a:ln w="50800"/>
              <a:solidFill>
                <a:schemeClr val="bg1">
                  <a:shade val="50000"/>
                </a:schemeClr>
              </a:solidFill>
              <a:effectLst>
                <a:glow rad="228600">
                  <a:schemeClr val="accent1">
                    <a:satMod val="175000"/>
                    <a:alpha val="40000"/>
                  </a:schemeClr>
                </a:glow>
              </a:effectLst>
            </a:endParaRPr>
          </a:p>
        </p:txBody>
      </p:sp>
      <p:graphicFrame>
        <p:nvGraphicFramePr>
          <p:cNvPr id="4" name="Таблица 3"/>
          <p:cNvGraphicFramePr>
            <a:graphicFrameLocks noGrp="1"/>
          </p:cNvGraphicFramePr>
          <p:nvPr/>
        </p:nvGraphicFramePr>
        <p:xfrm>
          <a:off x="0" y="1554480"/>
          <a:ext cx="9144000" cy="5303520"/>
        </p:xfrm>
        <a:graphic>
          <a:graphicData uri="http://schemas.openxmlformats.org/drawingml/2006/table">
            <a:tbl>
              <a:tblPr>
                <a:tableStyleId>{3C2FFA5D-87B4-456A-9821-1D502468CF0F}</a:tableStyleId>
              </a:tblPr>
              <a:tblGrid>
                <a:gridCol w="9144000"/>
              </a:tblGrid>
              <a:tr h="5214950">
                <a:tc>
                  <a:txBody>
                    <a:bodyPr/>
                    <a:lstStyle/>
                    <a:p>
                      <a:r>
                        <a:rPr lang="ru-RU" dirty="0" smtClean="0"/>
                        <a:t>Наименование профессии                            бухгалтер                                        </a:t>
                      </a:r>
                    </a:p>
                    <a:p>
                      <a:r>
                        <a:rPr lang="ru-RU" dirty="0" smtClean="0"/>
                        <a:t>Доминирующий</a:t>
                      </a:r>
                      <a:r>
                        <a:rPr lang="ru-RU" baseline="0" dirty="0" smtClean="0"/>
                        <a:t> способ мышления               приложение – регуляция</a:t>
                      </a:r>
                    </a:p>
                    <a:p>
                      <a:endParaRPr lang="ru-RU" baseline="0" dirty="0" smtClean="0"/>
                    </a:p>
                    <a:p>
                      <a:r>
                        <a:rPr lang="ru-RU" baseline="0" dirty="0" smtClean="0"/>
                        <a:t>Область базовых знаний №1                         финансовый менеджмент,                                           </a:t>
                      </a:r>
                    </a:p>
                    <a:p>
                      <a:r>
                        <a:rPr lang="ru-RU" baseline="0" dirty="0" smtClean="0"/>
                        <a:t>и их уровень                                                    бухгалтерский учет, уровень 3,</a:t>
                      </a:r>
                    </a:p>
                    <a:p>
                      <a:r>
                        <a:rPr lang="ru-RU" baseline="0" dirty="0" smtClean="0"/>
                        <a:t>                                                                         высокий (теоретический)  </a:t>
                      </a:r>
                    </a:p>
                    <a:p>
                      <a:r>
                        <a:rPr lang="ru-RU" baseline="0" dirty="0" smtClean="0"/>
                        <a:t>                                                                               </a:t>
                      </a:r>
                    </a:p>
                    <a:p>
                      <a:r>
                        <a:rPr lang="ru-RU" baseline="0" dirty="0" smtClean="0"/>
                        <a:t>Область базовых знаний №2                         математика и статистика,                                                </a:t>
                      </a:r>
                    </a:p>
                    <a:p>
                      <a:r>
                        <a:rPr lang="ru-RU" baseline="0" dirty="0" smtClean="0"/>
                        <a:t>и их уровень                                                    </a:t>
                      </a:r>
                      <a:r>
                        <a:rPr lang="ru-RU" baseline="0" dirty="0" err="1" smtClean="0"/>
                        <a:t>уровень</a:t>
                      </a:r>
                      <a:r>
                        <a:rPr lang="ru-RU" baseline="0" dirty="0" smtClean="0"/>
                        <a:t> 2,средний (практическое</a:t>
                      </a:r>
                    </a:p>
                    <a:p>
                      <a:r>
                        <a:rPr lang="ru-RU" baseline="0" dirty="0" smtClean="0"/>
                        <a:t>                                                                         использование знаний)</a:t>
                      </a:r>
                    </a:p>
                    <a:p>
                      <a:endParaRPr lang="ru-RU" baseline="0" dirty="0" smtClean="0"/>
                    </a:p>
                    <a:p>
                      <a:r>
                        <a:rPr lang="ru-RU" baseline="0" dirty="0" smtClean="0"/>
                        <a:t>Профессиональная область                          экономика</a:t>
                      </a:r>
                    </a:p>
                    <a:p>
                      <a:endParaRPr lang="ru-RU" baseline="0" dirty="0" smtClean="0"/>
                    </a:p>
                    <a:p>
                      <a:r>
                        <a:rPr lang="ru-RU" baseline="0" dirty="0" smtClean="0"/>
                        <a:t>Межличностное взаимодействие                  частое по типу «рядом»</a:t>
                      </a:r>
                    </a:p>
                    <a:p>
                      <a:endParaRPr lang="ru-RU" baseline="0" dirty="0" smtClean="0"/>
                    </a:p>
                    <a:p>
                      <a:r>
                        <a:rPr lang="ru-RU" baseline="0" dirty="0" smtClean="0"/>
                        <a:t>Доминирующий  интерес                               конвенциональный</a:t>
                      </a:r>
                    </a:p>
                    <a:p>
                      <a:endParaRPr lang="ru-RU" baseline="0" dirty="0" smtClean="0"/>
                    </a:p>
                    <a:p>
                      <a:r>
                        <a:rPr lang="ru-RU" dirty="0" smtClean="0"/>
                        <a:t>Дополнительный интерес                              предпринимательский</a:t>
                      </a:r>
                    </a:p>
                    <a:p>
                      <a:r>
                        <a:rPr lang="ru-RU" dirty="0" smtClean="0"/>
                        <a:t>Условия</a:t>
                      </a:r>
                      <a:r>
                        <a:rPr lang="ru-RU" baseline="0" dirty="0" smtClean="0"/>
                        <a:t> работы                                              в помещении, сидячий</a:t>
                      </a:r>
                      <a:endParaRPr lang="ru-RU"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0" fill="hold">
                            <p:stCondLst>
                              <p:cond delay="7200"/>
                            </p:stCondLst>
                            <p:childTnLst>
                              <p:par>
                                <p:cTn id="11" presetID="13" presetClass="entr" presetSubtype="16" fill="hold" nodeType="afterEffect">
                                  <p:stCondLst>
                                    <p:cond delay="3000"/>
                                  </p:stCondLst>
                                  <p:childTnLst>
                                    <p:set>
                                      <p:cBhvr>
                                        <p:cTn id="12" dur="1" fill="hold">
                                          <p:stCondLst>
                                            <p:cond delay="0"/>
                                          </p:stCondLst>
                                        </p:cTn>
                                        <p:tgtEl>
                                          <p:spTgt spid="4"/>
                                        </p:tgtEl>
                                        <p:attrNameLst>
                                          <p:attrName>style.visibility</p:attrName>
                                        </p:attrNameLst>
                                      </p:cBhvr>
                                      <p:to>
                                        <p:strVal val="visible"/>
                                      </p:to>
                                    </p:set>
                                    <p:animEffect transition="in" filter="plus(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48696"/>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5">
                    <a:lumMod val="20000"/>
                    <a:lumOff val="80000"/>
                  </a:schemeClr>
                </a:solidFill>
                <a:effectLst>
                  <a:glow rad="139700">
                    <a:schemeClr val="accent5">
                      <a:satMod val="175000"/>
                      <a:alpha val="40000"/>
                    </a:schemeClr>
                  </a:glow>
                </a:effectLst>
              </a:rPr>
              <a:t>Доминирующие виды     </a:t>
            </a:r>
            <a:br>
              <a:rPr lang="ru-RU" sz="4800" cap="none" dirty="0" smtClean="0">
                <a:ln w="50800"/>
                <a:solidFill>
                  <a:schemeClr val="accent5">
                    <a:lumMod val="20000"/>
                    <a:lumOff val="80000"/>
                  </a:schemeClr>
                </a:solidFill>
                <a:effectLst>
                  <a:glow rad="139700">
                    <a:schemeClr val="accent5">
                      <a:satMod val="175000"/>
                      <a:alpha val="40000"/>
                    </a:schemeClr>
                  </a:glow>
                </a:effectLst>
              </a:rPr>
            </a:br>
            <a:r>
              <a:rPr lang="ru-RU" sz="4800" cap="none" dirty="0" smtClean="0">
                <a:ln w="50800"/>
                <a:solidFill>
                  <a:schemeClr val="accent5">
                    <a:lumMod val="20000"/>
                    <a:lumOff val="80000"/>
                  </a:schemeClr>
                </a:solidFill>
                <a:effectLst>
                  <a:glow rad="139700">
                    <a:schemeClr val="accent5">
                      <a:satMod val="175000"/>
                      <a:alpha val="40000"/>
                    </a:schemeClr>
                  </a:glow>
                </a:effectLst>
              </a:rPr>
              <a:t>             деятельности.</a:t>
            </a:r>
            <a:endParaRPr lang="ru-RU" sz="4800" cap="none" dirty="0">
              <a:ln w="50800"/>
              <a:solidFill>
                <a:schemeClr val="accent5">
                  <a:lumMod val="20000"/>
                  <a:lumOff val="80000"/>
                </a:schemeClr>
              </a:solidFill>
              <a:effectLst>
                <a:glow rad="139700">
                  <a:schemeClr val="accent5">
                    <a:satMod val="175000"/>
                    <a:alpha val="40000"/>
                  </a:schemeClr>
                </a:glow>
              </a:effectLst>
            </a:endParaRPr>
          </a:p>
        </p:txBody>
      </p:sp>
      <p:sp>
        <p:nvSpPr>
          <p:cNvPr id="3" name="Подзаголовок 2"/>
          <p:cNvSpPr>
            <a:spLocks noGrp="1"/>
          </p:cNvSpPr>
          <p:nvPr>
            <p:ph type="subTitle" idx="1"/>
          </p:nvPr>
        </p:nvSpPr>
        <p:spPr>
          <a:xfrm>
            <a:off x="0" y="1785926"/>
            <a:ext cx="9144000" cy="5072074"/>
          </a:xfrm>
        </p:spPr>
        <p:txBody>
          <a:bodyPr/>
          <a:lstStyle/>
          <a:p>
            <a:pPr lvl="0" algn="l">
              <a:buFont typeface="Wingdings" pitchFamily="2" charset="2"/>
              <a:buChar char="Ø"/>
            </a:pPr>
            <a:r>
              <a:rPr lang="ru-RU" dirty="0" smtClean="0">
                <a:ln>
                  <a:solidFill>
                    <a:schemeClr val="accent2">
                      <a:lumMod val="50000"/>
                    </a:schemeClr>
                  </a:solidFill>
                </a:ln>
                <a:solidFill>
                  <a:srgbClr val="CC9900"/>
                </a:solidFill>
              </a:rPr>
              <a:t>разработка рабочих планов и программ проведения отдельных этапов технических работ; </a:t>
            </a:r>
          </a:p>
          <a:p>
            <a:pPr lvl="0" algn="l">
              <a:buFont typeface="Wingdings" pitchFamily="2" charset="2"/>
              <a:buChar char="Ø"/>
            </a:pPr>
            <a:r>
              <a:rPr lang="ru-RU" dirty="0" smtClean="0">
                <a:ln>
                  <a:solidFill>
                    <a:schemeClr val="accent2">
                      <a:lumMod val="50000"/>
                    </a:schemeClr>
                  </a:solidFill>
                </a:ln>
                <a:solidFill>
                  <a:srgbClr val="CC9900"/>
                </a:solidFill>
              </a:rPr>
              <a:t>сбор, обработка, анализ и систематизация информации по опреде­ленной теме; </a:t>
            </a:r>
          </a:p>
          <a:p>
            <a:pPr lvl="0" algn="l">
              <a:buFont typeface="Wingdings" pitchFamily="2" charset="2"/>
              <a:buChar char="Ø"/>
            </a:pPr>
            <a:r>
              <a:rPr lang="ru-RU" dirty="0" smtClean="0">
                <a:ln>
                  <a:solidFill>
                    <a:schemeClr val="accent2">
                      <a:lumMod val="50000"/>
                    </a:schemeClr>
                  </a:solidFill>
                </a:ln>
                <a:solidFill>
                  <a:srgbClr val="CC9900"/>
                </a:solidFill>
              </a:rPr>
              <a:t>проведение опытов и измерений, анализ и обобщение результатов; </a:t>
            </a:r>
          </a:p>
          <a:p>
            <a:pPr lvl="0" algn="l">
              <a:buFont typeface="Wingdings" pitchFamily="2" charset="2"/>
              <a:buChar char="Ø"/>
            </a:pPr>
            <a:r>
              <a:rPr lang="ru-RU" dirty="0" smtClean="0">
                <a:ln>
                  <a:solidFill>
                    <a:schemeClr val="accent2">
                      <a:lumMod val="50000"/>
                    </a:schemeClr>
                  </a:solidFill>
                </a:ln>
                <a:solidFill>
                  <a:srgbClr val="CC9900"/>
                </a:solidFill>
              </a:rPr>
              <a:t>составление технических отчетов по полученным сведениям; </a:t>
            </a:r>
          </a:p>
          <a:p>
            <a:pPr lvl="0" algn="l">
              <a:buFont typeface="Wingdings" pitchFamily="2" charset="2"/>
              <a:buChar char="Ø"/>
            </a:pPr>
            <a:r>
              <a:rPr lang="ru-RU" dirty="0" smtClean="0">
                <a:ln>
                  <a:solidFill>
                    <a:schemeClr val="accent2">
                      <a:lumMod val="50000"/>
                    </a:schemeClr>
                  </a:solidFill>
                </a:ln>
                <a:solidFill>
                  <a:srgbClr val="CC9900"/>
                </a:solidFill>
              </a:rPr>
              <a:t>проектирование электрических, монтажных и других схем различного назначения, расчет необходимых параметров и величин; </a:t>
            </a:r>
          </a:p>
          <a:p>
            <a:pPr lvl="0" algn="l">
              <a:buFont typeface="Wingdings" pitchFamily="2" charset="2"/>
              <a:buChar char="Ø"/>
            </a:pPr>
            <a:r>
              <a:rPr lang="ru-RU" dirty="0" smtClean="0">
                <a:ln>
                  <a:solidFill>
                    <a:schemeClr val="accent2">
                      <a:lumMod val="50000"/>
                    </a:schemeClr>
                  </a:solidFill>
                </a:ln>
                <a:solidFill>
                  <a:srgbClr val="CC9900"/>
                </a:solidFill>
              </a:rPr>
              <a:t>проектирование средств испытания и контроля, лабораторных макетов, оснастки и контроль за их изготовлением; </a:t>
            </a:r>
          </a:p>
          <a:p>
            <a:pPr lvl="0" algn="l">
              <a:buFont typeface="Wingdings" pitchFamily="2" charset="2"/>
              <a:buChar char="Ø"/>
            </a:pPr>
            <a:r>
              <a:rPr lang="ru-RU" dirty="0" smtClean="0">
                <a:ln>
                  <a:solidFill>
                    <a:schemeClr val="accent2">
                      <a:lumMod val="50000"/>
                    </a:schemeClr>
                  </a:solidFill>
                </a:ln>
                <a:solidFill>
                  <a:srgbClr val="CC9900"/>
                </a:solidFill>
              </a:rPr>
              <a:t>составление описания устройства и принципов действия проектируемых изделий и объектов; </a:t>
            </a:r>
          </a:p>
          <a:p>
            <a:pPr lvl="0" algn="l"/>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1"/>
                                          </p:val>
                                        </p:tav>
                                        <p:tav tm="100000">
                                          <p:val>
                                            <p:strVal val="#ppt_x"/>
                                          </p:val>
                                        </p:tav>
                                      </p:tavLst>
                                    </p:anim>
                                    <p:anim calcmode="lin" valueType="num">
                                      <p:cBhvr>
                                        <p:cTn id="9" dur="20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7600"/>
                            </p:stCondLst>
                            <p:childTnLst>
                              <p:par>
                                <p:cTn id="11" presetID="48" presetClass="entr" presetSubtype="0" accel="5000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2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2000"/>
                                        <p:tgtEl>
                                          <p:spTgt spid="3">
                                            <p:txEl>
                                              <p:pRg st="0" end="0"/>
                                            </p:txEl>
                                          </p:spTgt>
                                        </p:tgtEl>
                                      </p:cBhvr>
                                    </p:animEffect>
                                  </p:childTnLst>
                                </p:cTn>
                              </p:par>
                            </p:childTnLst>
                          </p:cTn>
                        </p:par>
                        <p:par>
                          <p:cTn id="17" fill="hold">
                            <p:stCondLst>
                              <p:cond delay="9600"/>
                            </p:stCondLst>
                            <p:childTnLst>
                              <p:par>
                                <p:cTn id="18" presetID="48" presetClass="entr" presetSubtype="0" accel="50000"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2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2000"/>
                                        <p:tgtEl>
                                          <p:spTgt spid="3">
                                            <p:txEl>
                                              <p:pRg st="1" end="1"/>
                                            </p:txEl>
                                          </p:spTgt>
                                        </p:tgtEl>
                                      </p:cBhvr>
                                    </p:animEffect>
                                  </p:childTnLst>
                                </p:cTn>
                              </p:par>
                            </p:childTnLst>
                          </p:cTn>
                        </p:par>
                        <p:par>
                          <p:cTn id="24" fill="hold">
                            <p:stCondLst>
                              <p:cond delay="11600"/>
                            </p:stCondLst>
                            <p:childTnLst>
                              <p:par>
                                <p:cTn id="25" presetID="48" presetClass="entr" presetSubtype="0" accel="50000" fill="hold"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2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2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0" dur="2000"/>
                                        <p:tgtEl>
                                          <p:spTgt spid="3">
                                            <p:txEl>
                                              <p:pRg st="2" end="2"/>
                                            </p:txEl>
                                          </p:spTgt>
                                        </p:tgtEl>
                                      </p:cBhvr>
                                    </p:animEffect>
                                  </p:childTnLst>
                                </p:cTn>
                              </p:par>
                            </p:childTnLst>
                          </p:cTn>
                        </p:par>
                        <p:par>
                          <p:cTn id="31" fill="hold">
                            <p:stCondLst>
                              <p:cond delay="13600"/>
                            </p:stCondLst>
                            <p:childTnLst>
                              <p:par>
                                <p:cTn id="32" presetID="48" presetClass="entr" presetSubtype="0" accel="50000" fill="hold"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2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2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2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2000"/>
                                        <p:tgtEl>
                                          <p:spTgt spid="3">
                                            <p:txEl>
                                              <p:pRg st="3" end="3"/>
                                            </p:txEl>
                                          </p:spTgt>
                                        </p:tgtEl>
                                      </p:cBhvr>
                                    </p:animEffect>
                                  </p:childTnLst>
                                </p:cTn>
                              </p:par>
                            </p:childTnLst>
                          </p:cTn>
                        </p:par>
                        <p:par>
                          <p:cTn id="38" fill="hold">
                            <p:stCondLst>
                              <p:cond delay="15600"/>
                            </p:stCondLst>
                            <p:childTnLst>
                              <p:par>
                                <p:cTn id="39" presetID="48" presetClass="entr" presetSubtype="0" accel="50000" fill="hold"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2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2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3" dur="2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4" dur="2000"/>
                                        <p:tgtEl>
                                          <p:spTgt spid="3">
                                            <p:txEl>
                                              <p:pRg st="4" end="4"/>
                                            </p:txEl>
                                          </p:spTgt>
                                        </p:tgtEl>
                                      </p:cBhvr>
                                    </p:animEffect>
                                  </p:childTnLst>
                                </p:cTn>
                              </p:par>
                            </p:childTnLst>
                          </p:cTn>
                        </p:par>
                        <p:par>
                          <p:cTn id="45" fill="hold">
                            <p:stCondLst>
                              <p:cond delay="17600"/>
                            </p:stCondLst>
                            <p:childTnLst>
                              <p:par>
                                <p:cTn id="46" presetID="48" presetClass="entr" presetSubtype="0" accel="50000" fill="hold" nodeType="after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2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9" dur="2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0" dur="2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1" dur="2000"/>
                                        <p:tgtEl>
                                          <p:spTgt spid="3">
                                            <p:txEl>
                                              <p:pRg st="5" end="5"/>
                                            </p:txEl>
                                          </p:spTgt>
                                        </p:tgtEl>
                                      </p:cBhvr>
                                    </p:animEffect>
                                  </p:childTnLst>
                                </p:cTn>
                              </p:par>
                            </p:childTnLst>
                          </p:cTn>
                        </p:par>
                        <p:par>
                          <p:cTn id="52" fill="hold">
                            <p:stCondLst>
                              <p:cond delay="19600"/>
                            </p:stCondLst>
                            <p:childTnLst>
                              <p:par>
                                <p:cTn id="53" presetID="48" presetClass="entr" presetSubtype="0" accel="50000" fill="hold" nodeType="after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2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2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7" dur="2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8"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877258"/>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4400" cap="none" dirty="0" smtClean="0">
                <a:ln w="50800"/>
                <a:solidFill>
                  <a:schemeClr val="bg1">
                    <a:shade val="50000"/>
                  </a:schemeClr>
                </a:solidFill>
                <a:effectLst/>
              </a:rPr>
              <a:t>       </a:t>
            </a:r>
            <a:r>
              <a:rPr lang="ru-RU" sz="5300" cap="none" dirty="0" smtClean="0">
                <a:ln w="50800"/>
                <a:solidFill>
                  <a:schemeClr val="accent5">
                    <a:lumMod val="60000"/>
                    <a:lumOff val="40000"/>
                  </a:schemeClr>
                </a:solidFill>
                <a:effectLst>
                  <a:glow rad="139700">
                    <a:schemeClr val="accent5">
                      <a:satMod val="175000"/>
                      <a:alpha val="40000"/>
                    </a:schemeClr>
                  </a:glow>
                </a:effectLst>
              </a:rPr>
              <a:t>Личностные качества, </a:t>
            </a:r>
            <a:br>
              <a:rPr lang="ru-RU" sz="5300" cap="none" dirty="0" smtClean="0">
                <a:ln w="50800"/>
                <a:solidFill>
                  <a:schemeClr val="accent5">
                    <a:lumMod val="60000"/>
                    <a:lumOff val="40000"/>
                  </a:schemeClr>
                </a:solidFill>
                <a:effectLst>
                  <a:glow rad="139700">
                    <a:schemeClr val="accent5">
                      <a:satMod val="175000"/>
                      <a:alpha val="40000"/>
                    </a:schemeClr>
                  </a:glow>
                </a:effectLst>
              </a:rPr>
            </a:br>
            <a:r>
              <a:rPr lang="ru-RU" sz="5300" cap="none" dirty="0" smtClean="0">
                <a:ln w="50800"/>
                <a:solidFill>
                  <a:schemeClr val="accent5">
                    <a:lumMod val="60000"/>
                    <a:lumOff val="40000"/>
                  </a:schemeClr>
                </a:solidFill>
                <a:effectLst>
                  <a:glow rad="139700">
                    <a:schemeClr val="accent5">
                      <a:satMod val="175000"/>
                      <a:alpha val="40000"/>
                    </a:schemeClr>
                  </a:glow>
                </a:effectLst>
              </a:rPr>
              <a:t>        интересы и склонности: </a:t>
            </a:r>
            <a:endParaRPr lang="ru-RU" sz="5300" cap="none" dirty="0">
              <a:ln w="50800"/>
              <a:solidFill>
                <a:schemeClr val="accent5">
                  <a:lumMod val="60000"/>
                  <a:lumOff val="40000"/>
                </a:schemeClr>
              </a:solidFill>
              <a:effectLst>
                <a:glow rad="139700">
                  <a:schemeClr val="accent5">
                    <a:satMod val="175000"/>
                    <a:alpha val="40000"/>
                  </a:schemeClr>
                </a:glow>
              </a:effectLst>
            </a:endParaRPr>
          </a:p>
        </p:txBody>
      </p:sp>
      <p:sp>
        <p:nvSpPr>
          <p:cNvPr id="3" name="Подзаголовок 2"/>
          <p:cNvSpPr>
            <a:spLocks noGrp="1"/>
          </p:cNvSpPr>
          <p:nvPr>
            <p:ph type="subTitle" idx="1"/>
          </p:nvPr>
        </p:nvSpPr>
        <p:spPr>
          <a:xfrm>
            <a:off x="0" y="2214554"/>
            <a:ext cx="9144000" cy="4643446"/>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buFont typeface="Wingdings" pitchFamily="2" charset="2"/>
              <a:buChar char="v"/>
            </a:pPr>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методичность, рациональность;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настойчивость;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любознательность;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наблюдательность;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самостоятельность;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изобретательность;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скрупулезность в работе;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терпеливость;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аккуратность; 	</a:t>
            </a:r>
          </a:p>
          <a:p>
            <a:pPr algn="l">
              <a:buFont typeface="Wingdings" pitchFamily="2" charset="2"/>
              <a:buChar char="v"/>
            </a:pPr>
            <a:r>
              <a:rPr lang="ru-RU"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усидчивость.</a:t>
            </a:r>
          </a:p>
          <a:p>
            <a:endPar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anim calcmode="lin" valueType="num">
                                      <p:cBhvr>
                                        <p:cTn id="8" dur="800" fill="hold"/>
                                        <p:tgtEl>
                                          <p:spTgt spid="2"/>
                                        </p:tgtEl>
                                        <p:attrNameLst>
                                          <p:attrName>ppt_x</p:attrName>
                                        </p:attrNameLst>
                                      </p:cBhvr>
                                      <p:tavLst>
                                        <p:tav tm="0">
                                          <p:val>
                                            <p:strVal val="#ppt_x"/>
                                          </p:val>
                                        </p:tav>
                                        <p:tav tm="100000">
                                          <p:val>
                                            <p:strVal val="#ppt_x"/>
                                          </p:val>
                                        </p:tav>
                                      </p:tavLst>
                                    </p:anim>
                                    <p:anim calcmode="lin" valueType="num">
                                      <p:cBhvr>
                                        <p:cTn id="9" dur="800" fill="hold"/>
                                        <p:tgtEl>
                                          <p:spTgt spid="2"/>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2000"/>
                            </p:stCondLst>
                            <p:childTnLst>
                              <p:par>
                                <p:cTn id="13" presetID="23" presetClass="entr" presetSubtype="16"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3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7" fill="hold">
                            <p:stCondLst>
                              <p:cond delay="5000"/>
                            </p:stCondLst>
                            <p:childTnLst>
                              <p:par>
                                <p:cTn id="18" presetID="23" presetClass="entr" presetSubtype="16"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3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2" fill="hold">
                            <p:stCondLst>
                              <p:cond delay="8000"/>
                            </p:stCondLst>
                            <p:childTnLst>
                              <p:par>
                                <p:cTn id="23" presetID="23" presetClass="entr" presetSubtype="16"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3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3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7" fill="hold">
                            <p:stCondLst>
                              <p:cond delay="11000"/>
                            </p:stCondLst>
                            <p:childTnLst>
                              <p:par>
                                <p:cTn id="28" presetID="23" presetClass="entr" presetSubtype="16" fill="hold"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3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3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32" fill="hold">
                            <p:stCondLst>
                              <p:cond delay="14000"/>
                            </p:stCondLst>
                            <p:childTnLst>
                              <p:par>
                                <p:cTn id="33" presetID="23" presetClass="entr" presetSubtype="16"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3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3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7" fill="hold">
                            <p:stCondLst>
                              <p:cond delay="17000"/>
                            </p:stCondLst>
                            <p:childTnLst>
                              <p:par>
                                <p:cTn id="38" presetID="23" presetClass="entr" presetSubtype="16" fill="hold"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3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3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42" fill="hold">
                            <p:stCondLst>
                              <p:cond delay="20000"/>
                            </p:stCondLst>
                            <p:childTnLst>
                              <p:par>
                                <p:cTn id="43" presetID="23" presetClass="entr" presetSubtype="16" fill="hold"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3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30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7" fill="hold">
                            <p:stCondLst>
                              <p:cond delay="23000"/>
                            </p:stCondLst>
                            <p:childTnLst>
                              <p:par>
                                <p:cTn id="48" presetID="23" presetClass="entr" presetSubtype="16" fill="hold" nodeType="after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p:cTn id="50" dur="3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1" dur="30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52" fill="hold">
                            <p:stCondLst>
                              <p:cond delay="26000"/>
                            </p:stCondLst>
                            <p:childTnLst>
                              <p:par>
                                <p:cTn id="53" presetID="23" presetClass="entr" presetSubtype="16" fill="hold"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3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3000" fill="hold"/>
                                        <p:tgtEl>
                                          <p:spTgt spid="3">
                                            <p:txEl>
                                              <p:pRg st="8" end="8"/>
                                            </p:txEl>
                                          </p:spTgt>
                                        </p:tgtEl>
                                        <p:attrNameLst>
                                          <p:attrName>ppt_h</p:attrName>
                                        </p:attrNameLst>
                                      </p:cBhvr>
                                      <p:tavLst>
                                        <p:tav tm="0">
                                          <p:val>
                                            <p:fltVal val="0"/>
                                          </p:val>
                                        </p:tav>
                                        <p:tav tm="100000">
                                          <p:val>
                                            <p:strVal val="#ppt_h"/>
                                          </p:val>
                                        </p:tav>
                                      </p:tavLst>
                                    </p:anim>
                                  </p:childTnLst>
                                </p:cTn>
                              </p:par>
                            </p:childTnLst>
                          </p:cTn>
                        </p:par>
                        <p:par>
                          <p:cTn id="57" fill="hold">
                            <p:stCondLst>
                              <p:cond delay="29000"/>
                            </p:stCondLst>
                            <p:childTnLst>
                              <p:par>
                                <p:cTn id="58" presetID="23" presetClass="entr" presetSubtype="16" fill="hold" nodeType="after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 calcmode="lin" valueType="num">
                                      <p:cBhvr>
                                        <p:cTn id="60" dur="3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1" dur="30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48696"/>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accent6">
                    <a:lumMod val="20000"/>
                    <a:lumOff val="80000"/>
                  </a:schemeClr>
                </a:solidFill>
                <a:effectLst>
                  <a:glow rad="228600">
                    <a:schemeClr val="accent6">
                      <a:satMod val="175000"/>
                      <a:alpha val="40000"/>
                    </a:schemeClr>
                  </a:glow>
                </a:effectLst>
              </a:rPr>
              <a:t>        </a:t>
            </a:r>
            <a:r>
              <a:rPr lang="ru-RU" sz="4800" cap="none" dirty="0" err="1" smtClean="0">
                <a:ln w="50800"/>
                <a:solidFill>
                  <a:schemeClr val="accent6">
                    <a:lumMod val="20000"/>
                    <a:lumOff val="80000"/>
                  </a:schemeClr>
                </a:solidFill>
                <a:effectLst>
                  <a:glow rad="228600">
                    <a:schemeClr val="accent6">
                      <a:satMod val="175000"/>
                      <a:alpha val="40000"/>
                    </a:schemeClr>
                  </a:glow>
                </a:effectLst>
              </a:rPr>
              <a:t>Профессиограмма</a:t>
            </a:r>
            <a:r>
              <a:rPr lang="ru-RU" sz="4800" cap="none" dirty="0" smtClean="0">
                <a:ln w="50800"/>
                <a:solidFill>
                  <a:schemeClr val="accent6">
                    <a:lumMod val="20000"/>
                    <a:lumOff val="80000"/>
                  </a:schemeClr>
                </a:solidFill>
                <a:effectLst>
                  <a:glow rad="228600">
                    <a:schemeClr val="accent6">
                      <a:satMod val="175000"/>
                      <a:alpha val="40000"/>
                    </a:schemeClr>
                  </a:glow>
                </a:effectLst>
              </a:rPr>
              <a:t>   </a:t>
            </a:r>
            <a:br>
              <a:rPr lang="ru-RU" sz="4800" cap="none" dirty="0" smtClean="0">
                <a:ln w="50800"/>
                <a:solidFill>
                  <a:schemeClr val="accent6">
                    <a:lumMod val="20000"/>
                    <a:lumOff val="80000"/>
                  </a:schemeClr>
                </a:solidFill>
                <a:effectLst>
                  <a:glow rad="228600">
                    <a:schemeClr val="accent6">
                      <a:satMod val="175000"/>
                      <a:alpha val="40000"/>
                    </a:schemeClr>
                  </a:glow>
                </a:effectLst>
              </a:rPr>
            </a:br>
            <a:r>
              <a:rPr lang="ru-RU" sz="4800" cap="none" dirty="0" smtClean="0">
                <a:ln w="50800"/>
                <a:solidFill>
                  <a:schemeClr val="accent6">
                    <a:lumMod val="20000"/>
                    <a:lumOff val="80000"/>
                  </a:schemeClr>
                </a:solidFill>
                <a:effectLst>
                  <a:glow rad="228600">
                    <a:schemeClr val="accent6">
                      <a:satMod val="175000"/>
                      <a:alpha val="40000"/>
                    </a:schemeClr>
                  </a:glow>
                </a:effectLst>
              </a:rPr>
              <a:t>             «Клипмейкер».</a:t>
            </a:r>
            <a:endParaRPr lang="ru-RU" sz="4800" cap="none" dirty="0">
              <a:ln w="50800"/>
              <a:solidFill>
                <a:schemeClr val="accent6">
                  <a:lumMod val="20000"/>
                  <a:lumOff val="80000"/>
                </a:schemeClr>
              </a:solidFill>
              <a:effectLst>
                <a:glow rad="228600">
                  <a:schemeClr val="accent6">
                    <a:satMod val="175000"/>
                    <a:alpha val="40000"/>
                  </a:schemeClr>
                </a:glow>
              </a:effectLst>
            </a:endParaRPr>
          </a:p>
        </p:txBody>
      </p:sp>
      <p:sp>
        <p:nvSpPr>
          <p:cNvPr id="3" name="Подзаголовок 2"/>
          <p:cNvSpPr>
            <a:spLocks noGrp="1"/>
          </p:cNvSpPr>
          <p:nvPr>
            <p:ph type="subTitle" idx="1"/>
          </p:nvPr>
        </p:nvSpPr>
        <p:spPr>
          <a:xfrm>
            <a:off x="1071538" y="5105400"/>
            <a:ext cx="6480048" cy="1752600"/>
          </a:xfrm>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748" y="1725561"/>
          <a:ext cx="9099755" cy="5303520"/>
        </p:xfrm>
        <a:graphic>
          <a:graphicData uri="http://schemas.openxmlformats.org/drawingml/2006/table">
            <a:tbl>
              <a:tblPr>
                <a:tableStyleId>{08FB837D-C827-4EFA-A057-4D05807E0F7C}</a:tableStyleId>
              </a:tblPr>
              <a:tblGrid>
                <a:gridCol w="9099755"/>
              </a:tblGrid>
              <a:tr h="5147187">
                <a:tc>
                  <a:txBody>
                    <a:bodyPr/>
                    <a:lstStyle/>
                    <a:p>
                      <a:r>
                        <a:rPr lang="ru-RU" sz="1800" dirty="0" smtClean="0"/>
                        <a:t>Наименование профессии                                  клипмейкер</a:t>
                      </a:r>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русский язык и литература, история                          </a:t>
                      </a:r>
                    </a:p>
                    <a:p>
                      <a:r>
                        <a:rPr lang="ru-RU" sz="1800" baseline="0" dirty="0" smtClean="0"/>
                        <a:t> и их  уровень                                                       Отечества, уровень 3, высокий                                             </a:t>
                      </a:r>
                    </a:p>
                    <a:p>
                      <a:r>
                        <a:rPr lang="ru-RU" sz="1800" baseline="0" dirty="0" smtClean="0"/>
                        <a:t>                                                                               </a:t>
                      </a:r>
                    </a:p>
                    <a:p>
                      <a:r>
                        <a:rPr lang="ru-RU" sz="1800" baseline="0" dirty="0" smtClean="0"/>
                        <a:t>Область базовых знаний № 2                             иностранный язык, менеджмент,                                                                                               </a:t>
                      </a:r>
                    </a:p>
                    <a:p>
                      <a:r>
                        <a:rPr lang="ru-RU" sz="1800" baseline="0" dirty="0" smtClean="0"/>
                        <a:t> и их уровень                                                         психология, уровень 2, средний</a:t>
                      </a:r>
                    </a:p>
                    <a:p>
                      <a:endParaRPr lang="ru-RU" sz="1800" baseline="0" dirty="0" smtClean="0"/>
                    </a:p>
                    <a:p>
                      <a:r>
                        <a:rPr lang="ru-RU" sz="1800" baseline="0" dirty="0" smtClean="0"/>
                        <a:t>Профессиональная область                                искусство</a:t>
                      </a:r>
                    </a:p>
                    <a:p>
                      <a:endParaRPr lang="ru-RU" sz="1800" baseline="0" dirty="0" smtClean="0"/>
                    </a:p>
                    <a:p>
                      <a:r>
                        <a:rPr lang="ru-RU" sz="1800" baseline="0" dirty="0" smtClean="0"/>
                        <a:t>Межличностное взаимодействие                        частое по типу «вместе»</a:t>
                      </a:r>
                    </a:p>
                    <a:p>
                      <a:endParaRPr lang="ru-RU" sz="1800" baseline="0" dirty="0" smtClean="0"/>
                    </a:p>
                    <a:p>
                      <a:r>
                        <a:rPr lang="ru-RU" sz="1800" baseline="0" dirty="0" smtClean="0"/>
                        <a:t>Доминирующий интерес                                        артистический                                              </a:t>
                      </a:r>
                    </a:p>
                    <a:p>
                      <a:endParaRPr lang="ru-RU" sz="1800" baseline="0" dirty="0" smtClean="0"/>
                    </a:p>
                    <a:p>
                      <a:r>
                        <a:rPr lang="ru-RU" sz="1800" baseline="0" dirty="0" smtClean="0"/>
                        <a:t>Дополнительный интерес                                      предпринимательский</a:t>
                      </a:r>
                    </a:p>
                    <a:p>
                      <a:endParaRPr lang="ru-RU" sz="1800" baseline="0" dirty="0" smtClean="0"/>
                    </a:p>
                    <a:p>
                      <a:r>
                        <a:rPr lang="ru-RU" sz="1800" baseline="0" dirty="0" smtClean="0"/>
                        <a:t>Условия работы                                                    в</a:t>
                      </a:r>
                      <a:r>
                        <a:rPr lang="en-US" sz="1800" baseline="0" dirty="0" smtClean="0"/>
                        <a:t>/</a:t>
                      </a:r>
                      <a:r>
                        <a:rPr lang="ru-RU" sz="1800" baseline="0" dirty="0" smtClean="0"/>
                        <a:t>вне помещении (я), мобильный </a:t>
                      </a:r>
                      <a:endParaRPr lang="ru-RU" sz="1800" dirty="0" smtClean="0"/>
                    </a:p>
                    <a:p>
                      <a:endParaRPr lang="ru-RU"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50" presetClass="entr" presetSubtype="0" decel="10000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3000" fill="hold"/>
                                        <p:tgtEl>
                                          <p:spTgt spid="4"/>
                                        </p:tgtEl>
                                        <p:attrNameLst>
                                          <p:attrName>ppt_w</p:attrName>
                                        </p:attrNameLst>
                                      </p:cBhvr>
                                      <p:tavLst>
                                        <p:tav tm="0">
                                          <p:val>
                                            <p:strVal val="#ppt_w+.3"/>
                                          </p:val>
                                        </p:tav>
                                        <p:tav tm="100000">
                                          <p:val>
                                            <p:strVal val="#ppt_w"/>
                                          </p:val>
                                        </p:tav>
                                      </p:tavLst>
                                    </p:anim>
                                    <p:anim calcmode="lin" valueType="num">
                                      <p:cBhvr>
                                        <p:cTn id="13" dur="3000" fill="hold"/>
                                        <p:tgtEl>
                                          <p:spTgt spid="4"/>
                                        </p:tgtEl>
                                        <p:attrNameLst>
                                          <p:attrName>ppt_h</p:attrName>
                                        </p:attrNameLst>
                                      </p:cBhvr>
                                      <p:tavLst>
                                        <p:tav tm="0">
                                          <p:val>
                                            <p:strVal val="#ppt_h"/>
                                          </p:val>
                                        </p:tav>
                                        <p:tav tm="100000">
                                          <p:val>
                                            <p:strVal val="#ppt_h"/>
                                          </p:val>
                                        </p:tav>
                                      </p:tavLst>
                                    </p:anim>
                                    <p:animEffect transition="in" filter="fade">
                                      <p:cBhvr>
                                        <p:cTn id="14"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92867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6">
                    <a:lumMod val="40000"/>
                    <a:lumOff val="60000"/>
                  </a:schemeClr>
                </a:solidFill>
                <a:effectLst>
                  <a:glow rad="228600">
                    <a:schemeClr val="accent6">
                      <a:satMod val="175000"/>
                      <a:alpha val="40000"/>
                    </a:schemeClr>
                  </a:glow>
                </a:effectLst>
              </a:rPr>
              <a:t>История профессии.</a:t>
            </a:r>
            <a:endParaRPr lang="ru-RU" sz="4800" cap="none" dirty="0">
              <a:ln w="50800"/>
              <a:solidFill>
                <a:schemeClr val="accent6">
                  <a:lumMod val="40000"/>
                  <a:lumOff val="60000"/>
                </a:schemeClr>
              </a:solidFill>
              <a:effectLst>
                <a:glow rad="228600">
                  <a:schemeClr val="accent6">
                    <a:satMod val="175000"/>
                    <a:alpha val="40000"/>
                  </a:schemeClr>
                </a:glow>
              </a:effectLst>
            </a:endParaRPr>
          </a:p>
        </p:txBody>
      </p:sp>
      <p:sp>
        <p:nvSpPr>
          <p:cNvPr id="3" name="Подзаголовок 2"/>
          <p:cNvSpPr>
            <a:spLocks noGrp="1"/>
          </p:cNvSpPr>
          <p:nvPr>
            <p:ph type="subTitle" idx="1"/>
          </p:nvPr>
        </p:nvSpPr>
        <p:spPr>
          <a:xfrm>
            <a:off x="0" y="1544812"/>
            <a:ext cx="9144000" cy="5313188"/>
          </a:xfrm>
        </p:spPr>
        <p:txBody>
          <a:bodyPr/>
          <a:lstStyle/>
          <a:p>
            <a:pPr algn="l"/>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Клипмейкер - специалист, профессионально занимающийся разработкой и постановкой рекламного ролика или другого творческого заказа. Эта профессия является одной из наиболее молодых профессий. </a:t>
            </a:r>
          </a:p>
          <a:p>
            <a:pPr algn="l"/>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Ее появление связано с научно-техническим прогрессом и появ­лением в ХХ веке телевидения и первых телекамер, а впоследствии с мощным развитием киноиндустрии и </a:t>
            </a:r>
            <a:r>
              <a:rPr lang="ru-RU" dirty="0" err="1" smtClean="0">
                <a:ln w="10160">
                  <a:solidFill>
                    <a:schemeClr val="accent1"/>
                  </a:solidFill>
                  <a:prstDash val="solid"/>
                </a:ln>
                <a:solidFill>
                  <a:srgbClr val="FFFFFF"/>
                </a:solidFill>
                <a:effectLst>
                  <a:outerShdw blurRad="38100" dist="32000" dir="5400000" algn="tl">
                    <a:srgbClr val="000000">
                      <a:alpha val="30000"/>
                    </a:srgbClr>
                  </a:outerShdw>
                </a:effectLst>
              </a:rPr>
              <a:t>шоубизнеса</a:t>
            </a: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p>
          <a:p>
            <a:pPr algn="l"/>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Если на Западе первые клипмейкеры появились в середине ХХ века, то в России эта профессия появилась совсем недавно - в конце прошлого столетия. </a:t>
            </a:r>
          </a:p>
          <a:p>
            <a:endParaRPr lang="ru-RU" dirty="0" smtClean="0"/>
          </a:p>
          <a:p>
            <a:endParaRPr lang="ru-RU" dirty="0" smtClean="0"/>
          </a:p>
          <a:p>
            <a:endParaRPr lang="ru-RU" dirty="0" smtClean="0"/>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par>
                          <p:cTn id="8" fill="hold">
                            <p:stCondLst>
                              <p:cond delay="2000"/>
                            </p:stCondLst>
                            <p:childTnLst>
                              <p:par>
                                <p:cTn id="9" presetID="58" presetClass="entr" presetSubtype="0" accel="10000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30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2" dur="30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3"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30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5" dur="3000"/>
                                        <p:tgtEl>
                                          <p:spTgt spid="3">
                                            <p:txEl>
                                              <p:pRg st="0" end="0"/>
                                            </p:txEl>
                                          </p:spTgt>
                                        </p:tgtEl>
                                      </p:cBhvr>
                                    </p:animEffect>
                                  </p:childTnLst>
                                </p:cTn>
                              </p:par>
                            </p:childTnLst>
                          </p:cTn>
                        </p:par>
                        <p:par>
                          <p:cTn id="16" fill="hold">
                            <p:stCondLst>
                              <p:cond delay="5000"/>
                            </p:stCondLst>
                            <p:childTnLst>
                              <p:par>
                                <p:cTn id="17" presetID="58" presetClass="entr" presetSubtype="0" accel="10000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30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0" dur="30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1"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30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3" dur="3000"/>
                                        <p:tgtEl>
                                          <p:spTgt spid="3">
                                            <p:txEl>
                                              <p:pRg st="1" end="1"/>
                                            </p:txEl>
                                          </p:spTgt>
                                        </p:tgtEl>
                                      </p:cBhvr>
                                    </p:animEffect>
                                  </p:childTnLst>
                                </p:cTn>
                              </p:par>
                            </p:childTnLst>
                          </p:cTn>
                        </p:par>
                        <p:par>
                          <p:cTn id="24" fill="hold">
                            <p:stCondLst>
                              <p:cond delay="8000"/>
                            </p:stCondLst>
                            <p:childTnLst>
                              <p:par>
                                <p:cTn id="25" presetID="58" presetClass="entr" presetSubtype="0" accel="100000" fill="hold"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30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8" dur="30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2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30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1"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00108"/>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6">
                    <a:lumMod val="60000"/>
                    <a:lumOff val="40000"/>
                  </a:schemeClr>
                </a:solidFill>
                <a:effectLst>
                  <a:glow rad="228600">
                    <a:schemeClr val="accent6">
                      <a:satMod val="175000"/>
                      <a:alpha val="40000"/>
                    </a:schemeClr>
                  </a:glow>
                </a:effectLst>
              </a:rPr>
              <a:t>Доминирующие виды     </a:t>
            </a:r>
            <a:br>
              <a:rPr lang="ru-RU" sz="4800" cap="none" dirty="0" smtClean="0">
                <a:ln w="50800"/>
                <a:solidFill>
                  <a:schemeClr val="accent6">
                    <a:lumMod val="60000"/>
                    <a:lumOff val="40000"/>
                  </a:schemeClr>
                </a:solidFill>
                <a:effectLst>
                  <a:glow rad="228600">
                    <a:schemeClr val="accent6">
                      <a:satMod val="175000"/>
                      <a:alpha val="40000"/>
                    </a:schemeClr>
                  </a:glow>
                </a:effectLst>
              </a:rPr>
            </a:br>
            <a:r>
              <a:rPr lang="ru-RU" sz="4800" cap="none" dirty="0" smtClean="0">
                <a:ln w="50800"/>
                <a:solidFill>
                  <a:schemeClr val="accent6">
                    <a:lumMod val="60000"/>
                    <a:lumOff val="40000"/>
                  </a:schemeClr>
                </a:solidFill>
                <a:effectLst>
                  <a:glow rad="228600">
                    <a:schemeClr val="accent6">
                      <a:satMod val="175000"/>
                      <a:alpha val="40000"/>
                    </a:schemeClr>
                  </a:glow>
                </a:effectLst>
              </a:rPr>
              <a:t>             деятельности</a:t>
            </a:r>
            <a:r>
              <a:rPr lang="ru-RU" sz="4400" cap="none" dirty="0" smtClean="0">
                <a:ln w="50800"/>
                <a:solidFill>
                  <a:schemeClr val="accent6">
                    <a:lumMod val="60000"/>
                    <a:lumOff val="40000"/>
                  </a:schemeClr>
                </a:solidFill>
                <a:effectLst>
                  <a:glow rad="228600">
                    <a:schemeClr val="accent6">
                      <a:satMod val="175000"/>
                      <a:alpha val="40000"/>
                    </a:schemeClr>
                  </a:glow>
                </a:effectLst>
              </a:rPr>
              <a:t>.</a:t>
            </a:r>
            <a:endParaRPr lang="ru-RU" sz="4400" cap="none" dirty="0">
              <a:ln w="50800"/>
              <a:solidFill>
                <a:schemeClr val="accent6">
                  <a:lumMod val="60000"/>
                  <a:lumOff val="40000"/>
                </a:schemeClr>
              </a:solidFill>
              <a:effectLst>
                <a:glow rad="228600">
                  <a:schemeClr val="accent6">
                    <a:satMod val="175000"/>
                    <a:alpha val="40000"/>
                  </a:schemeClr>
                </a:glow>
              </a:effectLst>
            </a:endParaRPr>
          </a:p>
        </p:txBody>
      </p:sp>
      <p:sp>
        <p:nvSpPr>
          <p:cNvPr id="3" name="Подзаголовок 2"/>
          <p:cNvSpPr>
            <a:spLocks noGrp="1"/>
          </p:cNvSpPr>
          <p:nvPr>
            <p:ph type="subTitle" idx="1"/>
          </p:nvPr>
        </p:nvSpPr>
        <p:spPr>
          <a:xfrm>
            <a:off x="0" y="2357430"/>
            <a:ext cx="9144000" cy="4500570"/>
          </a:xfrm>
        </p:spPr>
        <p:txBody>
          <a:bodyPr/>
          <a:lstStyle/>
          <a:p>
            <a:pPr marL="457200" lvl="0" indent="-457200" algn="l">
              <a:buFont typeface="Wingdings" pitchFamily="2" charset="2"/>
              <a:buChar char="Ø"/>
            </a:pPr>
            <a:r>
              <a:rPr lang="ru-RU" dirty="0" smtClean="0">
                <a:solidFill>
                  <a:srgbClr val="BC99DF"/>
                </a:solidFill>
              </a:rPr>
              <a:t>создание творческого проекта заказа; </a:t>
            </a:r>
          </a:p>
          <a:p>
            <a:pPr lvl="0" algn="l">
              <a:buFont typeface="Wingdings" pitchFamily="2" charset="2"/>
              <a:buChar char="Ø"/>
            </a:pPr>
            <a:r>
              <a:rPr lang="ru-RU" dirty="0" smtClean="0">
                <a:solidFill>
                  <a:srgbClr val="BC99DF"/>
                </a:solidFill>
              </a:rPr>
              <a:t>разработка и создание благоприятного образа (имиджа) рекламного продукта; </a:t>
            </a:r>
          </a:p>
          <a:p>
            <a:pPr lvl="0" algn="l">
              <a:buFont typeface="Wingdings" pitchFamily="2" charset="2"/>
              <a:buChar char="Ø"/>
            </a:pPr>
            <a:r>
              <a:rPr lang="ru-RU" dirty="0" smtClean="0">
                <a:solidFill>
                  <a:srgbClr val="BC99DF"/>
                </a:solidFill>
              </a:rPr>
              <a:t>сбор дополнительной информации о товаре или сходной продукции; </a:t>
            </a:r>
          </a:p>
          <a:p>
            <a:pPr lvl="0" algn="l">
              <a:buFont typeface="Wingdings" pitchFamily="2" charset="2"/>
              <a:buChar char="Ø"/>
            </a:pPr>
            <a:r>
              <a:rPr lang="ru-RU" dirty="0" smtClean="0">
                <a:solidFill>
                  <a:srgbClr val="BC99DF"/>
                </a:solidFill>
              </a:rPr>
              <a:t>подбор актеров для съемок (организация прослушивания и конкурса); </a:t>
            </a:r>
          </a:p>
          <a:p>
            <a:pPr lvl="0" algn="l">
              <a:buFont typeface="Wingdings" pitchFamily="2" charset="2"/>
              <a:buChar char="Ø"/>
            </a:pPr>
            <a:r>
              <a:rPr lang="ru-RU" dirty="0" smtClean="0">
                <a:solidFill>
                  <a:srgbClr val="BC99DF"/>
                </a:solidFill>
              </a:rPr>
              <a:t>организация и регламентация каждого съемочного дня (постановка целей и задач на каждый этап съемок); </a:t>
            </a:r>
          </a:p>
          <a:p>
            <a:pPr lvl="0" algn="l">
              <a:buFont typeface="Wingdings" pitchFamily="2" charset="2"/>
              <a:buChar char="Ø"/>
            </a:pPr>
            <a:r>
              <a:rPr lang="ru-RU" dirty="0" smtClean="0">
                <a:solidFill>
                  <a:srgbClr val="BC99DF"/>
                </a:solidFill>
              </a:rPr>
              <a:t>монтаж отснятого материала; </a:t>
            </a:r>
          </a:p>
          <a:p>
            <a:pPr lvl="0" algn="l">
              <a:buFont typeface="Wingdings" pitchFamily="2" charset="2"/>
              <a:buChar char="Ø"/>
            </a:pPr>
            <a:r>
              <a:rPr lang="ru-RU" dirty="0" smtClean="0">
                <a:solidFill>
                  <a:srgbClr val="BC99DF"/>
                </a:solidFill>
              </a:rPr>
              <a:t>презентация созданной работы. </a:t>
            </a:r>
          </a:p>
          <a:p>
            <a:pPr lvl="0" algn="l"/>
            <a:endParaRPr lang="ru-RU" dirty="0" smtClean="0"/>
          </a:p>
          <a:p>
            <a:pPr lvl="0" algn="l"/>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1200" fill="hold">
                                          <p:stCondLst>
                                            <p:cond delay="0"/>
                                          </p:stCondLst>
                                        </p:cTn>
                                        <p:tgtEl>
                                          <p:spTgt spid="2"/>
                                        </p:tgtEl>
                                        <p:attrNameLst>
                                          <p:attrName>ppt_x</p:attrName>
                                        </p:attrNameLst>
                                      </p:cBhvr>
                                    </p:anim>
                                    <p:anim from="0" to="-1.0" calcmode="lin" valueType="num">
                                      <p:cBhvr>
                                        <p:cTn id="8" dur="400" decel="50000" autoRev="1" fill="hold">
                                          <p:stCondLst>
                                            <p:cond delay="1200"/>
                                          </p:stCondLst>
                                        </p:cTn>
                                        <p:tgtEl>
                                          <p:spTgt spid="2"/>
                                        </p:tgtEl>
                                        <p:attrNameLst>
                                          <p:attrName>xshear</p:attrName>
                                        </p:attrNameLst>
                                      </p:cBhvr>
                                    </p:anim>
                                    <p:animScale>
                                      <p:cBhvr>
                                        <p:cTn id="9" dur="400" decel="100000" autoRev="1" fill="hold">
                                          <p:stCondLst>
                                            <p:cond delay="1200"/>
                                          </p:stCondLst>
                                        </p:cTn>
                                        <p:tgtEl>
                                          <p:spTgt spid="2"/>
                                        </p:tgtEl>
                                      </p:cBhvr>
                                      <p:from x="100000" y="100000"/>
                                      <p:to x="80000" y="100000"/>
                                    </p:animScale>
                                    <p:anim by="(#ppt_h/3+#ppt_w*0.1)" calcmode="lin" valueType="num">
                                      <p:cBhvr additive="sum">
                                        <p:cTn id="10" dur="400" decel="100000" autoRev="1" fill="hold">
                                          <p:stCondLst>
                                            <p:cond delay="1200"/>
                                          </p:stCondLst>
                                        </p:cTn>
                                        <p:tgtEl>
                                          <p:spTgt spid="2"/>
                                        </p:tgtEl>
                                        <p:attrNameLst>
                                          <p:attrName>ppt_x</p:attrName>
                                        </p:attrNameLst>
                                      </p:cBhvr>
                                    </p:anim>
                                  </p:childTnLst>
                                </p:cTn>
                              </p:par>
                            </p:childTnLst>
                          </p:cTn>
                        </p:par>
                        <p:par>
                          <p:cTn id="11" fill="hold">
                            <p:stCondLst>
                              <p:cond delay="2000"/>
                            </p:stCondLst>
                            <p:childTnLst>
                              <p:par>
                                <p:cTn id="12" presetID="56" presetClass="entr" presetSubtype="0" fill="hold" nodeType="after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by="(-#ppt_w*2)" calcmode="lin" valueType="num">
                                      <p:cBhvr rctx="PPT">
                                        <p:cTn id="14" dur="1000" autoRev="1" fill="hold">
                                          <p:stCondLst>
                                            <p:cond delay="0"/>
                                          </p:stCondLst>
                                        </p:cTn>
                                        <p:tgtEl>
                                          <p:spTgt spid="3">
                                            <p:txEl>
                                              <p:pRg st="0" end="0"/>
                                            </p:txEl>
                                          </p:spTgt>
                                        </p:tgtEl>
                                        <p:attrNameLst>
                                          <p:attrName>ppt_w</p:attrName>
                                        </p:attrNameLst>
                                      </p:cBhvr>
                                    </p:anim>
                                    <p:anim by="(#ppt_w*0.50)" calcmode="lin" valueType="num">
                                      <p:cBhvr>
                                        <p:cTn id="15" dur="1000" decel="50000" autoRev="1" fill="hold">
                                          <p:stCondLst>
                                            <p:cond delay="0"/>
                                          </p:stCondLst>
                                        </p:cTn>
                                        <p:tgtEl>
                                          <p:spTgt spid="3">
                                            <p:txEl>
                                              <p:pRg st="0" end="0"/>
                                            </p:txEl>
                                          </p:spTgt>
                                        </p:tgtEl>
                                        <p:attrNameLst>
                                          <p:attrName>ppt_x</p:attrName>
                                        </p:attrNameLst>
                                      </p:cBhvr>
                                    </p:anim>
                                    <p:anim from="(-#ppt_h/2)" to="(#ppt_y)" calcmode="lin" valueType="num">
                                      <p:cBhvr>
                                        <p:cTn id="16" dur="2000" fill="hold">
                                          <p:stCondLst>
                                            <p:cond delay="0"/>
                                          </p:stCondLst>
                                        </p:cTn>
                                        <p:tgtEl>
                                          <p:spTgt spid="3">
                                            <p:txEl>
                                              <p:pRg st="0" end="0"/>
                                            </p:txEl>
                                          </p:spTgt>
                                        </p:tgtEl>
                                        <p:attrNameLst>
                                          <p:attrName>ppt_y</p:attrName>
                                        </p:attrNameLst>
                                      </p:cBhvr>
                                    </p:anim>
                                    <p:animRot by="21600000">
                                      <p:cBhvr>
                                        <p:cTn id="17" dur="2000" fill="hold">
                                          <p:stCondLst>
                                            <p:cond delay="0"/>
                                          </p:stCondLst>
                                        </p:cTn>
                                        <p:tgtEl>
                                          <p:spTgt spid="3">
                                            <p:txEl>
                                              <p:pRg st="0" end="0"/>
                                            </p:txEl>
                                          </p:spTgt>
                                        </p:tgtEl>
                                        <p:attrNameLst>
                                          <p:attrName>r</p:attrName>
                                        </p:attrNameLst>
                                      </p:cBhvr>
                                    </p:animRot>
                                  </p:childTnLst>
                                </p:cTn>
                              </p:par>
                            </p:childTnLst>
                          </p:cTn>
                        </p:par>
                        <p:par>
                          <p:cTn id="18" fill="hold">
                            <p:stCondLst>
                              <p:cond delay="10400"/>
                            </p:stCondLst>
                            <p:childTnLst>
                              <p:par>
                                <p:cTn id="19" presetID="56" presetClass="entr" presetSubtype="0" fill="hold" nodeType="afterEffect">
                                  <p:stCondLst>
                                    <p:cond delay="0"/>
                                  </p:stCondLst>
                                  <p:iterate type="lt">
                                    <p:tmPct val="10000"/>
                                  </p:iterate>
                                  <p:childTnLst>
                                    <p:set>
                                      <p:cBhvr>
                                        <p:cTn id="20" dur="1" fill="hold">
                                          <p:stCondLst>
                                            <p:cond delay="0"/>
                                          </p:stCondLst>
                                        </p:cTn>
                                        <p:tgtEl>
                                          <p:spTgt spid="3">
                                            <p:txEl>
                                              <p:pRg st="1" end="1"/>
                                            </p:txEl>
                                          </p:spTgt>
                                        </p:tgtEl>
                                        <p:attrNameLst>
                                          <p:attrName>style.visibility</p:attrName>
                                        </p:attrNameLst>
                                      </p:cBhvr>
                                      <p:to>
                                        <p:strVal val="visible"/>
                                      </p:to>
                                    </p:set>
                                    <p:anim by="(-#ppt_w*2)" calcmode="lin" valueType="num">
                                      <p:cBhvr rctx="PPT">
                                        <p:cTn id="21" dur="1000" autoRev="1" fill="hold">
                                          <p:stCondLst>
                                            <p:cond delay="0"/>
                                          </p:stCondLst>
                                        </p:cTn>
                                        <p:tgtEl>
                                          <p:spTgt spid="3">
                                            <p:txEl>
                                              <p:pRg st="1" end="1"/>
                                            </p:txEl>
                                          </p:spTgt>
                                        </p:tgtEl>
                                        <p:attrNameLst>
                                          <p:attrName>ppt_w</p:attrName>
                                        </p:attrNameLst>
                                      </p:cBhvr>
                                    </p:anim>
                                    <p:anim by="(#ppt_w*0.50)" calcmode="lin" valueType="num">
                                      <p:cBhvr>
                                        <p:cTn id="22" dur="1000" decel="50000" autoRev="1" fill="hold">
                                          <p:stCondLst>
                                            <p:cond delay="0"/>
                                          </p:stCondLst>
                                        </p:cTn>
                                        <p:tgtEl>
                                          <p:spTgt spid="3">
                                            <p:txEl>
                                              <p:pRg st="1" end="1"/>
                                            </p:txEl>
                                          </p:spTgt>
                                        </p:tgtEl>
                                        <p:attrNameLst>
                                          <p:attrName>ppt_x</p:attrName>
                                        </p:attrNameLst>
                                      </p:cBhvr>
                                    </p:anim>
                                    <p:anim from="(-#ppt_h/2)" to="(#ppt_y)" calcmode="lin" valueType="num">
                                      <p:cBhvr>
                                        <p:cTn id="23" dur="2000" fill="hold">
                                          <p:stCondLst>
                                            <p:cond delay="0"/>
                                          </p:stCondLst>
                                        </p:cTn>
                                        <p:tgtEl>
                                          <p:spTgt spid="3">
                                            <p:txEl>
                                              <p:pRg st="1" end="1"/>
                                            </p:txEl>
                                          </p:spTgt>
                                        </p:tgtEl>
                                        <p:attrNameLst>
                                          <p:attrName>ppt_y</p:attrName>
                                        </p:attrNameLst>
                                      </p:cBhvr>
                                    </p:anim>
                                    <p:animRot by="21600000">
                                      <p:cBhvr>
                                        <p:cTn id="24" dur="2000" fill="hold">
                                          <p:stCondLst>
                                            <p:cond delay="0"/>
                                          </p:stCondLst>
                                        </p:cTn>
                                        <p:tgtEl>
                                          <p:spTgt spid="3">
                                            <p:txEl>
                                              <p:pRg st="1" end="1"/>
                                            </p:txEl>
                                          </p:spTgt>
                                        </p:tgtEl>
                                        <p:attrNameLst>
                                          <p:attrName>r</p:attrName>
                                        </p:attrNameLst>
                                      </p:cBhvr>
                                    </p:animRot>
                                  </p:childTnLst>
                                </p:cTn>
                              </p:par>
                            </p:childTnLst>
                          </p:cTn>
                        </p:par>
                        <p:par>
                          <p:cTn id="25" fill="hold">
                            <p:stCondLst>
                              <p:cond delay="25400"/>
                            </p:stCondLst>
                            <p:childTnLst>
                              <p:par>
                                <p:cTn id="26" presetID="56" presetClass="entr" presetSubtype="0" fill="hold" nodeType="afterEffect">
                                  <p:stCondLst>
                                    <p:cond delay="0"/>
                                  </p:stCondLst>
                                  <p:iterate type="lt">
                                    <p:tmPct val="10000"/>
                                  </p:iterate>
                                  <p:childTnLst>
                                    <p:set>
                                      <p:cBhvr>
                                        <p:cTn id="27" dur="1" fill="hold">
                                          <p:stCondLst>
                                            <p:cond delay="0"/>
                                          </p:stCondLst>
                                        </p:cTn>
                                        <p:tgtEl>
                                          <p:spTgt spid="3">
                                            <p:txEl>
                                              <p:pRg st="2" end="2"/>
                                            </p:txEl>
                                          </p:spTgt>
                                        </p:tgtEl>
                                        <p:attrNameLst>
                                          <p:attrName>style.visibility</p:attrName>
                                        </p:attrNameLst>
                                      </p:cBhvr>
                                      <p:to>
                                        <p:strVal val="visible"/>
                                      </p:to>
                                    </p:set>
                                    <p:anim by="(-#ppt_w*2)" calcmode="lin" valueType="num">
                                      <p:cBhvr rctx="PPT">
                                        <p:cTn id="28" dur="1000" autoRev="1" fill="hold">
                                          <p:stCondLst>
                                            <p:cond delay="0"/>
                                          </p:stCondLst>
                                        </p:cTn>
                                        <p:tgtEl>
                                          <p:spTgt spid="3">
                                            <p:txEl>
                                              <p:pRg st="2" end="2"/>
                                            </p:txEl>
                                          </p:spTgt>
                                        </p:tgtEl>
                                        <p:attrNameLst>
                                          <p:attrName>ppt_w</p:attrName>
                                        </p:attrNameLst>
                                      </p:cBhvr>
                                    </p:anim>
                                    <p:anim by="(#ppt_w*0.50)" calcmode="lin" valueType="num">
                                      <p:cBhvr>
                                        <p:cTn id="29" dur="1000" decel="50000" autoRev="1" fill="hold">
                                          <p:stCondLst>
                                            <p:cond delay="0"/>
                                          </p:stCondLst>
                                        </p:cTn>
                                        <p:tgtEl>
                                          <p:spTgt spid="3">
                                            <p:txEl>
                                              <p:pRg st="2" end="2"/>
                                            </p:txEl>
                                          </p:spTgt>
                                        </p:tgtEl>
                                        <p:attrNameLst>
                                          <p:attrName>ppt_x</p:attrName>
                                        </p:attrNameLst>
                                      </p:cBhvr>
                                    </p:anim>
                                    <p:anim from="(-#ppt_h/2)" to="(#ppt_y)" calcmode="lin" valueType="num">
                                      <p:cBhvr>
                                        <p:cTn id="30" dur="2000" fill="hold">
                                          <p:stCondLst>
                                            <p:cond delay="0"/>
                                          </p:stCondLst>
                                        </p:cTn>
                                        <p:tgtEl>
                                          <p:spTgt spid="3">
                                            <p:txEl>
                                              <p:pRg st="2" end="2"/>
                                            </p:txEl>
                                          </p:spTgt>
                                        </p:tgtEl>
                                        <p:attrNameLst>
                                          <p:attrName>ppt_y</p:attrName>
                                        </p:attrNameLst>
                                      </p:cBhvr>
                                    </p:anim>
                                    <p:animRot by="21600000">
                                      <p:cBhvr>
                                        <p:cTn id="31" dur="2000" fill="hold">
                                          <p:stCondLst>
                                            <p:cond delay="0"/>
                                          </p:stCondLst>
                                        </p:cTn>
                                        <p:tgtEl>
                                          <p:spTgt spid="3">
                                            <p:txEl>
                                              <p:pRg st="2" end="2"/>
                                            </p:txEl>
                                          </p:spTgt>
                                        </p:tgtEl>
                                        <p:attrNameLst>
                                          <p:attrName>r</p:attrName>
                                        </p:attrNameLst>
                                      </p:cBhvr>
                                    </p:animRot>
                                  </p:childTnLst>
                                </p:cTn>
                              </p:par>
                            </p:childTnLst>
                          </p:cTn>
                        </p:par>
                        <p:par>
                          <p:cTn id="32" fill="hold">
                            <p:stCondLst>
                              <p:cond delay="38200"/>
                            </p:stCondLst>
                            <p:childTnLst>
                              <p:par>
                                <p:cTn id="33" presetID="56" presetClass="entr" presetSubtype="0" fill="hold" nodeType="afterEffect">
                                  <p:stCondLst>
                                    <p:cond delay="0"/>
                                  </p:stCondLst>
                                  <p:iterate type="lt">
                                    <p:tmPct val="10000"/>
                                  </p:iterate>
                                  <p:childTnLst>
                                    <p:set>
                                      <p:cBhvr>
                                        <p:cTn id="34" dur="1" fill="hold">
                                          <p:stCondLst>
                                            <p:cond delay="0"/>
                                          </p:stCondLst>
                                        </p:cTn>
                                        <p:tgtEl>
                                          <p:spTgt spid="3">
                                            <p:txEl>
                                              <p:pRg st="3" end="3"/>
                                            </p:txEl>
                                          </p:spTgt>
                                        </p:tgtEl>
                                        <p:attrNameLst>
                                          <p:attrName>style.visibility</p:attrName>
                                        </p:attrNameLst>
                                      </p:cBhvr>
                                      <p:to>
                                        <p:strVal val="visible"/>
                                      </p:to>
                                    </p:set>
                                    <p:anim by="(-#ppt_w*2)" calcmode="lin" valueType="num">
                                      <p:cBhvr rctx="PPT">
                                        <p:cTn id="35" dur="1000" autoRev="1" fill="hold">
                                          <p:stCondLst>
                                            <p:cond delay="0"/>
                                          </p:stCondLst>
                                        </p:cTn>
                                        <p:tgtEl>
                                          <p:spTgt spid="3">
                                            <p:txEl>
                                              <p:pRg st="3" end="3"/>
                                            </p:txEl>
                                          </p:spTgt>
                                        </p:tgtEl>
                                        <p:attrNameLst>
                                          <p:attrName>ppt_w</p:attrName>
                                        </p:attrNameLst>
                                      </p:cBhvr>
                                    </p:anim>
                                    <p:anim by="(#ppt_w*0.50)" calcmode="lin" valueType="num">
                                      <p:cBhvr>
                                        <p:cTn id="36" dur="1000" decel="50000" autoRev="1" fill="hold">
                                          <p:stCondLst>
                                            <p:cond delay="0"/>
                                          </p:stCondLst>
                                        </p:cTn>
                                        <p:tgtEl>
                                          <p:spTgt spid="3">
                                            <p:txEl>
                                              <p:pRg st="3" end="3"/>
                                            </p:txEl>
                                          </p:spTgt>
                                        </p:tgtEl>
                                        <p:attrNameLst>
                                          <p:attrName>ppt_x</p:attrName>
                                        </p:attrNameLst>
                                      </p:cBhvr>
                                    </p:anim>
                                    <p:anim from="(-#ppt_h/2)" to="(#ppt_y)" calcmode="lin" valueType="num">
                                      <p:cBhvr>
                                        <p:cTn id="37" dur="2000" fill="hold">
                                          <p:stCondLst>
                                            <p:cond delay="0"/>
                                          </p:stCondLst>
                                        </p:cTn>
                                        <p:tgtEl>
                                          <p:spTgt spid="3">
                                            <p:txEl>
                                              <p:pRg st="3" end="3"/>
                                            </p:txEl>
                                          </p:spTgt>
                                        </p:tgtEl>
                                        <p:attrNameLst>
                                          <p:attrName>ppt_y</p:attrName>
                                        </p:attrNameLst>
                                      </p:cBhvr>
                                    </p:anim>
                                    <p:animRot by="21600000">
                                      <p:cBhvr>
                                        <p:cTn id="38" dur="2000" fill="hold">
                                          <p:stCondLst>
                                            <p:cond delay="0"/>
                                          </p:stCondLst>
                                        </p:cTn>
                                        <p:tgtEl>
                                          <p:spTgt spid="3">
                                            <p:txEl>
                                              <p:pRg st="3" end="3"/>
                                            </p:txEl>
                                          </p:spTgt>
                                        </p:tgtEl>
                                        <p:attrNameLst>
                                          <p:attrName>r</p:attrName>
                                        </p:attrNameLst>
                                      </p:cBhvr>
                                    </p:animRot>
                                  </p:childTnLst>
                                </p:cTn>
                              </p:par>
                            </p:childTnLst>
                          </p:cTn>
                        </p:par>
                        <p:par>
                          <p:cTn id="39" fill="hold">
                            <p:stCondLst>
                              <p:cond delay="51600"/>
                            </p:stCondLst>
                            <p:childTnLst>
                              <p:par>
                                <p:cTn id="40" presetID="56" presetClass="entr" presetSubtype="0" fill="hold" nodeType="afterEffect">
                                  <p:stCondLst>
                                    <p:cond delay="0"/>
                                  </p:stCondLst>
                                  <p:iterate type="lt">
                                    <p:tmPct val="10000"/>
                                  </p:iterate>
                                  <p:childTnLst>
                                    <p:set>
                                      <p:cBhvr>
                                        <p:cTn id="41" dur="1" fill="hold">
                                          <p:stCondLst>
                                            <p:cond delay="0"/>
                                          </p:stCondLst>
                                        </p:cTn>
                                        <p:tgtEl>
                                          <p:spTgt spid="3">
                                            <p:txEl>
                                              <p:pRg st="4" end="4"/>
                                            </p:txEl>
                                          </p:spTgt>
                                        </p:tgtEl>
                                        <p:attrNameLst>
                                          <p:attrName>style.visibility</p:attrName>
                                        </p:attrNameLst>
                                      </p:cBhvr>
                                      <p:to>
                                        <p:strVal val="visible"/>
                                      </p:to>
                                    </p:set>
                                    <p:anim by="(-#ppt_w*2)" calcmode="lin" valueType="num">
                                      <p:cBhvr rctx="PPT">
                                        <p:cTn id="42" dur="1000" autoRev="1" fill="hold">
                                          <p:stCondLst>
                                            <p:cond delay="0"/>
                                          </p:stCondLst>
                                        </p:cTn>
                                        <p:tgtEl>
                                          <p:spTgt spid="3">
                                            <p:txEl>
                                              <p:pRg st="4" end="4"/>
                                            </p:txEl>
                                          </p:spTgt>
                                        </p:tgtEl>
                                        <p:attrNameLst>
                                          <p:attrName>ppt_w</p:attrName>
                                        </p:attrNameLst>
                                      </p:cBhvr>
                                    </p:anim>
                                    <p:anim by="(#ppt_w*0.50)" calcmode="lin" valueType="num">
                                      <p:cBhvr>
                                        <p:cTn id="43" dur="1000" decel="50000" autoRev="1" fill="hold">
                                          <p:stCondLst>
                                            <p:cond delay="0"/>
                                          </p:stCondLst>
                                        </p:cTn>
                                        <p:tgtEl>
                                          <p:spTgt spid="3">
                                            <p:txEl>
                                              <p:pRg st="4" end="4"/>
                                            </p:txEl>
                                          </p:spTgt>
                                        </p:tgtEl>
                                        <p:attrNameLst>
                                          <p:attrName>ppt_x</p:attrName>
                                        </p:attrNameLst>
                                      </p:cBhvr>
                                    </p:anim>
                                    <p:anim from="(-#ppt_h/2)" to="(#ppt_y)" calcmode="lin" valueType="num">
                                      <p:cBhvr>
                                        <p:cTn id="44" dur="2000" fill="hold">
                                          <p:stCondLst>
                                            <p:cond delay="0"/>
                                          </p:stCondLst>
                                        </p:cTn>
                                        <p:tgtEl>
                                          <p:spTgt spid="3">
                                            <p:txEl>
                                              <p:pRg st="4" end="4"/>
                                            </p:txEl>
                                          </p:spTgt>
                                        </p:tgtEl>
                                        <p:attrNameLst>
                                          <p:attrName>ppt_y</p:attrName>
                                        </p:attrNameLst>
                                      </p:cBhvr>
                                    </p:anim>
                                    <p:animRot by="21600000">
                                      <p:cBhvr>
                                        <p:cTn id="45" dur="2000" fill="hold">
                                          <p:stCondLst>
                                            <p:cond delay="0"/>
                                          </p:stCondLst>
                                        </p:cTn>
                                        <p:tgtEl>
                                          <p:spTgt spid="3">
                                            <p:txEl>
                                              <p:pRg st="4" end="4"/>
                                            </p:txEl>
                                          </p:spTgt>
                                        </p:tgtEl>
                                        <p:attrNameLst>
                                          <p:attrName>r</p:attrName>
                                        </p:attrNameLst>
                                      </p:cBhvr>
                                    </p:animRot>
                                  </p:childTnLst>
                                </p:cTn>
                              </p:par>
                            </p:childTnLst>
                          </p:cTn>
                        </p:par>
                        <p:par>
                          <p:cTn id="46" fill="hold">
                            <p:stCondLst>
                              <p:cond delay="70800"/>
                            </p:stCondLst>
                            <p:childTnLst>
                              <p:par>
                                <p:cTn id="47" presetID="56" presetClass="entr" presetSubtype="0" fill="hold" nodeType="afterEffect">
                                  <p:stCondLst>
                                    <p:cond delay="0"/>
                                  </p:stCondLst>
                                  <p:iterate type="lt">
                                    <p:tmPct val="10000"/>
                                  </p:iterate>
                                  <p:childTnLst>
                                    <p:set>
                                      <p:cBhvr>
                                        <p:cTn id="48" dur="1" fill="hold">
                                          <p:stCondLst>
                                            <p:cond delay="0"/>
                                          </p:stCondLst>
                                        </p:cTn>
                                        <p:tgtEl>
                                          <p:spTgt spid="3">
                                            <p:txEl>
                                              <p:pRg st="5" end="5"/>
                                            </p:txEl>
                                          </p:spTgt>
                                        </p:tgtEl>
                                        <p:attrNameLst>
                                          <p:attrName>style.visibility</p:attrName>
                                        </p:attrNameLst>
                                      </p:cBhvr>
                                      <p:to>
                                        <p:strVal val="visible"/>
                                      </p:to>
                                    </p:set>
                                    <p:anim by="(-#ppt_w*2)" calcmode="lin" valueType="num">
                                      <p:cBhvr rctx="PPT">
                                        <p:cTn id="49" dur="1000" autoRev="1" fill="hold">
                                          <p:stCondLst>
                                            <p:cond delay="0"/>
                                          </p:stCondLst>
                                        </p:cTn>
                                        <p:tgtEl>
                                          <p:spTgt spid="3">
                                            <p:txEl>
                                              <p:pRg st="5" end="5"/>
                                            </p:txEl>
                                          </p:spTgt>
                                        </p:tgtEl>
                                        <p:attrNameLst>
                                          <p:attrName>ppt_w</p:attrName>
                                        </p:attrNameLst>
                                      </p:cBhvr>
                                    </p:anim>
                                    <p:anim by="(#ppt_w*0.50)" calcmode="lin" valueType="num">
                                      <p:cBhvr>
                                        <p:cTn id="50" dur="1000" decel="50000" autoRev="1" fill="hold">
                                          <p:stCondLst>
                                            <p:cond delay="0"/>
                                          </p:stCondLst>
                                        </p:cTn>
                                        <p:tgtEl>
                                          <p:spTgt spid="3">
                                            <p:txEl>
                                              <p:pRg st="5" end="5"/>
                                            </p:txEl>
                                          </p:spTgt>
                                        </p:tgtEl>
                                        <p:attrNameLst>
                                          <p:attrName>ppt_x</p:attrName>
                                        </p:attrNameLst>
                                      </p:cBhvr>
                                    </p:anim>
                                    <p:anim from="(-#ppt_h/2)" to="(#ppt_y)" calcmode="lin" valueType="num">
                                      <p:cBhvr>
                                        <p:cTn id="51" dur="2000" fill="hold">
                                          <p:stCondLst>
                                            <p:cond delay="0"/>
                                          </p:stCondLst>
                                        </p:cTn>
                                        <p:tgtEl>
                                          <p:spTgt spid="3">
                                            <p:txEl>
                                              <p:pRg st="5" end="5"/>
                                            </p:txEl>
                                          </p:spTgt>
                                        </p:tgtEl>
                                        <p:attrNameLst>
                                          <p:attrName>ppt_y</p:attrName>
                                        </p:attrNameLst>
                                      </p:cBhvr>
                                    </p:anim>
                                    <p:animRot by="21600000">
                                      <p:cBhvr>
                                        <p:cTn id="52" dur="2000" fill="hold">
                                          <p:stCondLst>
                                            <p:cond delay="0"/>
                                          </p:stCondLst>
                                        </p:cTn>
                                        <p:tgtEl>
                                          <p:spTgt spid="3">
                                            <p:txEl>
                                              <p:pRg st="5" end="5"/>
                                            </p:txEl>
                                          </p:spTgt>
                                        </p:tgtEl>
                                        <p:attrNameLst>
                                          <p:attrName>r</p:attrName>
                                        </p:attrNameLst>
                                      </p:cBhvr>
                                    </p:animRot>
                                  </p:childTnLst>
                                </p:cTn>
                              </p:par>
                            </p:childTnLst>
                          </p:cTn>
                        </p:par>
                        <p:par>
                          <p:cTn id="53" fill="hold">
                            <p:stCondLst>
                              <p:cond delay="77600"/>
                            </p:stCondLst>
                            <p:childTnLst>
                              <p:par>
                                <p:cTn id="54" presetID="56" presetClass="entr" presetSubtype="0" fill="hold" nodeType="afterEffect">
                                  <p:stCondLst>
                                    <p:cond delay="0"/>
                                  </p:stCondLst>
                                  <p:iterate type="lt">
                                    <p:tmPct val="10000"/>
                                  </p:iterate>
                                  <p:childTnLst>
                                    <p:set>
                                      <p:cBhvr>
                                        <p:cTn id="55" dur="1" fill="hold">
                                          <p:stCondLst>
                                            <p:cond delay="0"/>
                                          </p:stCondLst>
                                        </p:cTn>
                                        <p:tgtEl>
                                          <p:spTgt spid="3">
                                            <p:txEl>
                                              <p:pRg st="6" end="6"/>
                                            </p:txEl>
                                          </p:spTgt>
                                        </p:tgtEl>
                                        <p:attrNameLst>
                                          <p:attrName>style.visibility</p:attrName>
                                        </p:attrNameLst>
                                      </p:cBhvr>
                                      <p:to>
                                        <p:strVal val="visible"/>
                                      </p:to>
                                    </p:set>
                                    <p:anim by="(-#ppt_w*2)" calcmode="lin" valueType="num">
                                      <p:cBhvr rctx="PPT">
                                        <p:cTn id="56" dur="1000" autoRev="1" fill="hold">
                                          <p:stCondLst>
                                            <p:cond delay="0"/>
                                          </p:stCondLst>
                                        </p:cTn>
                                        <p:tgtEl>
                                          <p:spTgt spid="3">
                                            <p:txEl>
                                              <p:pRg st="6" end="6"/>
                                            </p:txEl>
                                          </p:spTgt>
                                        </p:tgtEl>
                                        <p:attrNameLst>
                                          <p:attrName>ppt_w</p:attrName>
                                        </p:attrNameLst>
                                      </p:cBhvr>
                                    </p:anim>
                                    <p:anim by="(#ppt_w*0.50)" calcmode="lin" valueType="num">
                                      <p:cBhvr>
                                        <p:cTn id="57" dur="1000" decel="50000" autoRev="1" fill="hold">
                                          <p:stCondLst>
                                            <p:cond delay="0"/>
                                          </p:stCondLst>
                                        </p:cTn>
                                        <p:tgtEl>
                                          <p:spTgt spid="3">
                                            <p:txEl>
                                              <p:pRg st="6" end="6"/>
                                            </p:txEl>
                                          </p:spTgt>
                                        </p:tgtEl>
                                        <p:attrNameLst>
                                          <p:attrName>ppt_x</p:attrName>
                                        </p:attrNameLst>
                                      </p:cBhvr>
                                    </p:anim>
                                    <p:anim from="(-#ppt_h/2)" to="(#ppt_y)" calcmode="lin" valueType="num">
                                      <p:cBhvr>
                                        <p:cTn id="58" dur="2000" fill="hold">
                                          <p:stCondLst>
                                            <p:cond delay="0"/>
                                          </p:stCondLst>
                                        </p:cTn>
                                        <p:tgtEl>
                                          <p:spTgt spid="3">
                                            <p:txEl>
                                              <p:pRg st="6" end="6"/>
                                            </p:txEl>
                                          </p:spTgt>
                                        </p:tgtEl>
                                        <p:attrNameLst>
                                          <p:attrName>ppt_y</p:attrName>
                                        </p:attrNameLst>
                                      </p:cBhvr>
                                    </p:anim>
                                    <p:animRot by="21600000">
                                      <p:cBhvr>
                                        <p:cTn id="59" dur="2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28670"/>
          </a:xfrm>
        </p:spPr>
        <p:txBody>
          <a:bodyPr>
            <a:noAutofit/>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6">
                    <a:lumMod val="50000"/>
                  </a:schemeClr>
                </a:solidFill>
                <a:effectLst>
                  <a:glow rad="228600">
                    <a:schemeClr val="accent6">
                      <a:satMod val="175000"/>
                      <a:alpha val="40000"/>
                    </a:schemeClr>
                  </a:glow>
                </a:effectLst>
              </a:rPr>
              <a:t>Личностные качества, </a:t>
            </a:r>
            <a:br>
              <a:rPr lang="ru-RU" sz="4800" cap="none" dirty="0" smtClean="0">
                <a:ln w="50800"/>
                <a:solidFill>
                  <a:schemeClr val="accent6">
                    <a:lumMod val="50000"/>
                  </a:schemeClr>
                </a:solidFill>
                <a:effectLst>
                  <a:glow rad="228600">
                    <a:schemeClr val="accent6">
                      <a:satMod val="175000"/>
                      <a:alpha val="40000"/>
                    </a:schemeClr>
                  </a:glow>
                </a:effectLst>
              </a:rPr>
            </a:br>
            <a:r>
              <a:rPr lang="ru-RU" sz="4800" cap="none" dirty="0" smtClean="0">
                <a:ln w="50800"/>
                <a:solidFill>
                  <a:schemeClr val="accent6">
                    <a:lumMod val="50000"/>
                  </a:schemeClr>
                </a:solidFill>
                <a:effectLst>
                  <a:glow rad="228600">
                    <a:schemeClr val="accent6">
                      <a:satMod val="175000"/>
                      <a:alpha val="40000"/>
                    </a:schemeClr>
                  </a:glow>
                </a:effectLst>
              </a:rPr>
              <a:t>     интересы и склонности: </a:t>
            </a:r>
            <a:endParaRPr lang="ru-RU" sz="4800" b="0" dirty="0">
              <a:solidFill>
                <a:schemeClr val="accent6">
                  <a:lumMod val="50000"/>
                </a:schemeClr>
              </a:solidFill>
              <a:effectLst>
                <a:glow rad="228600">
                  <a:schemeClr val="accent6">
                    <a:satMod val="175000"/>
                    <a:alpha val="40000"/>
                  </a:schemeClr>
                </a:glow>
              </a:effectLst>
            </a:endParaRPr>
          </a:p>
        </p:txBody>
      </p:sp>
      <p:sp>
        <p:nvSpPr>
          <p:cNvPr id="3" name="Подзаголовок 2"/>
          <p:cNvSpPr>
            <a:spLocks noGrp="1"/>
          </p:cNvSpPr>
          <p:nvPr>
            <p:ph type="subTitle" idx="1"/>
          </p:nvPr>
        </p:nvSpPr>
        <p:spPr>
          <a:xfrm>
            <a:off x="0" y="1857364"/>
            <a:ext cx="9144000" cy="5000636"/>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l">
              <a:buFont typeface="Wingdings" pitchFamily="2" charset="2"/>
              <a:buChar char="v"/>
            </a:pPr>
            <a:r>
              <a:rPr lang="ru-RU" b="1" dirty="0" smtClean="0">
                <a:ln/>
                <a:solidFill>
                  <a:schemeClr val="accent3"/>
                </a:solidFill>
              </a:rPr>
              <a:t> экспрессивность; </a:t>
            </a:r>
          </a:p>
          <a:p>
            <a:pPr algn="l">
              <a:buFont typeface="Wingdings" pitchFamily="2" charset="2"/>
              <a:buChar char="v"/>
            </a:pPr>
            <a:r>
              <a:rPr lang="ru-RU" b="1" dirty="0" smtClean="0">
                <a:ln/>
                <a:solidFill>
                  <a:schemeClr val="accent3"/>
                </a:solidFill>
              </a:rPr>
              <a:t> интуитивность; </a:t>
            </a:r>
          </a:p>
          <a:p>
            <a:pPr algn="l">
              <a:buFont typeface="Wingdings" pitchFamily="2" charset="2"/>
              <a:buChar char="v"/>
            </a:pPr>
            <a:r>
              <a:rPr lang="ru-RU" b="1" dirty="0" smtClean="0">
                <a:ln/>
                <a:solidFill>
                  <a:schemeClr val="accent3"/>
                </a:solidFill>
              </a:rPr>
              <a:t> </a:t>
            </a:r>
            <a:r>
              <a:rPr lang="ru-RU" b="1" dirty="0" err="1" smtClean="0">
                <a:ln/>
                <a:solidFill>
                  <a:schemeClr val="accent3"/>
                </a:solidFill>
              </a:rPr>
              <a:t>креативность</a:t>
            </a:r>
            <a:r>
              <a:rPr lang="ru-RU" b="1" dirty="0" smtClean="0">
                <a:ln/>
                <a:solidFill>
                  <a:schemeClr val="accent3"/>
                </a:solidFill>
              </a:rPr>
              <a:t>; </a:t>
            </a:r>
          </a:p>
          <a:p>
            <a:pPr algn="l">
              <a:buFont typeface="Wingdings" pitchFamily="2" charset="2"/>
              <a:buChar char="v"/>
            </a:pPr>
            <a:r>
              <a:rPr lang="ru-RU" b="1" dirty="0" smtClean="0">
                <a:ln/>
                <a:solidFill>
                  <a:schemeClr val="accent3"/>
                </a:solidFill>
              </a:rPr>
              <a:t> оригинальность, индивидуальность; </a:t>
            </a:r>
          </a:p>
          <a:p>
            <a:pPr algn="l">
              <a:buFont typeface="Wingdings" pitchFamily="2" charset="2"/>
              <a:buChar char="v"/>
            </a:pPr>
            <a:r>
              <a:rPr lang="ru-RU" b="1" dirty="0" smtClean="0">
                <a:ln/>
                <a:solidFill>
                  <a:schemeClr val="accent3"/>
                </a:solidFill>
              </a:rPr>
              <a:t> эмоциональность;  </a:t>
            </a:r>
          </a:p>
          <a:p>
            <a:pPr algn="l">
              <a:buFont typeface="Wingdings" pitchFamily="2" charset="2"/>
              <a:buChar char="v"/>
            </a:pPr>
            <a:r>
              <a:rPr lang="ru-RU" b="1" dirty="0" smtClean="0">
                <a:ln/>
                <a:solidFill>
                  <a:schemeClr val="accent3"/>
                </a:solidFill>
              </a:rPr>
              <a:t> чувствительность; </a:t>
            </a:r>
          </a:p>
          <a:p>
            <a:pPr algn="l">
              <a:buFont typeface="Wingdings" pitchFamily="2" charset="2"/>
              <a:buChar char="v"/>
            </a:pPr>
            <a:r>
              <a:rPr lang="ru-RU" b="1" dirty="0" smtClean="0">
                <a:ln/>
                <a:solidFill>
                  <a:schemeClr val="accent3"/>
                </a:solidFill>
              </a:rPr>
              <a:t> находчивость; </a:t>
            </a:r>
          </a:p>
          <a:p>
            <a:pPr algn="l">
              <a:buFont typeface="Wingdings" pitchFamily="2" charset="2"/>
              <a:buChar char="v"/>
            </a:pPr>
            <a:r>
              <a:rPr lang="ru-RU" b="1" dirty="0" smtClean="0">
                <a:ln/>
                <a:solidFill>
                  <a:schemeClr val="accent3"/>
                </a:solidFill>
              </a:rPr>
              <a:t> терпеливость, настойчивость; </a:t>
            </a:r>
          </a:p>
          <a:p>
            <a:pPr algn="l">
              <a:buFont typeface="Wingdings" pitchFamily="2" charset="2"/>
              <a:buChar char="v"/>
            </a:pPr>
            <a:r>
              <a:rPr lang="ru-RU" b="1" dirty="0" smtClean="0">
                <a:ln/>
                <a:solidFill>
                  <a:schemeClr val="accent3"/>
                </a:solidFill>
              </a:rPr>
              <a:t> целеустремленность; </a:t>
            </a:r>
          </a:p>
          <a:p>
            <a:pPr algn="l">
              <a:buFont typeface="Wingdings" pitchFamily="2" charset="2"/>
              <a:buChar char="v"/>
            </a:pPr>
            <a:r>
              <a:rPr lang="ru-RU" b="1" dirty="0" smtClean="0">
                <a:ln/>
                <a:solidFill>
                  <a:schemeClr val="accent3"/>
                </a:solidFill>
              </a:rPr>
              <a:t> умение импровизировать.</a:t>
            </a:r>
          </a:p>
          <a:p>
            <a:pPr algn="l"/>
            <a:r>
              <a:rPr lang="ru-RU" b="1" dirty="0" smtClean="0">
                <a:ln/>
                <a:solidFill>
                  <a:schemeClr val="accent3"/>
                </a:solidFill>
              </a:rPr>
              <a:t> </a:t>
            </a:r>
          </a:p>
          <a:p>
            <a:r>
              <a:rPr lang="ru-RU" b="1" dirty="0" smtClean="0">
                <a:ln/>
                <a:solidFill>
                  <a:schemeClr val="accent3"/>
                </a:solidFill>
              </a:rPr>
              <a:t> </a:t>
            </a:r>
          </a:p>
          <a:p>
            <a:endParaRPr lang="ru-RU" b="1" dirty="0">
              <a:ln/>
              <a:solidFill>
                <a:schemeClr val="accent3"/>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10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2"/>
                                        </p:tgtEl>
                                        <p:attrNameLst>
                                          <p:attrName>fillcolor</p:attrName>
                                        </p:attrNameLst>
                                      </p:cBhvr>
                                      <p:tavLst>
                                        <p:tav tm="0">
                                          <p:val>
                                            <p:clrVal>
                                              <a:schemeClr val="accent2"/>
                                            </p:clrVal>
                                          </p:val>
                                        </p:tav>
                                        <p:tav tm="50000">
                                          <p:val>
                                            <p:clrVal>
                                              <a:schemeClr val="hlink"/>
                                            </p:clrVal>
                                          </p:val>
                                        </p:tav>
                                      </p:tavLst>
                                    </p:anim>
                                    <p:set>
                                      <p:cBhvr>
                                        <p:cTn id="9" dur="1000"/>
                                        <p:tgtEl>
                                          <p:spTgt spid="2"/>
                                        </p:tgtEl>
                                        <p:attrNameLst>
                                          <p:attrName>fill.type</p:attrName>
                                        </p:attrNameLst>
                                      </p:cBhvr>
                                      <p:to>
                                        <p:strVal val="solid"/>
                                      </p:to>
                                    </p:set>
                                  </p:childTnLst>
                                </p:cTn>
                              </p:par>
                            </p:childTnLst>
                          </p:cTn>
                        </p:par>
                        <p:par>
                          <p:cTn id="10" fill="hold">
                            <p:stCondLst>
                              <p:cond delay="20000"/>
                            </p:stCondLst>
                            <p:childTnLst>
                              <p:par>
                                <p:cTn id="11" presetID="49" presetClass="entr" presetSubtype="0" decel="10000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2000"/>
                                        <p:tgtEl>
                                          <p:spTgt spid="3">
                                            <p:txEl>
                                              <p:pRg st="0" end="0"/>
                                            </p:txEl>
                                          </p:spTgt>
                                        </p:tgtEl>
                                      </p:cBhvr>
                                    </p:animEffect>
                                  </p:childTnLst>
                                </p:cTn>
                              </p:par>
                            </p:childTnLst>
                          </p:cTn>
                        </p:par>
                        <p:par>
                          <p:cTn id="17" fill="hold">
                            <p:stCondLst>
                              <p:cond delay="22000"/>
                            </p:stCondLst>
                            <p:childTnLst>
                              <p:par>
                                <p:cTn id="18" presetID="49" presetClass="entr" presetSubtype="0" decel="100000"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2000"/>
                                        <p:tgtEl>
                                          <p:spTgt spid="3">
                                            <p:txEl>
                                              <p:pRg st="1" end="1"/>
                                            </p:txEl>
                                          </p:spTgt>
                                        </p:tgtEl>
                                      </p:cBhvr>
                                    </p:animEffect>
                                  </p:childTnLst>
                                </p:cTn>
                              </p:par>
                            </p:childTnLst>
                          </p:cTn>
                        </p:par>
                        <p:par>
                          <p:cTn id="24" fill="hold">
                            <p:stCondLst>
                              <p:cond delay="24000"/>
                            </p:stCondLst>
                            <p:childTnLst>
                              <p:par>
                                <p:cTn id="25" presetID="49" presetClass="entr" presetSubtype="0" decel="100000" fill="hold"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2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0" dur="2000"/>
                                        <p:tgtEl>
                                          <p:spTgt spid="3">
                                            <p:txEl>
                                              <p:pRg st="2" end="2"/>
                                            </p:txEl>
                                          </p:spTgt>
                                        </p:tgtEl>
                                      </p:cBhvr>
                                    </p:animEffect>
                                  </p:childTnLst>
                                </p:cTn>
                              </p:par>
                            </p:childTnLst>
                          </p:cTn>
                        </p:par>
                        <p:par>
                          <p:cTn id="31" fill="hold">
                            <p:stCondLst>
                              <p:cond delay="26000"/>
                            </p:stCondLst>
                            <p:childTnLst>
                              <p:par>
                                <p:cTn id="32" presetID="49" presetClass="entr" presetSubtype="0" decel="100000" fill="hold"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6" dur="20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7" dur="2000"/>
                                        <p:tgtEl>
                                          <p:spTgt spid="3">
                                            <p:txEl>
                                              <p:pRg st="3" end="3"/>
                                            </p:txEl>
                                          </p:spTgt>
                                        </p:tgtEl>
                                      </p:cBhvr>
                                    </p:animEffect>
                                  </p:childTnLst>
                                </p:cTn>
                              </p:par>
                            </p:childTnLst>
                          </p:cTn>
                        </p:par>
                        <p:par>
                          <p:cTn id="38" fill="hold">
                            <p:stCondLst>
                              <p:cond delay="28000"/>
                            </p:stCondLst>
                            <p:childTnLst>
                              <p:par>
                                <p:cTn id="39" presetID="49" presetClass="entr" presetSubtype="0" decel="100000" fill="hold"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3" dur="20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44" dur="2000"/>
                                        <p:tgtEl>
                                          <p:spTgt spid="3">
                                            <p:txEl>
                                              <p:pRg st="4" end="4"/>
                                            </p:txEl>
                                          </p:spTgt>
                                        </p:tgtEl>
                                      </p:cBhvr>
                                    </p:animEffect>
                                  </p:childTnLst>
                                </p:cTn>
                              </p:par>
                            </p:childTnLst>
                          </p:cTn>
                        </p:par>
                        <p:par>
                          <p:cTn id="45" fill="hold">
                            <p:stCondLst>
                              <p:cond delay="30000"/>
                            </p:stCondLst>
                            <p:childTnLst>
                              <p:par>
                                <p:cTn id="46" presetID="49" presetClass="entr" presetSubtype="0" decel="100000" fill="hold" nodeType="after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0" dur="20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51" dur="2000"/>
                                        <p:tgtEl>
                                          <p:spTgt spid="3">
                                            <p:txEl>
                                              <p:pRg st="5" end="5"/>
                                            </p:txEl>
                                          </p:spTgt>
                                        </p:tgtEl>
                                      </p:cBhvr>
                                    </p:animEffect>
                                  </p:childTnLst>
                                </p:cTn>
                              </p:par>
                            </p:childTnLst>
                          </p:cTn>
                        </p:par>
                        <p:par>
                          <p:cTn id="52" fill="hold">
                            <p:stCondLst>
                              <p:cond delay="32000"/>
                            </p:stCondLst>
                            <p:childTnLst>
                              <p:par>
                                <p:cTn id="53" presetID="49" presetClass="entr" presetSubtype="0" decel="100000" fill="hold" nodeType="after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2000" fill="hold"/>
                                        <p:tgtEl>
                                          <p:spTgt spid="3">
                                            <p:txEl>
                                              <p:pRg st="6" end="6"/>
                                            </p:txEl>
                                          </p:spTgt>
                                        </p:tgtEl>
                                        <p:attrNameLst>
                                          <p:attrName>style.rotation</p:attrName>
                                        </p:attrNameLst>
                                      </p:cBhvr>
                                      <p:tavLst>
                                        <p:tav tm="0">
                                          <p:val>
                                            <p:fltVal val="360"/>
                                          </p:val>
                                        </p:tav>
                                        <p:tav tm="100000">
                                          <p:val>
                                            <p:fltVal val="0"/>
                                          </p:val>
                                        </p:tav>
                                      </p:tavLst>
                                    </p:anim>
                                    <p:animEffect transition="in" filter="fade">
                                      <p:cBhvr>
                                        <p:cTn id="58" dur="2000"/>
                                        <p:tgtEl>
                                          <p:spTgt spid="3">
                                            <p:txEl>
                                              <p:pRg st="6" end="6"/>
                                            </p:txEl>
                                          </p:spTgt>
                                        </p:tgtEl>
                                      </p:cBhvr>
                                    </p:animEffect>
                                  </p:childTnLst>
                                </p:cTn>
                              </p:par>
                            </p:childTnLst>
                          </p:cTn>
                        </p:par>
                        <p:par>
                          <p:cTn id="59" fill="hold">
                            <p:stCondLst>
                              <p:cond delay="34000"/>
                            </p:stCondLst>
                            <p:childTnLst>
                              <p:par>
                                <p:cTn id="60" presetID="49" presetClass="entr" presetSubtype="0" decel="100000" fill="hold" nodeType="after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3"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4" dur="2000" fill="hold"/>
                                        <p:tgtEl>
                                          <p:spTgt spid="3">
                                            <p:txEl>
                                              <p:pRg st="7" end="7"/>
                                            </p:txEl>
                                          </p:spTgt>
                                        </p:tgtEl>
                                        <p:attrNameLst>
                                          <p:attrName>style.rotation</p:attrName>
                                        </p:attrNameLst>
                                      </p:cBhvr>
                                      <p:tavLst>
                                        <p:tav tm="0">
                                          <p:val>
                                            <p:fltVal val="360"/>
                                          </p:val>
                                        </p:tav>
                                        <p:tav tm="100000">
                                          <p:val>
                                            <p:fltVal val="0"/>
                                          </p:val>
                                        </p:tav>
                                      </p:tavLst>
                                    </p:anim>
                                    <p:animEffect transition="in" filter="fade">
                                      <p:cBhvr>
                                        <p:cTn id="65" dur="2000"/>
                                        <p:tgtEl>
                                          <p:spTgt spid="3">
                                            <p:txEl>
                                              <p:pRg st="7" end="7"/>
                                            </p:txEl>
                                          </p:spTgt>
                                        </p:tgtEl>
                                      </p:cBhvr>
                                    </p:animEffect>
                                  </p:childTnLst>
                                </p:cTn>
                              </p:par>
                            </p:childTnLst>
                          </p:cTn>
                        </p:par>
                        <p:par>
                          <p:cTn id="66" fill="hold">
                            <p:stCondLst>
                              <p:cond delay="36000"/>
                            </p:stCondLst>
                            <p:childTnLst>
                              <p:par>
                                <p:cTn id="67" presetID="49" presetClass="entr" presetSubtype="0" decel="100000" fill="hold" nodeType="after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 calcmode="lin" valueType="num">
                                      <p:cBhvr>
                                        <p:cTn id="69"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0"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1" dur="2000" fill="hold"/>
                                        <p:tgtEl>
                                          <p:spTgt spid="3">
                                            <p:txEl>
                                              <p:pRg st="8" end="8"/>
                                            </p:txEl>
                                          </p:spTgt>
                                        </p:tgtEl>
                                        <p:attrNameLst>
                                          <p:attrName>style.rotation</p:attrName>
                                        </p:attrNameLst>
                                      </p:cBhvr>
                                      <p:tavLst>
                                        <p:tav tm="0">
                                          <p:val>
                                            <p:fltVal val="360"/>
                                          </p:val>
                                        </p:tav>
                                        <p:tav tm="100000">
                                          <p:val>
                                            <p:fltVal val="0"/>
                                          </p:val>
                                        </p:tav>
                                      </p:tavLst>
                                    </p:anim>
                                    <p:animEffect transition="in" filter="fade">
                                      <p:cBhvr>
                                        <p:cTn id="72" dur="2000"/>
                                        <p:tgtEl>
                                          <p:spTgt spid="3">
                                            <p:txEl>
                                              <p:pRg st="8" end="8"/>
                                            </p:txEl>
                                          </p:spTgt>
                                        </p:tgtEl>
                                      </p:cBhvr>
                                    </p:animEffect>
                                  </p:childTnLst>
                                </p:cTn>
                              </p:par>
                            </p:childTnLst>
                          </p:cTn>
                        </p:par>
                        <p:par>
                          <p:cTn id="73" fill="hold">
                            <p:stCondLst>
                              <p:cond delay="38000"/>
                            </p:stCondLst>
                            <p:childTnLst>
                              <p:par>
                                <p:cTn id="74" presetID="49" presetClass="entr" presetSubtype="0" decel="100000" fill="hold" nodeType="afterEffect">
                                  <p:stCondLst>
                                    <p:cond delay="0"/>
                                  </p:stCondLst>
                                  <p:childTnLst>
                                    <p:set>
                                      <p:cBhvr>
                                        <p:cTn id="75" dur="1" fill="hold">
                                          <p:stCondLst>
                                            <p:cond delay="0"/>
                                          </p:stCondLst>
                                        </p:cTn>
                                        <p:tgtEl>
                                          <p:spTgt spid="3">
                                            <p:txEl>
                                              <p:pRg st="9" end="9"/>
                                            </p:txEl>
                                          </p:spTgt>
                                        </p:tgtEl>
                                        <p:attrNameLst>
                                          <p:attrName>style.visibility</p:attrName>
                                        </p:attrNameLst>
                                      </p:cBhvr>
                                      <p:to>
                                        <p:strVal val="visible"/>
                                      </p:to>
                                    </p:set>
                                    <p:anim calcmode="lin" valueType="num">
                                      <p:cBhvr>
                                        <p:cTn id="76"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7" dur="2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8" dur="2000" fill="hold"/>
                                        <p:tgtEl>
                                          <p:spTgt spid="3">
                                            <p:txEl>
                                              <p:pRg st="9" end="9"/>
                                            </p:txEl>
                                          </p:spTgt>
                                        </p:tgtEl>
                                        <p:attrNameLst>
                                          <p:attrName>style.rotation</p:attrName>
                                        </p:attrNameLst>
                                      </p:cBhvr>
                                      <p:tavLst>
                                        <p:tav tm="0">
                                          <p:val>
                                            <p:fltVal val="360"/>
                                          </p:val>
                                        </p:tav>
                                        <p:tav tm="100000">
                                          <p:val>
                                            <p:fltVal val="0"/>
                                          </p:val>
                                        </p:tav>
                                      </p:tavLst>
                                    </p:anim>
                                    <p:animEffect transition="in" filter="fade">
                                      <p:cBhvr>
                                        <p:cTn id="79"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428736"/>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err="1" smtClean="0">
                <a:ln w="50800"/>
                <a:solidFill>
                  <a:schemeClr val="tx1">
                    <a:lumMod val="85000"/>
                  </a:schemeClr>
                </a:solidFill>
                <a:effectLst>
                  <a:glow rad="101600">
                    <a:schemeClr val="accent5">
                      <a:satMod val="175000"/>
                      <a:alpha val="40000"/>
                    </a:schemeClr>
                  </a:glow>
                </a:effectLst>
              </a:rPr>
              <a:t>Профессиограмма</a:t>
            </a:r>
            <a:r>
              <a:rPr lang="ru-RU" sz="4800" cap="none" dirty="0" smtClean="0">
                <a:ln w="50800"/>
                <a:solidFill>
                  <a:schemeClr val="tx1">
                    <a:lumMod val="85000"/>
                  </a:schemeClr>
                </a:solidFill>
                <a:effectLst>
                  <a:glow rad="101600">
                    <a:schemeClr val="accent5">
                      <a:satMod val="175000"/>
                      <a:alpha val="40000"/>
                    </a:schemeClr>
                  </a:glow>
                </a:effectLst>
              </a:rPr>
              <a:t>   </a:t>
            </a:r>
            <a:br>
              <a:rPr lang="ru-RU" sz="4800" cap="none" dirty="0" smtClean="0">
                <a:ln w="50800"/>
                <a:solidFill>
                  <a:schemeClr val="tx1">
                    <a:lumMod val="85000"/>
                  </a:schemeClr>
                </a:solidFill>
                <a:effectLst>
                  <a:glow rad="101600">
                    <a:schemeClr val="accent5">
                      <a:satMod val="175000"/>
                      <a:alpha val="40000"/>
                    </a:schemeClr>
                  </a:glow>
                </a:effectLst>
              </a:rPr>
            </a:br>
            <a:r>
              <a:rPr lang="ru-RU" sz="4800" cap="none" dirty="0" smtClean="0">
                <a:ln w="50800"/>
                <a:solidFill>
                  <a:schemeClr val="tx1">
                    <a:lumMod val="85000"/>
                  </a:schemeClr>
                </a:solidFill>
                <a:effectLst>
                  <a:glow rad="101600">
                    <a:schemeClr val="accent5">
                      <a:satMod val="175000"/>
                      <a:alpha val="40000"/>
                    </a:schemeClr>
                  </a:glow>
                </a:effectLst>
              </a:rPr>
              <a:t>             «</a:t>
            </a:r>
            <a:r>
              <a:rPr lang="ru-RU" sz="4800" cap="none" dirty="0" err="1" smtClean="0">
                <a:ln w="50800"/>
                <a:solidFill>
                  <a:schemeClr val="tx1">
                    <a:lumMod val="85000"/>
                  </a:schemeClr>
                </a:solidFill>
                <a:effectLst>
                  <a:glow rad="101600">
                    <a:schemeClr val="accent5">
                      <a:satMod val="175000"/>
                      <a:alpha val="40000"/>
                    </a:schemeClr>
                  </a:glow>
                </a:effectLst>
              </a:rPr>
              <a:t>Маркетолог</a:t>
            </a:r>
            <a:r>
              <a:rPr lang="ru-RU" sz="4800" cap="none" dirty="0" smtClean="0">
                <a:ln w="50800"/>
                <a:solidFill>
                  <a:schemeClr val="tx1">
                    <a:lumMod val="85000"/>
                  </a:schemeClr>
                </a:solidFill>
                <a:effectLst>
                  <a:glow rad="101600">
                    <a:schemeClr val="accent5">
                      <a:satMod val="175000"/>
                      <a:alpha val="40000"/>
                    </a:schemeClr>
                  </a:glow>
                </a:effectLst>
              </a:rPr>
              <a:t>».</a:t>
            </a:r>
            <a:endParaRPr lang="ru-RU" sz="4800" cap="none" dirty="0">
              <a:ln w="50800"/>
              <a:solidFill>
                <a:schemeClr val="tx1">
                  <a:lumMod val="85000"/>
                </a:schemeClr>
              </a:solidFill>
              <a:effectLst>
                <a:glow rad="101600">
                  <a:schemeClr val="accent5">
                    <a:satMod val="175000"/>
                    <a:alpha val="40000"/>
                  </a:schemeClr>
                </a:glow>
              </a:effectLst>
            </a:endParaRPr>
          </a:p>
        </p:txBody>
      </p:sp>
      <p:sp>
        <p:nvSpPr>
          <p:cNvPr id="3" name="Подзаголовок 2"/>
          <p:cNvSpPr>
            <a:spLocks noGrp="1"/>
          </p:cNvSpPr>
          <p:nvPr>
            <p:ph type="subTitle" idx="1"/>
          </p:nvPr>
        </p:nvSpPr>
        <p:spPr>
          <a:xfrm>
            <a:off x="1000100" y="4000504"/>
            <a:ext cx="6480048" cy="1752600"/>
          </a:xfrm>
        </p:spPr>
        <p:txBody>
          <a:bodyPr/>
          <a:lstStyle/>
          <a:p>
            <a:r>
              <a:rPr lang="ru-RU" dirty="0" smtClean="0"/>
              <a:t> </a:t>
            </a:r>
            <a:endParaRPr lang="ru-RU" dirty="0"/>
          </a:p>
        </p:txBody>
      </p:sp>
      <p:graphicFrame>
        <p:nvGraphicFramePr>
          <p:cNvPr id="5" name="Таблица 4"/>
          <p:cNvGraphicFramePr>
            <a:graphicFrameLocks noGrp="1"/>
          </p:cNvGraphicFramePr>
          <p:nvPr/>
        </p:nvGraphicFramePr>
        <p:xfrm>
          <a:off x="14748" y="1714487"/>
          <a:ext cx="9114504" cy="5114015"/>
        </p:xfrm>
        <a:graphic>
          <a:graphicData uri="http://schemas.openxmlformats.org/drawingml/2006/table">
            <a:tbl>
              <a:tblPr>
                <a:tableStyleId>{35758FB7-9AC5-4552-8A53-C91805E547FA}</a:tableStyleId>
              </a:tblPr>
              <a:tblGrid>
                <a:gridCol w="9114504"/>
              </a:tblGrid>
              <a:tr h="5114015">
                <a:tc>
                  <a:txBody>
                    <a:bodyPr/>
                    <a:lstStyle/>
                    <a:p>
                      <a:r>
                        <a:rPr lang="ru-RU" sz="1800" dirty="0" smtClean="0"/>
                        <a:t>Наименование профессии                                  </a:t>
                      </a:r>
                      <a:r>
                        <a:rPr lang="ru-RU" sz="1800" dirty="0" err="1" smtClean="0"/>
                        <a:t>маркетолог</a:t>
                      </a:r>
                      <a:endParaRPr lang="ru-RU" sz="1800" dirty="0" smtClean="0"/>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экономика, социология, психология,                          </a:t>
                      </a:r>
                    </a:p>
                    <a:p>
                      <a:r>
                        <a:rPr lang="ru-RU" sz="1800" baseline="0" dirty="0" smtClean="0"/>
                        <a:t> и их  уровень                                                        уровень 3, высокий                                             </a:t>
                      </a:r>
                    </a:p>
                    <a:p>
                      <a:r>
                        <a:rPr lang="ru-RU" sz="1800" baseline="0" dirty="0" smtClean="0"/>
                        <a:t>                                                                               </a:t>
                      </a:r>
                    </a:p>
                    <a:p>
                      <a:r>
                        <a:rPr lang="ru-RU" sz="1800" baseline="0" dirty="0" smtClean="0"/>
                        <a:t>Область базовых знаний № 2                             математика, статистика,               </a:t>
                      </a:r>
                    </a:p>
                    <a:p>
                      <a:r>
                        <a:rPr lang="ru-RU" sz="1800" baseline="0" dirty="0" smtClean="0"/>
                        <a:t> и их уровень                                                       иностранный  язык,уровень2,средний                                                                                           </a:t>
                      </a:r>
                    </a:p>
                    <a:p>
                      <a:endParaRPr lang="ru-RU" sz="1800" baseline="0" dirty="0" smtClean="0"/>
                    </a:p>
                    <a:p>
                      <a:r>
                        <a:rPr lang="ru-RU" sz="1800" baseline="0" dirty="0" smtClean="0"/>
                        <a:t>Профессиональная область                                сфера услуг</a:t>
                      </a:r>
                    </a:p>
                    <a:p>
                      <a:endParaRPr lang="ru-RU" sz="1800" baseline="0" dirty="0" smtClean="0"/>
                    </a:p>
                    <a:p>
                      <a:r>
                        <a:rPr lang="ru-RU" sz="1800" baseline="0" dirty="0" smtClean="0"/>
                        <a:t>Межличностное взаимодействие                        частое по типу «рядом»</a:t>
                      </a:r>
                    </a:p>
                    <a:p>
                      <a:endParaRPr lang="ru-RU" sz="1800" baseline="0" dirty="0" smtClean="0"/>
                    </a:p>
                    <a:p>
                      <a:r>
                        <a:rPr lang="ru-RU" sz="1800" baseline="0" dirty="0" smtClean="0"/>
                        <a:t>Доминирующий интерес                                        предпринимательский                                           </a:t>
                      </a:r>
                    </a:p>
                    <a:p>
                      <a:endParaRPr lang="ru-RU" sz="1800" baseline="0" dirty="0" smtClean="0"/>
                    </a:p>
                    <a:p>
                      <a:r>
                        <a:rPr lang="ru-RU" sz="1800" baseline="0" dirty="0" smtClean="0"/>
                        <a:t>Дополнительный интерес                                      социальный</a:t>
                      </a:r>
                    </a:p>
                    <a:p>
                      <a:endParaRPr lang="ru-RU" sz="1800" baseline="0" dirty="0" smtClean="0"/>
                    </a:p>
                    <a:p>
                      <a:r>
                        <a:rPr lang="ru-RU" sz="1800" baseline="0" dirty="0" smtClean="0"/>
                        <a:t>Условия работы                                                     в</a:t>
                      </a:r>
                      <a:r>
                        <a:rPr lang="en-US" sz="1800" baseline="0" dirty="0" smtClean="0"/>
                        <a:t>/</a:t>
                      </a:r>
                      <a:r>
                        <a:rPr lang="ru-RU" sz="1800" baseline="0" dirty="0" smtClean="0"/>
                        <a:t>вне помещении (я), мобильный </a:t>
                      </a:r>
                      <a:endParaRPr lang="ru-RU" sz="1800" dirty="0" smtClean="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2000"/>
                            </p:stCondLst>
                            <p:childTnLst>
                              <p:par>
                                <p:cTn id="10" presetID="2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2000" fill="hold"/>
                                        <p:tgtEl>
                                          <p:spTgt spid="5"/>
                                        </p:tgtEl>
                                        <p:attrNameLst>
                                          <p:attrName>ppt_w</p:attrName>
                                        </p:attrNameLst>
                                      </p:cBhvr>
                                      <p:tavLst>
                                        <p:tav tm="0">
                                          <p:val>
                                            <p:fltVal val="0"/>
                                          </p:val>
                                        </p:tav>
                                        <p:tav tm="100000">
                                          <p:val>
                                            <p:strVal val="#ppt_w"/>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1214422"/>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tx1">
                    <a:lumMod val="65000"/>
                  </a:schemeClr>
                </a:solidFill>
                <a:effectLst>
                  <a:glow rad="228600">
                    <a:schemeClr val="accent5">
                      <a:satMod val="175000"/>
                      <a:alpha val="40000"/>
                    </a:schemeClr>
                  </a:glow>
                </a:effectLst>
              </a:rPr>
              <a:t>История профессии.</a:t>
            </a:r>
            <a:endParaRPr lang="ru-RU" sz="4800" cap="none" dirty="0">
              <a:ln w="50800"/>
              <a:solidFill>
                <a:schemeClr val="tx1">
                  <a:lumMod val="65000"/>
                </a:schemeClr>
              </a:soli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a:xfrm>
            <a:off x="0" y="1714488"/>
            <a:ext cx="9144000" cy="5143512"/>
          </a:xfrm>
        </p:spPr>
        <p:txBody>
          <a:bodyPr>
            <a:normAutofit fontScale="85000" lnSpcReduction="10000"/>
            <a:scene3d>
              <a:camera prst="orthographicFront"/>
              <a:lightRig rig="flat" dir="tl"/>
            </a:scene3d>
            <a:sp3d contourW="19050" prstMaterial="clear">
              <a:bevelT w="50800" h="50800"/>
              <a:contourClr>
                <a:schemeClr val="accent5">
                  <a:tint val="70000"/>
                  <a:satMod val="180000"/>
                  <a:alpha val="70000"/>
                </a:schemeClr>
              </a:contourClr>
            </a:sp3d>
          </a:bodyPr>
          <a:lstStyle/>
          <a:p>
            <a:pPr algn="l"/>
            <a:r>
              <a:rPr lang="ru-RU" sz="2200" b="1" dirty="0" smtClean="0">
                <a:ln/>
                <a:solidFill>
                  <a:schemeClr val="accent5">
                    <a:tint val="50000"/>
                    <a:satMod val="180000"/>
                  </a:schemeClr>
                </a:solidFill>
              </a:rPr>
              <a:t>    Маркетинг - деятельность, направленная на продвижение продукции к потребителю, занятие определенной рыночной ниши путем исследо­вания рыночной конъюнктуры сложившейся группы товаров на рынке. Цель      Маркетинговой деятельности - сформировать потребность, а затем спрос потребителей на определенный товар, продвинуть его на рынке, максимизировать сбыт и прибыль. </a:t>
            </a:r>
          </a:p>
          <a:p>
            <a:pPr algn="l"/>
            <a:r>
              <a:rPr lang="ru-RU" sz="2200" b="1" dirty="0" smtClean="0">
                <a:ln/>
                <a:solidFill>
                  <a:schemeClr val="accent5">
                    <a:tint val="50000"/>
                    <a:satMod val="180000"/>
                  </a:schemeClr>
                </a:solidFill>
              </a:rPr>
              <a:t>     Профессия </a:t>
            </a:r>
            <a:r>
              <a:rPr lang="ru-RU" sz="2200" b="1" dirty="0" err="1" smtClean="0">
                <a:ln/>
                <a:solidFill>
                  <a:schemeClr val="accent5">
                    <a:tint val="50000"/>
                    <a:satMod val="180000"/>
                  </a:schemeClr>
                </a:solidFill>
              </a:rPr>
              <a:t>маркетолога</a:t>
            </a:r>
            <a:r>
              <a:rPr lang="ru-RU" sz="2200" b="1" dirty="0" smtClean="0">
                <a:ln/>
                <a:solidFill>
                  <a:schemeClr val="accent5">
                    <a:tint val="50000"/>
                    <a:satMod val="180000"/>
                  </a:schemeClr>
                </a:solidFill>
              </a:rPr>
              <a:t> имеет большой исторический путь развития.</a:t>
            </a:r>
          </a:p>
          <a:p>
            <a:pPr algn="l"/>
            <a:r>
              <a:rPr lang="ru-RU" sz="2200" b="1" dirty="0" smtClean="0">
                <a:ln/>
                <a:solidFill>
                  <a:schemeClr val="accent5">
                    <a:tint val="50000"/>
                    <a:satMod val="180000"/>
                  </a:schemeClr>
                </a:solidFill>
              </a:rPr>
              <a:t>Уже со времен первых торговых предприятий (купцов) остро встал вопрос конкуренции между ними. Постепенно предпринимались первые шаги к изучению рынка. Этот факт можно считать предпосылкой к возникновению данной профессии. </a:t>
            </a:r>
          </a:p>
          <a:p>
            <a:pPr algn="l"/>
            <a:r>
              <a:rPr lang="ru-RU" sz="2200" b="1" dirty="0" smtClean="0">
                <a:ln/>
                <a:solidFill>
                  <a:schemeClr val="accent5">
                    <a:tint val="50000"/>
                    <a:satMod val="180000"/>
                  </a:schemeClr>
                </a:solidFill>
              </a:rPr>
              <a:t>     Со временем технический прогресс рождал все большее укрупне­ние рынков и изощренность методов конкуренции, что наиболее ярко проявилось в эпоху капитализма. Именно в это время профессия </a:t>
            </a:r>
            <a:r>
              <a:rPr lang="ru-RU" sz="2200" b="1" dirty="0" err="1" smtClean="0">
                <a:ln/>
                <a:solidFill>
                  <a:schemeClr val="accent5">
                    <a:tint val="50000"/>
                    <a:satMod val="180000"/>
                  </a:schemeClr>
                </a:solidFill>
              </a:rPr>
              <a:t>маркетолога</a:t>
            </a:r>
            <a:r>
              <a:rPr lang="ru-RU" sz="2200" b="1" dirty="0" smtClean="0">
                <a:ln/>
                <a:solidFill>
                  <a:schemeClr val="accent5">
                    <a:tint val="50000"/>
                    <a:satMod val="180000"/>
                  </a:schemeClr>
                </a:solidFill>
              </a:rPr>
              <a:t> оформилась как самостоятельная деятельность. </a:t>
            </a:r>
          </a:p>
          <a:p>
            <a:pPr algn="l"/>
            <a:r>
              <a:rPr lang="ru-RU" sz="2200" b="1" dirty="0" smtClean="0">
                <a:ln/>
                <a:solidFill>
                  <a:schemeClr val="accent5">
                    <a:tint val="50000"/>
                    <a:satMod val="180000"/>
                  </a:schemeClr>
                </a:solidFill>
              </a:rPr>
              <a:t>     На сегодняшний день, учитывая бурные процессы глобализации и интернационализации рынка, можно сказать, что профессия </a:t>
            </a:r>
            <a:r>
              <a:rPr lang="ru-RU" sz="2200" b="1" dirty="0" err="1" smtClean="0">
                <a:ln/>
                <a:solidFill>
                  <a:schemeClr val="accent5">
                    <a:tint val="50000"/>
                    <a:satMod val="180000"/>
                  </a:schemeClr>
                </a:solidFill>
              </a:rPr>
              <a:t>маркетолога</a:t>
            </a:r>
            <a:r>
              <a:rPr lang="ru-RU" sz="2200" b="1" dirty="0" smtClean="0">
                <a:ln/>
                <a:solidFill>
                  <a:schemeClr val="accent5">
                    <a:tint val="50000"/>
                    <a:satMod val="180000"/>
                  </a:schemeClr>
                </a:solidFill>
              </a:rPr>
              <a:t> становится незаменимой и одной из важнейших в экономике. </a:t>
            </a:r>
          </a:p>
          <a:p>
            <a:pPr algn="l"/>
            <a:endParaRPr lang="ru-RU" b="1" dirty="0">
              <a:ln/>
              <a:solidFill>
                <a:schemeClr val="accent5">
                  <a:tint val="50000"/>
                  <a:satMod val="180000"/>
                </a:schemeClr>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5200"/>
                            </p:stCondLst>
                            <p:childTnLst>
                              <p:par>
                                <p:cTn id="11" presetID="10"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7200"/>
                            </p:stCondLst>
                            <p:childTnLst>
                              <p:par>
                                <p:cTn id="15" presetID="10"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par>
                          <p:cTn id="18" fill="hold">
                            <p:stCondLst>
                              <p:cond delay="9200"/>
                            </p:stCondLst>
                            <p:childTnLst>
                              <p:par>
                                <p:cTn id="19" presetID="10"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par>
                          <p:cTn id="22" fill="hold">
                            <p:stCondLst>
                              <p:cond delay="11200"/>
                            </p:stCondLst>
                            <p:childTnLst>
                              <p:par>
                                <p:cTn id="23" presetID="10"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childTnLst>
                                </p:cTn>
                              </p:par>
                            </p:childTnLst>
                          </p:cTn>
                        </p:par>
                        <p:par>
                          <p:cTn id="26" fill="hold">
                            <p:stCondLst>
                              <p:cond delay="13200"/>
                            </p:stCondLst>
                            <p:childTnLst>
                              <p:par>
                                <p:cTn id="27" presetID="10" presetClass="entr" presetSubtype="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64305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tx1">
                    <a:lumMod val="65000"/>
                  </a:schemeClr>
                </a:solidFill>
                <a:effectLst>
                  <a:glow rad="228600">
                    <a:schemeClr val="accent5">
                      <a:satMod val="175000"/>
                      <a:alpha val="40000"/>
                    </a:schemeClr>
                  </a:glow>
                </a:effectLst>
              </a:rPr>
              <a:t>         </a:t>
            </a:r>
            <a:r>
              <a:rPr lang="ru-RU" sz="4800" cap="none" dirty="0" smtClean="0">
                <a:ln w="50800"/>
                <a:solidFill>
                  <a:schemeClr val="bg2">
                    <a:lumMod val="20000"/>
                    <a:lumOff val="80000"/>
                  </a:schemeClr>
                </a:solidFill>
                <a:effectLst>
                  <a:glow rad="228600">
                    <a:schemeClr val="accent5">
                      <a:satMod val="175000"/>
                      <a:alpha val="40000"/>
                    </a:schemeClr>
                  </a:glow>
                </a:effectLst>
              </a:rPr>
              <a:t>Доминирующие виды     </a:t>
            </a:r>
            <a:br>
              <a:rPr lang="ru-RU" sz="4800" cap="none" dirty="0" smtClean="0">
                <a:ln w="50800"/>
                <a:solidFill>
                  <a:schemeClr val="bg2">
                    <a:lumMod val="20000"/>
                    <a:lumOff val="80000"/>
                  </a:schemeClr>
                </a:solidFill>
                <a:effectLst>
                  <a:glow rad="228600">
                    <a:schemeClr val="accent5">
                      <a:satMod val="175000"/>
                      <a:alpha val="40000"/>
                    </a:schemeClr>
                  </a:glow>
                </a:effectLst>
              </a:rPr>
            </a:br>
            <a:r>
              <a:rPr lang="ru-RU" sz="4800" cap="none" dirty="0" smtClean="0">
                <a:ln w="50800"/>
                <a:solidFill>
                  <a:schemeClr val="bg2">
                    <a:lumMod val="20000"/>
                    <a:lumOff val="80000"/>
                  </a:schemeClr>
                </a:solidFill>
                <a:effectLst>
                  <a:glow rad="228600">
                    <a:schemeClr val="accent5">
                      <a:satMod val="175000"/>
                      <a:alpha val="40000"/>
                    </a:schemeClr>
                  </a:glow>
                </a:effectLst>
              </a:rPr>
              <a:t>             деятельности.</a:t>
            </a:r>
            <a:endParaRPr lang="ru-RU" sz="4800" cap="none" dirty="0">
              <a:ln w="50800"/>
              <a:solidFill>
                <a:schemeClr val="bg2">
                  <a:lumMod val="20000"/>
                  <a:lumOff val="80000"/>
                </a:schemeClr>
              </a:soli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a:xfrm>
            <a:off x="0" y="2000240"/>
            <a:ext cx="9144000" cy="4857760"/>
          </a:xfrm>
        </p:spPr>
        <p:txBody>
          <a:bodyPr/>
          <a:lstStyle/>
          <a:p>
            <a:pPr lvl="0" algn="l">
              <a:buFont typeface="Wingdings" pitchFamily="2" charset="2"/>
              <a:buChar char="Ø"/>
            </a:pPr>
            <a:r>
              <a:rPr lang="ru-RU" dirty="0" smtClean="0"/>
              <a:t> </a:t>
            </a: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подготовка проектов по продвижению и реализации продукции; </a:t>
            </a:r>
          </a:p>
          <a:p>
            <a:pPr lvl="0" algn="l"/>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проведение опросов по поводу продаваемого товара (анкетирование и т.д.); </a:t>
            </a:r>
          </a:p>
          <a:p>
            <a:pPr lvl="0" algn="l">
              <a:buFont typeface="Wingdings" pitchFamily="2" charset="2"/>
              <a:buChar char="Ø"/>
            </a:pP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сбор информации о товарах похожих групп, похожих ситуациях на рынке; </a:t>
            </a:r>
          </a:p>
          <a:p>
            <a:pPr lvl="0" algn="l">
              <a:buFont typeface="Wingdings" pitchFamily="2" charset="2"/>
              <a:buChar char="Ø"/>
            </a:pP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сбор информации о торговых марках, фирмах, занимающихся выпуском схожих товаров, коммерческой информации; </a:t>
            </a:r>
          </a:p>
          <a:p>
            <a:pPr lvl="0" algn="l">
              <a:buFont typeface="Wingdings" pitchFamily="2" charset="2"/>
              <a:buChar char="Ø"/>
            </a:pPr>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проведение рекламных акций и презентаций продвигаемой продукции; </a:t>
            </a:r>
          </a:p>
          <a:p>
            <a:pPr lvl="0" algn="l"/>
            <a:r>
              <a:rPr lang="ru-R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формирование определенного имиджа товара на рынке. </a:t>
            </a:r>
          </a:p>
          <a:p>
            <a:pPr lvl="0" algn="l"/>
            <a:endParaRPr lang="ru-RU" dirty="0" smtClean="0"/>
          </a:p>
          <a:p>
            <a:pPr lvl="0" algn="l"/>
            <a:endParaRPr lang="ru-RU" dirty="0" smtClean="0"/>
          </a:p>
          <a:p>
            <a:pPr lvl="0" algn="l"/>
            <a:endParaRPr lang="ru-RU" dirty="0" smtClean="0"/>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4" presetClass="entr" presetSubtype="0" accel="10000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2000"/>
                                        <p:tgtEl>
                                          <p:spTgt spid="3">
                                            <p:txEl>
                                              <p:pRg st="0" end="0"/>
                                            </p:txEl>
                                          </p:spTgt>
                                        </p:tgtEl>
                                      </p:cBhvr>
                                    </p:animEffect>
                                  </p:childTnLst>
                                </p:cTn>
                              </p:par>
                            </p:childTnLst>
                          </p:cTn>
                        </p:par>
                        <p:par>
                          <p:cTn id="19" fill="hold">
                            <p:stCondLst>
                              <p:cond delay="4000"/>
                            </p:stCondLst>
                            <p:childTnLst>
                              <p:par>
                                <p:cTn id="20" presetID="54" presetClass="entr" presetSubtype="0" accel="10000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4" dur="2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5"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6" dur="2000"/>
                                        <p:tgtEl>
                                          <p:spTgt spid="3">
                                            <p:txEl>
                                              <p:pRg st="1" end="1"/>
                                            </p:txEl>
                                          </p:spTgt>
                                        </p:tgtEl>
                                      </p:cBhvr>
                                    </p:animEffect>
                                  </p:childTnLst>
                                </p:cTn>
                              </p:par>
                            </p:childTnLst>
                          </p:cTn>
                        </p:par>
                        <p:par>
                          <p:cTn id="27" fill="hold">
                            <p:stCondLst>
                              <p:cond delay="6000"/>
                            </p:stCondLst>
                            <p:childTnLst>
                              <p:par>
                                <p:cTn id="28" presetID="54" presetClass="entr" presetSubtype="0" accel="100000" fill="hold"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20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2" dur="2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3" dur="2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4" dur="2000"/>
                                        <p:tgtEl>
                                          <p:spTgt spid="3">
                                            <p:txEl>
                                              <p:pRg st="2" end="2"/>
                                            </p:txEl>
                                          </p:spTgt>
                                        </p:tgtEl>
                                      </p:cBhvr>
                                    </p:animEffect>
                                  </p:childTnLst>
                                </p:cTn>
                              </p:par>
                            </p:childTnLst>
                          </p:cTn>
                        </p:par>
                        <p:par>
                          <p:cTn id="35" fill="hold">
                            <p:stCondLst>
                              <p:cond delay="8000"/>
                            </p:stCondLst>
                            <p:childTnLst>
                              <p:par>
                                <p:cTn id="36" presetID="54" presetClass="entr" presetSubtype="0" accel="100000" fill="hold" nodeType="after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20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9" dur="2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0" dur="2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2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2" dur="2000"/>
                                        <p:tgtEl>
                                          <p:spTgt spid="3">
                                            <p:txEl>
                                              <p:pRg st="3" end="3"/>
                                            </p:txEl>
                                          </p:spTgt>
                                        </p:tgtEl>
                                      </p:cBhvr>
                                    </p:animEffect>
                                  </p:childTnLst>
                                </p:cTn>
                              </p:par>
                            </p:childTnLst>
                          </p:cTn>
                        </p:par>
                        <p:par>
                          <p:cTn id="43" fill="hold">
                            <p:stCondLst>
                              <p:cond delay="10000"/>
                            </p:stCondLst>
                            <p:childTnLst>
                              <p:par>
                                <p:cTn id="44" presetID="54" presetClass="entr" presetSubtype="0" accel="100000" fill="hold" nodeType="after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20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7" dur="2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8" dur="2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9" dur="2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0" dur="2000"/>
                                        <p:tgtEl>
                                          <p:spTgt spid="3">
                                            <p:txEl>
                                              <p:pRg st="4" end="4"/>
                                            </p:txEl>
                                          </p:spTgt>
                                        </p:tgtEl>
                                      </p:cBhvr>
                                    </p:animEffect>
                                  </p:childTnLst>
                                </p:cTn>
                              </p:par>
                            </p:childTnLst>
                          </p:cTn>
                        </p:par>
                        <p:par>
                          <p:cTn id="51" fill="hold">
                            <p:stCondLst>
                              <p:cond delay="12000"/>
                            </p:stCondLst>
                            <p:childTnLst>
                              <p:par>
                                <p:cTn id="52" presetID="54" presetClass="entr" presetSubtype="0" accel="100000" fill="hold" nodeType="after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20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5" dur="2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6" dur="2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7" dur="2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500174"/>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accent4">
                    <a:lumMod val="60000"/>
                    <a:lumOff val="40000"/>
                  </a:schemeClr>
                </a:solidFill>
                <a:effectLst>
                  <a:glow rad="228600">
                    <a:schemeClr val="accent6">
                      <a:satMod val="175000"/>
                      <a:alpha val="40000"/>
                    </a:schemeClr>
                  </a:glow>
                </a:effectLst>
              </a:rPr>
              <a:t>       Личностные качества,     </a:t>
            </a:r>
            <a:br>
              <a:rPr lang="ru-RU" sz="4800" cap="none" dirty="0" smtClean="0">
                <a:ln w="50800"/>
                <a:solidFill>
                  <a:schemeClr val="accent4">
                    <a:lumMod val="60000"/>
                    <a:lumOff val="40000"/>
                  </a:schemeClr>
                </a:solidFill>
                <a:effectLst>
                  <a:glow rad="228600">
                    <a:schemeClr val="accent6">
                      <a:satMod val="175000"/>
                      <a:alpha val="40000"/>
                    </a:schemeClr>
                  </a:glow>
                </a:effectLst>
              </a:rPr>
            </a:br>
            <a:r>
              <a:rPr lang="ru-RU" sz="4800" cap="none" dirty="0" smtClean="0">
                <a:ln w="50800"/>
                <a:solidFill>
                  <a:schemeClr val="accent4">
                    <a:lumMod val="60000"/>
                    <a:lumOff val="40000"/>
                  </a:schemeClr>
                </a:solidFill>
                <a:effectLst>
                  <a:glow rad="228600">
                    <a:schemeClr val="accent6">
                      <a:satMod val="175000"/>
                      <a:alpha val="40000"/>
                    </a:schemeClr>
                  </a:glow>
                </a:effectLst>
              </a:rPr>
              <a:t>   интересы и склонности:</a:t>
            </a:r>
            <a:endParaRPr lang="ru-RU" sz="4800" cap="none" dirty="0">
              <a:ln w="50800"/>
              <a:solidFill>
                <a:schemeClr val="accent4">
                  <a:lumMod val="60000"/>
                  <a:lumOff val="40000"/>
                </a:schemeClr>
              </a:solidFill>
              <a:effectLst>
                <a:glow rad="228600">
                  <a:schemeClr val="accent6">
                    <a:satMod val="175000"/>
                    <a:alpha val="40000"/>
                  </a:schemeClr>
                </a:glow>
              </a:effectLst>
            </a:endParaRPr>
          </a:p>
        </p:txBody>
      </p:sp>
      <p:sp>
        <p:nvSpPr>
          <p:cNvPr id="3" name="Подзаголовок 2"/>
          <p:cNvSpPr>
            <a:spLocks noGrp="1"/>
          </p:cNvSpPr>
          <p:nvPr>
            <p:ph type="subTitle" idx="1"/>
          </p:nvPr>
        </p:nvSpPr>
        <p:spPr>
          <a:xfrm>
            <a:off x="0" y="1544812"/>
            <a:ext cx="9144000" cy="5313188"/>
          </a:xfrm>
        </p:spPr>
        <p:txBody>
          <a:bodyPr>
            <a:normAutofit/>
          </a:bodyPr>
          <a:lstStyle/>
          <a:p>
            <a:pPr algn="l">
              <a:buFont typeface="Wingdings" pitchFamily="2" charset="2"/>
              <a:buChar char="v"/>
            </a:pPr>
            <a:r>
              <a:rPr lang="ru-RU" dirty="0" smtClean="0"/>
              <a:t> </a:t>
            </a:r>
            <a:r>
              <a:rPr lang="ru-RU" dirty="0" err="1" smtClean="0">
                <a:solidFill>
                  <a:schemeClr val="accent5">
                    <a:lumMod val="60000"/>
                    <a:lumOff val="40000"/>
                  </a:schemeClr>
                </a:solidFill>
              </a:rPr>
              <a:t>креативность</a:t>
            </a:r>
            <a:r>
              <a:rPr lang="ru-RU" dirty="0" smtClean="0">
                <a:solidFill>
                  <a:schemeClr val="accent5">
                    <a:lumMod val="60000"/>
                    <a:lumOff val="40000"/>
                  </a:schemeClr>
                </a:solidFill>
              </a:rPr>
              <a:t>; .</a:t>
            </a:r>
          </a:p>
          <a:p>
            <a:pPr algn="l">
              <a:buFont typeface="Wingdings" pitchFamily="2" charset="2"/>
              <a:buChar char="v"/>
            </a:pPr>
            <a:r>
              <a:rPr lang="ru-RU" dirty="0" smtClean="0">
                <a:solidFill>
                  <a:schemeClr val="accent5">
                    <a:lumMod val="60000"/>
                    <a:lumOff val="40000"/>
                  </a:schemeClr>
                </a:solidFill>
              </a:rPr>
              <a:t> критичность; </a:t>
            </a:r>
          </a:p>
          <a:p>
            <a:pPr lvl="0" algn="l">
              <a:buFont typeface="Wingdings" pitchFamily="2" charset="2"/>
              <a:buChar char="v"/>
            </a:pPr>
            <a:r>
              <a:rPr lang="ru-RU" dirty="0" smtClean="0">
                <a:solidFill>
                  <a:schemeClr val="accent5">
                    <a:lumMod val="60000"/>
                    <a:lumOff val="40000"/>
                  </a:schemeClr>
                </a:solidFill>
              </a:rPr>
              <a:t> требовательность; </a:t>
            </a:r>
          </a:p>
          <a:p>
            <a:pPr lvl="0" algn="l">
              <a:buFont typeface="Wingdings" pitchFamily="2" charset="2"/>
              <a:buChar char="v"/>
            </a:pPr>
            <a:r>
              <a:rPr lang="ru-RU" dirty="0" smtClean="0">
                <a:solidFill>
                  <a:schemeClr val="accent5">
                    <a:lumMod val="60000"/>
                    <a:lumOff val="40000"/>
                  </a:schemeClr>
                </a:solidFill>
              </a:rPr>
              <a:t> ответственность (способность брать на себя ответственность за результаты своей деятельности); </a:t>
            </a:r>
          </a:p>
          <a:p>
            <a:pPr lvl="0" algn="l">
              <a:buFont typeface="Wingdings" pitchFamily="2" charset="2"/>
              <a:buChar char="v"/>
            </a:pPr>
            <a:r>
              <a:rPr lang="ru-RU" dirty="0" smtClean="0">
                <a:solidFill>
                  <a:schemeClr val="accent5">
                    <a:lumMod val="60000"/>
                    <a:lumOff val="40000"/>
                  </a:schemeClr>
                </a:solidFill>
              </a:rPr>
              <a:t> гибкость (умение гибко реагировать на разные изменения в ситуациях); </a:t>
            </a:r>
          </a:p>
          <a:p>
            <a:pPr lvl="0" algn="l">
              <a:buFont typeface="Wingdings" pitchFamily="2" charset="2"/>
              <a:buChar char="v"/>
            </a:pPr>
            <a:r>
              <a:rPr lang="ru-RU" dirty="0" smtClean="0">
                <a:solidFill>
                  <a:schemeClr val="accent5">
                    <a:lumMod val="60000"/>
                    <a:lumOff val="40000"/>
                  </a:schemeClr>
                </a:solidFill>
              </a:rPr>
              <a:t> способность к планированию организаторской деятельности; </a:t>
            </a:r>
          </a:p>
          <a:p>
            <a:pPr lvl="0" algn="l">
              <a:buFont typeface="Wingdings" pitchFamily="2" charset="2"/>
              <a:buChar char="v"/>
            </a:pPr>
            <a:r>
              <a:rPr lang="ru-RU" dirty="0" smtClean="0">
                <a:solidFill>
                  <a:schemeClr val="accent5">
                    <a:lumMod val="60000"/>
                    <a:lumOff val="40000"/>
                  </a:schemeClr>
                </a:solidFill>
              </a:rPr>
              <a:t> стремление к порядку, технологичности  и нормативности; </a:t>
            </a:r>
          </a:p>
          <a:p>
            <a:pPr lvl="0" algn="l">
              <a:buFont typeface="Wingdings" pitchFamily="2" charset="2"/>
              <a:buChar char="v"/>
            </a:pPr>
            <a:r>
              <a:rPr lang="ru-RU" dirty="0" smtClean="0">
                <a:solidFill>
                  <a:schemeClr val="accent5">
                    <a:lumMod val="60000"/>
                    <a:lumOff val="40000"/>
                  </a:schemeClr>
                </a:solidFill>
              </a:rPr>
              <a:t> развитая интуиция; </a:t>
            </a:r>
          </a:p>
          <a:p>
            <a:pPr lvl="0" algn="l">
              <a:buFont typeface="Wingdings" pitchFamily="2" charset="2"/>
              <a:buChar char="v"/>
            </a:pPr>
            <a:r>
              <a:rPr lang="ru-RU" dirty="0" smtClean="0">
                <a:solidFill>
                  <a:schemeClr val="accent5">
                    <a:lumMod val="60000"/>
                    <a:lumOff val="40000"/>
                  </a:schemeClr>
                </a:solidFill>
              </a:rPr>
              <a:t> эрудированность, энергичность; </a:t>
            </a:r>
          </a:p>
          <a:p>
            <a:pPr lvl="0" algn="l">
              <a:buFont typeface="Wingdings" pitchFamily="2" charset="2"/>
              <a:buChar char="v"/>
            </a:pPr>
            <a:r>
              <a:rPr lang="ru-RU" dirty="0" smtClean="0">
                <a:solidFill>
                  <a:schemeClr val="accent5">
                    <a:lumMod val="60000"/>
                    <a:lumOff val="40000"/>
                  </a:schemeClr>
                </a:solidFill>
              </a:rPr>
              <a:t> уверенность в себе, принимаемых решениях; </a:t>
            </a:r>
          </a:p>
          <a:p>
            <a:pPr lvl="0" algn="l">
              <a:buFont typeface="Wingdings" pitchFamily="2" charset="2"/>
              <a:buChar char="v"/>
            </a:pPr>
            <a:r>
              <a:rPr lang="ru-RU" dirty="0" smtClean="0">
                <a:solidFill>
                  <a:schemeClr val="accent5">
                    <a:lumMod val="60000"/>
                    <a:lumOff val="40000"/>
                  </a:schemeClr>
                </a:solidFill>
              </a:rPr>
              <a:t> целеустремленность, действенность; </a:t>
            </a:r>
          </a:p>
          <a:p>
            <a:pPr lvl="0" algn="l">
              <a:buFont typeface="Wingdings" pitchFamily="2" charset="2"/>
              <a:buChar char="v"/>
            </a:pPr>
            <a:r>
              <a:rPr lang="ru-RU" dirty="0" smtClean="0">
                <a:solidFill>
                  <a:schemeClr val="accent5">
                    <a:lumMod val="60000"/>
                    <a:lumOff val="40000"/>
                  </a:schemeClr>
                </a:solidFill>
              </a:rPr>
              <a:t> стремление к  постоянному личностному росту.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5800"/>
                            </p:stCondLst>
                            <p:childTnLst>
                              <p:par>
                                <p:cTn id="12" presetID="37"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8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7" dur="200" accel="100000" fill="hold">
                                          <p:stCondLst>
                                            <p:cond delay="18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8" fill="hold">
                            <p:stCondLst>
                              <p:cond delay="7800"/>
                            </p:stCondLst>
                            <p:childTnLst>
                              <p:par>
                                <p:cTn id="19" presetID="37"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8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200" accel="100000" fill="hold">
                                          <p:stCondLst>
                                            <p:cond delay="18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5" fill="hold">
                            <p:stCondLst>
                              <p:cond delay="9800"/>
                            </p:stCondLst>
                            <p:childTnLst>
                              <p:par>
                                <p:cTn id="26" presetID="37" presetClass="entr" presetSubtype="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8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1" dur="200" accel="100000" fill="hold">
                                          <p:stCondLst>
                                            <p:cond delay="18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32" fill="hold">
                            <p:stCondLst>
                              <p:cond delay="11800"/>
                            </p:stCondLst>
                            <p:childTnLst>
                              <p:par>
                                <p:cTn id="33" presetID="37"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8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8" dur="200" accel="100000" fill="hold">
                                          <p:stCondLst>
                                            <p:cond delay="18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9" fill="hold">
                            <p:stCondLst>
                              <p:cond delay="13800"/>
                            </p:stCondLst>
                            <p:childTnLst>
                              <p:par>
                                <p:cTn id="40" presetID="37" presetClass="entr" presetSubtype="0" fill="hold"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2000"/>
                                        <p:tgtEl>
                                          <p:spTgt spid="3">
                                            <p:txEl>
                                              <p:pRg st="4" end="4"/>
                                            </p:txEl>
                                          </p:spTgt>
                                        </p:tgtEl>
                                      </p:cBhvr>
                                    </p:animEffect>
                                    <p:anim calcmode="lin" valueType="num">
                                      <p:cBhvr>
                                        <p:cTn id="43"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8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5" dur="200" accel="100000" fill="hold">
                                          <p:stCondLst>
                                            <p:cond delay="18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46" fill="hold">
                            <p:stCondLst>
                              <p:cond delay="15800"/>
                            </p:stCondLst>
                            <p:childTnLst>
                              <p:par>
                                <p:cTn id="47" presetID="37" presetClass="entr" presetSubtype="0" fill="hold"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2000"/>
                                        <p:tgtEl>
                                          <p:spTgt spid="3">
                                            <p:txEl>
                                              <p:pRg st="5" end="5"/>
                                            </p:txEl>
                                          </p:spTgt>
                                        </p:tgtEl>
                                      </p:cBhvr>
                                    </p:animEffect>
                                    <p:anim calcmode="lin" valueType="num">
                                      <p:cBhvr>
                                        <p:cTn id="5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8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2" dur="200" accel="100000" fill="hold">
                                          <p:stCondLst>
                                            <p:cond delay="18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53" fill="hold">
                            <p:stCondLst>
                              <p:cond delay="17800"/>
                            </p:stCondLst>
                            <p:childTnLst>
                              <p:par>
                                <p:cTn id="54" presetID="37" presetClass="entr" presetSubtype="0" fill="hold" nodeType="after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2000"/>
                                        <p:tgtEl>
                                          <p:spTgt spid="3">
                                            <p:txEl>
                                              <p:pRg st="6" end="6"/>
                                            </p:txEl>
                                          </p:spTgt>
                                        </p:tgtEl>
                                      </p:cBhvr>
                                    </p:animEffect>
                                    <p:anim calcmode="lin" valueType="num">
                                      <p:cBhvr>
                                        <p:cTn id="5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8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9" dur="200" accel="100000" fill="hold">
                                          <p:stCondLst>
                                            <p:cond delay="18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par>
                          <p:cTn id="60" fill="hold">
                            <p:stCondLst>
                              <p:cond delay="19800"/>
                            </p:stCondLst>
                            <p:childTnLst>
                              <p:par>
                                <p:cTn id="61" presetID="37" presetClass="entr" presetSubtype="0" fill="hold" nodeType="after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2000"/>
                                        <p:tgtEl>
                                          <p:spTgt spid="3">
                                            <p:txEl>
                                              <p:pRg st="7" end="7"/>
                                            </p:txEl>
                                          </p:spTgt>
                                        </p:tgtEl>
                                      </p:cBhvr>
                                    </p:animEffect>
                                    <p:anim calcmode="lin" valueType="num">
                                      <p:cBhvr>
                                        <p:cTn id="64"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8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200" accel="100000" fill="hold">
                                          <p:stCondLst>
                                            <p:cond delay="18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par>
                          <p:cTn id="67" fill="hold">
                            <p:stCondLst>
                              <p:cond delay="21800"/>
                            </p:stCondLst>
                            <p:childTnLst>
                              <p:par>
                                <p:cTn id="68" presetID="37" presetClass="entr" presetSubtype="0" fill="hold" nodeType="after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2000"/>
                                        <p:tgtEl>
                                          <p:spTgt spid="3">
                                            <p:txEl>
                                              <p:pRg st="8" end="8"/>
                                            </p:txEl>
                                          </p:spTgt>
                                        </p:tgtEl>
                                      </p:cBhvr>
                                    </p:animEffect>
                                    <p:anim calcmode="lin" valueType="num">
                                      <p:cBhvr>
                                        <p:cTn id="71"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8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73" dur="200" accel="100000" fill="hold">
                                          <p:stCondLst>
                                            <p:cond delay="18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par>
                          <p:cTn id="74" fill="hold">
                            <p:stCondLst>
                              <p:cond delay="23800"/>
                            </p:stCondLst>
                            <p:childTnLst>
                              <p:par>
                                <p:cTn id="75" presetID="37" presetClass="entr" presetSubtype="0" fill="hold" nodeType="after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2000"/>
                                        <p:tgtEl>
                                          <p:spTgt spid="3">
                                            <p:txEl>
                                              <p:pRg st="9" end="9"/>
                                            </p:txEl>
                                          </p:spTgt>
                                        </p:tgtEl>
                                      </p:cBhvr>
                                    </p:animEffect>
                                    <p:anim calcmode="lin" valueType="num">
                                      <p:cBhvr>
                                        <p:cTn id="78"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8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80" dur="200" accel="100000" fill="hold">
                                          <p:stCondLst>
                                            <p:cond delay="18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par>
                          <p:cTn id="81" fill="hold">
                            <p:stCondLst>
                              <p:cond delay="25800"/>
                            </p:stCondLst>
                            <p:childTnLst>
                              <p:par>
                                <p:cTn id="82" presetID="37" presetClass="entr" presetSubtype="0" fill="hold" nodeType="after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Effect transition="in" filter="fade">
                                      <p:cBhvr>
                                        <p:cTn id="84" dur="2000"/>
                                        <p:tgtEl>
                                          <p:spTgt spid="3">
                                            <p:txEl>
                                              <p:pRg st="10" end="10"/>
                                            </p:txEl>
                                          </p:spTgt>
                                        </p:tgtEl>
                                      </p:cBhvr>
                                    </p:animEffect>
                                    <p:anim calcmode="lin" valueType="num">
                                      <p:cBhvr>
                                        <p:cTn id="85"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6" dur="18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87" dur="200" accel="100000" fill="hold">
                                          <p:stCondLst>
                                            <p:cond delay="18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par>
                          <p:cTn id="88" fill="hold">
                            <p:stCondLst>
                              <p:cond delay="27800"/>
                            </p:stCondLst>
                            <p:childTnLst>
                              <p:par>
                                <p:cTn id="89" presetID="37" presetClass="entr" presetSubtype="0" fill="hold" nodeType="afterEffect">
                                  <p:stCondLst>
                                    <p:cond delay="0"/>
                                  </p:stCondLst>
                                  <p:childTnLst>
                                    <p:set>
                                      <p:cBhvr>
                                        <p:cTn id="90" dur="1" fill="hold">
                                          <p:stCondLst>
                                            <p:cond delay="0"/>
                                          </p:stCondLst>
                                        </p:cTn>
                                        <p:tgtEl>
                                          <p:spTgt spid="3">
                                            <p:txEl>
                                              <p:pRg st="11" end="11"/>
                                            </p:txEl>
                                          </p:spTgt>
                                        </p:tgtEl>
                                        <p:attrNameLst>
                                          <p:attrName>style.visibility</p:attrName>
                                        </p:attrNameLst>
                                      </p:cBhvr>
                                      <p:to>
                                        <p:strVal val="visible"/>
                                      </p:to>
                                    </p:set>
                                    <p:animEffect transition="in" filter="fade">
                                      <p:cBhvr>
                                        <p:cTn id="91" dur="2000"/>
                                        <p:tgtEl>
                                          <p:spTgt spid="3">
                                            <p:txEl>
                                              <p:pRg st="11" end="11"/>
                                            </p:txEl>
                                          </p:spTgt>
                                        </p:tgtEl>
                                      </p:cBhvr>
                                    </p:animEffect>
                                    <p:anim calcmode="lin" valueType="num">
                                      <p:cBhvr>
                                        <p:cTn id="92"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3" dur="18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94" dur="200" accel="100000" fill="hold">
                                          <p:stCondLst>
                                            <p:cond delay="1800"/>
                                          </p:stCondLst>
                                        </p:cTn>
                                        <p:tgtEl>
                                          <p:spTgt spid="3">
                                            <p:txEl>
                                              <p:pRg st="11" end="1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57166"/>
            <a:ext cx="9144000" cy="230124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rPr>
              <a:t>      </a:t>
            </a:r>
            <a:r>
              <a:rPr lang="ru-RU" sz="4800" cap="none" dirty="0" smtClean="0">
                <a:ln w="50800"/>
                <a:solidFill>
                  <a:schemeClr val="bg1">
                    <a:shade val="50000"/>
                  </a:schemeClr>
                </a:solidFill>
                <a:effectLst>
                  <a:glow rad="228600">
                    <a:schemeClr val="accent1">
                      <a:satMod val="175000"/>
                      <a:alpha val="40000"/>
                    </a:schemeClr>
                  </a:glow>
                </a:effectLst>
              </a:rPr>
              <a:t>История профессии.</a:t>
            </a:r>
            <a:endParaRPr lang="ru-RU" sz="4800" cap="none" dirty="0">
              <a:ln w="50800"/>
              <a:solidFill>
                <a:schemeClr val="bg1">
                  <a:shade val="50000"/>
                </a:schemeClr>
              </a:solidFill>
              <a:effectLst>
                <a:glow rad="228600">
                  <a:schemeClr val="accent1">
                    <a:satMod val="175000"/>
                    <a:alpha val="40000"/>
                  </a:schemeClr>
                </a:glow>
              </a:effectLst>
            </a:endParaRPr>
          </a:p>
        </p:txBody>
      </p:sp>
      <p:sp>
        <p:nvSpPr>
          <p:cNvPr id="3" name="Подзаголовок 2"/>
          <p:cNvSpPr>
            <a:spLocks noGrp="1"/>
          </p:cNvSpPr>
          <p:nvPr>
            <p:ph type="subTitle" idx="1"/>
          </p:nvPr>
        </p:nvSpPr>
        <p:spPr>
          <a:xfrm>
            <a:off x="714348" y="1714488"/>
            <a:ext cx="8215370" cy="4429156"/>
          </a:xfrm>
        </p:spPr>
        <p:txBody>
          <a:bodyPr>
            <a:normAutofit fontScale="92500" lnSpcReduction="10000"/>
          </a:bodyPr>
          <a:lstStyle/>
          <a:p>
            <a:pPr algn="l"/>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Профессия бухгалтера относится к одной из старейших. Уже в Древней Индии существовали бухгалтеры по учёту ведения сельскохозяйственного производства. Первые печатные книги появились в Х</a:t>
            </a:r>
            <a:r>
              <a:rPr lang="en-US"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IV-XV </a:t>
            </a:r>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веках, и среди них «Трактат о счетах и записях» итальянского математика Луки </a:t>
            </a:r>
            <a:r>
              <a:rPr lang="ru-RU" sz="2400" dirty="0" err="1"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Пачоли</a:t>
            </a:r>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 первая книга по бухгалтерскому учёту.</a:t>
            </a:r>
          </a:p>
          <a:p>
            <a:pPr algn="l"/>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В России должность бухгалтера была официально учреждена Петром </a:t>
            </a:r>
            <a:r>
              <a:rPr lang="en-US"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I</a:t>
            </a:r>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в начале </a:t>
            </a:r>
            <a:r>
              <a:rPr lang="en-US"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XVIII</a:t>
            </a:r>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века.</a:t>
            </a:r>
          </a:p>
          <a:p>
            <a:pPr algn="l"/>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В переводе с немецкого слово «бухгалтер» означает «книговед», так  как раньше поступление и расход </a:t>
            </a:r>
            <a:r>
              <a:rPr lang="ru-RU" sz="2400" dirty="0" err="1"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товарно</a:t>
            </a:r>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3">
                      <a:satMod val="175000"/>
                      <a:alpha val="40000"/>
                    </a:schemeClr>
                  </a:glow>
                </a:effectLst>
              </a:rPr>
              <a:t> – материальных ценностей и денежных средств записывали в специальную книгу.</a:t>
            </a:r>
          </a:p>
          <a:p>
            <a:pPr algn="l"/>
            <a:r>
              <a:rPr lang="ru-RU"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2">
                      <a:satMod val="175000"/>
                      <a:alpha val="40000"/>
                    </a:schemeClr>
                  </a:glow>
                </a:effectLst>
              </a:rPr>
              <a:t> </a:t>
            </a:r>
            <a:r>
              <a:rPr lang="en-US" sz="2400" dirty="0" smtClean="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2">
                      <a:satMod val="175000"/>
                      <a:alpha val="40000"/>
                    </a:schemeClr>
                  </a:glow>
                </a:effectLst>
              </a:rPr>
              <a:t> </a:t>
            </a:r>
            <a:endParaRPr lang="ru-RU" sz="2400" dirty="0">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lin ang="5400000" scaled="1"/>
                <a:tileRect/>
              </a:gradFill>
              <a:effectLst>
                <a:glow rad="63500">
                  <a:schemeClr val="accent2">
                    <a:satMod val="175000"/>
                    <a:alpha val="40000"/>
                  </a:schemeClr>
                </a:glow>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10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2"/>
                                        </p:tgtEl>
                                        <p:attrNameLst>
                                          <p:attrName>fillcolor</p:attrName>
                                        </p:attrNameLst>
                                      </p:cBhvr>
                                      <p:tavLst>
                                        <p:tav tm="0">
                                          <p:val>
                                            <p:clrVal>
                                              <a:schemeClr val="accent2"/>
                                            </p:clrVal>
                                          </p:val>
                                        </p:tav>
                                        <p:tav tm="50000">
                                          <p:val>
                                            <p:clrVal>
                                              <a:schemeClr val="hlink"/>
                                            </p:clrVal>
                                          </p:val>
                                        </p:tav>
                                      </p:tavLst>
                                    </p:anim>
                                    <p:set>
                                      <p:cBhvr>
                                        <p:cTn id="9" dur="1000"/>
                                        <p:tgtEl>
                                          <p:spTgt spid="2"/>
                                        </p:tgtEl>
                                        <p:attrNameLst>
                                          <p:attrName>fill.type</p:attrName>
                                        </p:attrNameLst>
                                      </p:cBhvr>
                                      <p:to>
                                        <p:strVal val="solid"/>
                                      </p:to>
                                    </p:set>
                                  </p:childTnLst>
                                </p:cTn>
                              </p:par>
                            </p:childTnLst>
                          </p:cTn>
                        </p:par>
                        <p:par>
                          <p:cTn id="10" fill="hold">
                            <p:stCondLst>
                              <p:cond delay="9000"/>
                            </p:stCondLst>
                            <p:childTnLst>
                              <p:par>
                                <p:cTn id="11" presetID="21" presetClass="entr" presetSubtype="4"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2000"/>
                                        <p:tgtEl>
                                          <p:spTgt spid="3">
                                            <p:txEl>
                                              <p:pRg st="0" end="0"/>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4)">
                                      <p:cBhvr>
                                        <p:cTn id="16" dur="2000"/>
                                        <p:tgtEl>
                                          <p:spTgt spid="3">
                                            <p:txEl>
                                              <p:pRg st="1" end="1"/>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4)">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16301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err="1" smtClean="0">
                <a:ln w="50800"/>
                <a:solidFill>
                  <a:schemeClr val="bg1">
                    <a:shade val="50000"/>
                  </a:schemeClr>
                </a:solidFill>
                <a:effectLst>
                  <a:glow rad="228600">
                    <a:schemeClr val="accent1">
                      <a:satMod val="175000"/>
                      <a:alpha val="40000"/>
                    </a:schemeClr>
                  </a:glow>
                </a:effectLst>
              </a:rPr>
              <a:t>Профессиограмма</a:t>
            </a:r>
            <a:r>
              <a:rPr lang="ru-RU" sz="4800" cap="none" dirty="0" smtClean="0">
                <a:ln w="50800"/>
                <a:solidFill>
                  <a:schemeClr val="bg1">
                    <a:shade val="50000"/>
                  </a:schemeClr>
                </a:solidFill>
                <a:effectLst>
                  <a:glow rad="228600">
                    <a:schemeClr val="accent1">
                      <a:satMod val="175000"/>
                      <a:alpha val="40000"/>
                    </a:schemeClr>
                  </a:glow>
                </a:effectLst>
              </a:rPr>
              <a:t>   </a:t>
            </a:r>
            <a:br>
              <a:rPr lang="ru-RU" sz="4800" cap="none" dirty="0" smtClean="0">
                <a:ln w="50800"/>
                <a:solidFill>
                  <a:schemeClr val="bg1">
                    <a:shade val="50000"/>
                  </a:schemeClr>
                </a:solidFill>
                <a:effectLst>
                  <a:glow rad="228600">
                    <a:schemeClr val="accent1">
                      <a:satMod val="175000"/>
                      <a:alpha val="40000"/>
                    </a:schemeClr>
                  </a:glow>
                </a:effectLst>
              </a:rPr>
            </a:br>
            <a:r>
              <a:rPr lang="ru-RU" sz="4800" cap="none" dirty="0" smtClean="0">
                <a:ln w="50800"/>
                <a:solidFill>
                  <a:schemeClr val="bg1">
                    <a:shade val="50000"/>
                  </a:schemeClr>
                </a:solidFill>
                <a:effectLst>
                  <a:glow rad="228600">
                    <a:schemeClr val="accent1">
                      <a:satMod val="175000"/>
                      <a:alpha val="40000"/>
                    </a:schemeClr>
                  </a:glow>
                </a:effectLst>
              </a:rPr>
              <a:t>             «Менеджер».</a:t>
            </a:r>
            <a:endParaRPr lang="ru-RU" sz="4800" cap="none" dirty="0">
              <a:ln w="50800"/>
              <a:solidFill>
                <a:schemeClr val="bg1">
                  <a:shade val="50000"/>
                </a:schemeClr>
              </a:solidFill>
              <a:effectLst>
                <a:glow rad="228600">
                  <a:schemeClr val="accent1">
                    <a:satMod val="175000"/>
                    <a:alpha val="40000"/>
                  </a:schemeClr>
                </a:glow>
              </a:effectLst>
            </a:endParaRPr>
          </a:p>
        </p:txBody>
      </p:sp>
      <p:sp>
        <p:nvSpPr>
          <p:cNvPr id="3" name="Подзаголовок 2"/>
          <p:cNvSpPr>
            <a:spLocks noGrp="1"/>
          </p:cNvSpPr>
          <p:nvPr>
            <p:ph type="subTitle" idx="1"/>
          </p:nvPr>
        </p:nvSpPr>
        <p:spPr>
          <a:xfrm>
            <a:off x="0" y="2928934"/>
            <a:ext cx="9144000" cy="3929066"/>
          </a:xfrm>
        </p:spPr>
        <p:txBody>
          <a:bodyPr/>
          <a:lstStyle/>
          <a:p>
            <a:r>
              <a:rPr lang="ru-RU" dirty="0" smtClean="0"/>
              <a:t> </a:t>
            </a:r>
            <a:endParaRPr lang="ru-RU" dirty="0"/>
          </a:p>
        </p:txBody>
      </p:sp>
      <p:graphicFrame>
        <p:nvGraphicFramePr>
          <p:cNvPr id="5" name="Таблица 4"/>
          <p:cNvGraphicFramePr>
            <a:graphicFrameLocks noGrp="1"/>
          </p:cNvGraphicFramePr>
          <p:nvPr/>
        </p:nvGraphicFramePr>
        <p:xfrm>
          <a:off x="-14748" y="1696065"/>
          <a:ext cx="9188245" cy="5303520"/>
        </p:xfrm>
        <a:graphic>
          <a:graphicData uri="http://schemas.openxmlformats.org/drawingml/2006/table">
            <a:tbl>
              <a:tblPr>
                <a:tableStyleId>{D113A9D2-9D6B-4929-AA2D-F23B5EE8CBE7}</a:tableStyleId>
              </a:tblPr>
              <a:tblGrid>
                <a:gridCol w="9188245"/>
              </a:tblGrid>
              <a:tr h="5147187">
                <a:tc>
                  <a:txBody>
                    <a:bodyPr/>
                    <a:lstStyle/>
                    <a:p>
                      <a:r>
                        <a:rPr lang="ru-RU" sz="1800" dirty="0" smtClean="0"/>
                        <a:t>Наименование профессии                                 менеджер</a:t>
                      </a:r>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предпринимательство, бизнес,                         </a:t>
                      </a:r>
                    </a:p>
                    <a:p>
                      <a:r>
                        <a:rPr lang="ru-RU" sz="1800" baseline="0" dirty="0" smtClean="0"/>
                        <a:t> и их  уровень                                                      </a:t>
                      </a:r>
                      <a:r>
                        <a:rPr lang="ru-RU" sz="1800" baseline="0" dirty="0" err="1" smtClean="0"/>
                        <a:t>уровень</a:t>
                      </a:r>
                      <a:r>
                        <a:rPr lang="ru-RU" sz="1800" baseline="0" dirty="0" smtClean="0"/>
                        <a:t> 3, высокий                                             </a:t>
                      </a:r>
                    </a:p>
                    <a:p>
                      <a:r>
                        <a:rPr lang="ru-RU" sz="1800" baseline="0" dirty="0" smtClean="0"/>
                        <a:t>                                                                               </a:t>
                      </a:r>
                    </a:p>
                    <a:p>
                      <a:r>
                        <a:rPr lang="ru-RU" sz="1800" baseline="0" dirty="0" smtClean="0"/>
                        <a:t>Область базовых знаний № 2                           финансовый менеджмент,             </a:t>
                      </a:r>
                    </a:p>
                    <a:p>
                      <a:r>
                        <a:rPr lang="ru-RU" sz="1800" baseline="0" dirty="0" smtClean="0"/>
                        <a:t> и их уровень                                                       бухгалтерский учет, уровень2, средний                                                                                           </a:t>
                      </a:r>
                    </a:p>
                    <a:p>
                      <a:endParaRPr lang="ru-RU" sz="1800" baseline="0" dirty="0" smtClean="0"/>
                    </a:p>
                    <a:p>
                      <a:r>
                        <a:rPr lang="ru-RU" sz="1800" baseline="0" dirty="0" smtClean="0"/>
                        <a:t>Профессиональная область                              администрирование(управление)</a:t>
                      </a:r>
                    </a:p>
                    <a:p>
                      <a:endParaRPr lang="ru-RU" sz="1800" baseline="0" dirty="0" smtClean="0"/>
                    </a:p>
                    <a:p>
                      <a:r>
                        <a:rPr lang="ru-RU" sz="1800" baseline="0" dirty="0" smtClean="0"/>
                        <a:t>Межличностное взаимодействие                      частое по типу «вместе»</a:t>
                      </a:r>
                    </a:p>
                    <a:p>
                      <a:endParaRPr lang="ru-RU" sz="1800" baseline="0" dirty="0" smtClean="0"/>
                    </a:p>
                    <a:p>
                      <a:r>
                        <a:rPr lang="ru-RU" sz="1800" baseline="0" dirty="0" smtClean="0"/>
                        <a:t>Доминирующий интерес                                     предпринимательский                                           </a:t>
                      </a:r>
                    </a:p>
                    <a:p>
                      <a:endParaRPr lang="ru-RU" sz="1800" baseline="0" dirty="0" smtClean="0"/>
                    </a:p>
                    <a:p>
                      <a:r>
                        <a:rPr lang="ru-RU" sz="1800" baseline="0" dirty="0" smtClean="0"/>
                        <a:t>Дополнительный интерес                                    социальный</a:t>
                      </a:r>
                    </a:p>
                    <a:p>
                      <a:endParaRPr lang="ru-RU" sz="1800" baseline="0" dirty="0" smtClean="0"/>
                    </a:p>
                    <a:p>
                      <a:r>
                        <a:rPr lang="ru-RU" sz="1800" baseline="0" dirty="0" smtClean="0"/>
                        <a:t>Условия работы                                                   в помещении , мобильный </a:t>
                      </a:r>
                      <a:endParaRPr lang="ru-RU" sz="1800" dirty="0" smtClean="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7" presetClass="entr" presetSubtype="1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3000" fill="hold"/>
                                        <p:tgtEl>
                                          <p:spTgt spid="5"/>
                                        </p:tgtEl>
                                        <p:attrNameLst>
                                          <p:attrName>ppt_w</p:attrName>
                                        </p:attrNameLst>
                                      </p:cBhvr>
                                      <p:tavLst>
                                        <p:tav tm="0">
                                          <p:val>
                                            <p:fltVal val="0"/>
                                          </p:val>
                                        </p:tav>
                                        <p:tav tm="100000">
                                          <p:val>
                                            <p:strVal val="#ppt_w"/>
                                          </p:val>
                                        </p:tav>
                                      </p:tavLst>
                                    </p:anim>
                                    <p:anim calcmode="lin" valueType="num">
                                      <p:cBhvr>
                                        <p:cTn id="15" dur="3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1091572"/>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История профессии</a:t>
            </a:r>
            <a:r>
              <a:rPr lang="ru-RU" sz="4400" cap="none" dirty="0" smtClean="0">
                <a:ln w="50800"/>
                <a:solidFill>
                  <a:schemeClr val="bg1">
                    <a:shade val="50000"/>
                  </a:schemeClr>
                </a:solidFill>
                <a:effectLst/>
              </a:rPr>
              <a:t>.</a:t>
            </a:r>
            <a:endParaRPr lang="ru-RU" cap="none" dirty="0">
              <a:ln w="50800"/>
              <a:solidFill>
                <a:schemeClr val="bg1">
                  <a:shade val="50000"/>
                </a:schemeClr>
              </a:solidFill>
              <a:effectLst/>
            </a:endParaRPr>
          </a:p>
        </p:txBody>
      </p:sp>
      <p:sp>
        <p:nvSpPr>
          <p:cNvPr id="3" name="Подзаголовок 2"/>
          <p:cNvSpPr>
            <a:spLocks noGrp="1"/>
          </p:cNvSpPr>
          <p:nvPr>
            <p:ph type="subTitle" idx="1"/>
          </p:nvPr>
        </p:nvSpPr>
        <p:spPr>
          <a:xfrm>
            <a:off x="0" y="2143116"/>
            <a:ext cx="9144000" cy="4714884"/>
          </a:xfrm>
        </p:spPr>
        <p:txBody>
          <a:bodyPr>
            <a:normAutofit fontScale="92500" lnSpcReduction="10000"/>
          </a:bodyPr>
          <a:lstStyle/>
          <a:p>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p>
          <a:p>
            <a:pPr algn="l"/>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В переводе </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с английского слово </a:t>
            </a:r>
            <a:r>
              <a:rPr lang="ru-RU" b="1" i="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тaпager</a:t>
            </a:r>
            <a:r>
              <a:rPr lang="ru-RU" b="1" i="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означает - руководитель, заведующий, директор, управляющий. </a:t>
            </a:r>
          </a:p>
          <a:p>
            <a:pPr algn="l"/>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Последние несколько лет ознаменовались высоким ростом предпринимательства в нашей стране. В настоящее время из класса предпринимателей вырос особый класс менеджеров и управляющих, приобретающий все большую популярность. </a:t>
            </a:r>
          </a:p>
          <a:p>
            <a:pPr algn="l"/>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Но в целом менеджеры существовали всегда, как всегда существо­вали руководители предприятий, компаний, фирм и организаций. </a:t>
            </a:r>
          </a:p>
          <a:p>
            <a:pPr algn="l"/>
            <a:r>
              <a:rPr lang="ru-RU"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Традиционный менеджер - это управленец, который в отличие от предпринимателя довольно жестко ограничен в своей деятельности набором норм, правил и традиций, свойственных для любой организации</a:t>
            </a:r>
            <a:r>
              <a:rPr lang="ru-RU" dirty="0" smtClean="0"/>
              <a:t>.</a:t>
            </a:r>
          </a:p>
          <a:p>
            <a:pPr algn="l"/>
            <a:endParaRPr lang="ru-RU" dirty="0" smtClean="0"/>
          </a:p>
          <a:p>
            <a:pPr algn="l"/>
            <a:r>
              <a:rPr lang="ru-RU" dirty="0" smtClean="0"/>
              <a:t>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5200"/>
                            </p:stCondLst>
                            <p:childTnLst>
                              <p:par>
                                <p:cTn id="11" presetID="30"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400" decel="100000"/>
                                        <p:tgtEl>
                                          <p:spTgt spid="3">
                                            <p:txEl>
                                              <p:pRg st="0" end="0"/>
                                            </p:txEl>
                                          </p:spTgt>
                                        </p:tgtEl>
                                      </p:cBhvr>
                                    </p:animEffect>
                                    <p:anim calcmode="lin" valueType="num">
                                      <p:cBhvr>
                                        <p:cTn id="14" dur="24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5" dur="24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6" dur="24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7" dur="600" accel="100000" fill="hold">
                                          <p:stCondLst>
                                            <p:cond delay="24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8" dur="600" accel="100000" fill="hold">
                                          <p:stCondLst>
                                            <p:cond delay="24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9" fill="hold">
                            <p:stCondLst>
                              <p:cond delay="8200"/>
                            </p:stCondLst>
                            <p:childTnLst>
                              <p:par>
                                <p:cTn id="20" presetID="30" presetClass="entr" presetSubtype="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400" decel="100000"/>
                                        <p:tgtEl>
                                          <p:spTgt spid="3">
                                            <p:txEl>
                                              <p:pRg st="1" end="1"/>
                                            </p:txEl>
                                          </p:spTgt>
                                        </p:tgtEl>
                                      </p:cBhvr>
                                    </p:animEffect>
                                    <p:anim calcmode="lin" valueType="num">
                                      <p:cBhvr>
                                        <p:cTn id="23" dur="24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24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24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600" accel="100000" fill="hold">
                                          <p:stCondLst>
                                            <p:cond delay="24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600" accel="100000" fill="hold">
                                          <p:stCondLst>
                                            <p:cond delay="24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8" fill="hold">
                            <p:stCondLst>
                              <p:cond delay="11200"/>
                            </p:stCondLst>
                            <p:childTnLst>
                              <p:par>
                                <p:cTn id="29" presetID="30" presetClass="entr" presetSubtype="0" fill="hold" nodeType="after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400" decel="100000"/>
                                        <p:tgtEl>
                                          <p:spTgt spid="3">
                                            <p:txEl>
                                              <p:pRg st="2" end="2"/>
                                            </p:txEl>
                                          </p:spTgt>
                                        </p:tgtEl>
                                      </p:cBhvr>
                                    </p:animEffect>
                                    <p:anim calcmode="lin" valueType="num">
                                      <p:cBhvr>
                                        <p:cTn id="32" dur="24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3" dur="24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4" dur="24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5" dur="600" accel="100000" fill="hold">
                                          <p:stCondLst>
                                            <p:cond delay="24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6" dur="600" accel="100000" fill="hold">
                                          <p:stCondLst>
                                            <p:cond delay="24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7" fill="hold">
                            <p:stCondLst>
                              <p:cond delay="14200"/>
                            </p:stCondLst>
                            <p:childTnLst>
                              <p:par>
                                <p:cTn id="38" presetID="30" presetClass="entr" presetSubtype="0" fill="hold"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2400" decel="100000"/>
                                        <p:tgtEl>
                                          <p:spTgt spid="3">
                                            <p:txEl>
                                              <p:pRg st="3" end="3"/>
                                            </p:txEl>
                                          </p:spTgt>
                                        </p:tgtEl>
                                      </p:cBhvr>
                                    </p:animEffect>
                                    <p:anim calcmode="lin" valueType="num">
                                      <p:cBhvr>
                                        <p:cTn id="41" dur="24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2" dur="24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3" dur="24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4" dur="600" accel="100000" fill="hold">
                                          <p:stCondLst>
                                            <p:cond delay="24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5" dur="600" accel="100000" fill="hold">
                                          <p:stCondLst>
                                            <p:cond delay="24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46" fill="hold">
                            <p:stCondLst>
                              <p:cond delay="17200"/>
                            </p:stCondLst>
                            <p:childTnLst>
                              <p:par>
                                <p:cTn id="47" presetID="30" presetClass="entr" presetSubtype="0" fill="hold" nodeType="after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2400" decel="100000"/>
                                        <p:tgtEl>
                                          <p:spTgt spid="3">
                                            <p:txEl>
                                              <p:pRg st="4" end="4"/>
                                            </p:txEl>
                                          </p:spTgt>
                                        </p:tgtEl>
                                      </p:cBhvr>
                                    </p:animEffect>
                                    <p:anim calcmode="lin" valueType="num">
                                      <p:cBhvr>
                                        <p:cTn id="50" dur="24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1" dur="24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2" dur="24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3" dur="600" accel="100000" fill="hold">
                                          <p:stCondLst>
                                            <p:cond delay="24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4" dur="600" accel="100000" fill="hold">
                                          <p:stCondLst>
                                            <p:cond delay="24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28586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Доминирующие виды     </a:t>
            </a:r>
            <a:br>
              <a:rPr lang="ru-RU" sz="4800" cap="none" dirty="0" smtClean="0">
                <a:ln w="50800"/>
                <a:solidFill>
                  <a:schemeClr val="bg1">
                    <a:shade val="50000"/>
                  </a:schemeClr>
                </a:solidFill>
                <a:effectLst>
                  <a:glow rad="228600">
                    <a:schemeClr val="accent1">
                      <a:satMod val="175000"/>
                      <a:alpha val="40000"/>
                    </a:schemeClr>
                  </a:glow>
                </a:effectLst>
              </a:rPr>
            </a:br>
            <a:r>
              <a:rPr lang="ru-RU" sz="4800" cap="none" dirty="0" smtClean="0">
                <a:ln w="50800"/>
                <a:solidFill>
                  <a:schemeClr val="bg1">
                    <a:shade val="50000"/>
                  </a:schemeClr>
                </a:solidFill>
                <a:effectLst>
                  <a:glow rad="228600">
                    <a:schemeClr val="accent1">
                      <a:satMod val="175000"/>
                      <a:alpha val="40000"/>
                    </a:schemeClr>
                  </a:glow>
                </a:effectLst>
              </a:rPr>
              <a:t>             деятельности.</a:t>
            </a:r>
            <a:endParaRPr lang="ru-RU" sz="4800" cap="none" dirty="0">
              <a:ln w="50800"/>
              <a:solidFill>
                <a:schemeClr val="bg1">
                  <a:shade val="50000"/>
                </a:schemeClr>
              </a:solidFill>
              <a:effectLst>
                <a:glow rad="228600">
                  <a:schemeClr val="accent1">
                    <a:satMod val="175000"/>
                    <a:alpha val="40000"/>
                  </a:schemeClr>
                </a:glow>
              </a:effectLst>
            </a:endParaRPr>
          </a:p>
        </p:txBody>
      </p:sp>
      <p:sp>
        <p:nvSpPr>
          <p:cNvPr id="3" name="Подзаголовок 2"/>
          <p:cNvSpPr>
            <a:spLocks noGrp="1"/>
          </p:cNvSpPr>
          <p:nvPr>
            <p:ph type="subTitle" idx="1"/>
          </p:nvPr>
        </p:nvSpPr>
        <p:spPr>
          <a:xfrm>
            <a:off x="0" y="2357430"/>
            <a:ext cx="9144000" cy="4500570"/>
          </a:xfrm>
        </p:spPr>
        <p:txBody>
          <a:bodyPr/>
          <a:lstStyle/>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работа с другими людьми в организациях для достижения организационных целей и экономического успеха;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служение целям организации, подчинение вышестоящим инстанциям;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изучение спроса и предложений на рынке;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планирование деятельности организации;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коммуникация (установление и развитие взаимодействия между персоналом, другими учреждениями и организациями);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поиск и использование необходимых средств и ресурсов для наилучшего достижения основных целей организации;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разработка бизнес-плана и контроль над его реализацией; </a:t>
            </a:r>
          </a:p>
          <a:p>
            <a:pPr lvl="0" algn="l">
              <a:buFont typeface="Wingdings" pitchFamily="2" charset="2"/>
              <a:buChar char="Ø"/>
            </a:pPr>
            <a:r>
              <a:rPr lang="ru-RU" dirty="0" smtClean="0">
                <a:ln w="10160">
                  <a:solidFill>
                    <a:schemeClr val="accent1"/>
                  </a:solidFill>
                  <a:prstDash val="solid"/>
                </a:ln>
                <a:solidFill>
                  <a:srgbClr val="FFFFFF"/>
                </a:solidFill>
                <a:effectLst>
                  <a:outerShdw blurRad="38100" dist="32000" dir="5400000" algn="tl">
                    <a:srgbClr val="000000">
                      <a:alpha val="30000"/>
                    </a:srgbClr>
                  </a:outerShdw>
                </a:effectLst>
              </a:rPr>
              <a:t> руководство (доведение инструкций и полномочий), организация и оценка работы подчиненных;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2000"/>
                                        <p:tgtEl>
                                          <p:spTgt spid="2"/>
                                        </p:tgtEl>
                                      </p:cBhvr>
                                    </p:animEffect>
                                  </p:childTnLst>
                                </p:cTn>
                              </p:par>
                            </p:childTnLst>
                          </p:cTn>
                        </p:par>
                        <p:par>
                          <p:cTn id="8" fill="hold">
                            <p:stCondLst>
                              <p:cond delay="2000"/>
                            </p:stCondLst>
                            <p:childTnLst>
                              <p:par>
                                <p:cTn id="9" presetID="8" presetClass="entr" presetSubtype="32"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amond(out)">
                                      <p:cBhvr>
                                        <p:cTn id="11" dur="3000"/>
                                        <p:tgtEl>
                                          <p:spTgt spid="3">
                                            <p:txEl>
                                              <p:pRg st="0" end="0"/>
                                            </p:txEl>
                                          </p:spTgt>
                                        </p:tgtEl>
                                      </p:cBhvr>
                                    </p:animEffect>
                                  </p:childTnLst>
                                </p:cTn>
                              </p:par>
                            </p:childTnLst>
                          </p:cTn>
                        </p:par>
                        <p:par>
                          <p:cTn id="12" fill="hold">
                            <p:stCondLst>
                              <p:cond delay="5000"/>
                            </p:stCondLst>
                            <p:childTnLst>
                              <p:par>
                                <p:cTn id="13" presetID="8" presetClass="entr" presetSubtype="32"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out)">
                                      <p:cBhvr>
                                        <p:cTn id="15" dur="3000"/>
                                        <p:tgtEl>
                                          <p:spTgt spid="3">
                                            <p:txEl>
                                              <p:pRg st="1" end="1"/>
                                            </p:txEl>
                                          </p:spTgt>
                                        </p:tgtEl>
                                      </p:cBhvr>
                                    </p:animEffect>
                                  </p:childTnLst>
                                </p:cTn>
                              </p:par>
                            </p:childTnLst>
                          </p:cTn>
                        </p:par>
                        <p:par>
                          <p:cTn id="16" fill="hold">
                            <p:stCondLst>
                              <p:cond delay="8000"/>
                            </p:stCondLst>
                            <p:childTnLst>
                              <p:par>
                                <p:cTn id="17" presetID="8" presetClass="entr" presetSubtype="32"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amond(out)">
                                      <p:cBhvr>
                                        <p:cTn id="19" dur="3000"/>
                                        <p:tgtEl>
                                          <p:spTgt spid="3">
                                            <p:txEl>
                                              <p:pRg st="2" end="2"/>
                                            </p:txEl>
                                          </p:spTgt>
                                        </p:tgtEl>
                                      </p:cBhvr>
                                    </p:animEffect>
                                  </p:childTnLst>
                                </p:cTn>
                              </p:par>
                            </p:childTnLst>
                          </p:cTn>
                        </p:par>
                        <p:par>
                          <p:cTn id="20" fill="hold">
                            <p:stCondLst>
                              <p:cond delay="11000"/>
                            </p:stCondLst>
                            <p:childTnLst>
                              <p:par>
                                <p:cTn id="21" presetID="8" presetClass="entr" presetSubtype="32"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amond(out)">
                                      <p:cBhvr>
                                        <p:cTn id="23" dur="3000"/>
                                        <p:tgtEl>
                                          <p:spTgt spid="3">
                                            <p:txEl>
                                              <p:pRg st="3" end="3"/>
                                            </p:txEl>
                                          </p:spTgt>
                                        </p:tgtEl>
                                      </p:cBhvr>
                                    </p:animEffect>
                                  </p:childTnLst>
                                </p:cTn>
                              </p:par>
                            </p:childTnLst>
                          </p:cTn>
                        </p:par>
                        <p:par>
                          <p:cTn id="24" fill="hold">
                            <p:stCondLst>
                              <p:cond delay="14000"/>
                            </p:stCondLst>
                            <p:childTnLst>
                              <p:par>
                                <p:cTn id="25" presetID="8" presetClass="entr" presetSubtype="32"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out)">
                                      <p:cBhvr>
                                        <p:cTn id="27" dur="3000"/>
                                        <p:tgtEl>
                                          <p:spTgt spid="3">
                                            <p:txEl>
                                              <p:pRg st="4" end="4"/>
                                            </p:txEl>
                                          </p:spTgt>
                                        </p:tgtEl>
                                      </p:cBhvr>
                                    </p:animEffect>
                                  </p:childTnLst>
                                </p:cTn>
                              </p:par>
                            </p:childTnLst>
                          </p:cTn>
                        </p:par>
                        <p:par>
                          <p:cTn id="28" fill="hold">
                            <p:stCondLst>
                              <p:cond delay="17000"/>
                            </p:stCondLst>
                            <p:childTnLst>
                              <p:par>
                                <p:cTn id="29" presetID="8" presetClass="entr" presetSubtype="32"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amond(out)">
                                      <p:cBhvr>
                                        <p:cTn id="31" dur="3000"/>
                                        <p:tgtEl>
                                          <p:spTgt spid="3">
                                            <p:txEl>
                                              <p:pRg st="5" end="5"/>
                                            </p:txEl>
                                          </p:spTgt>
                                        </p:tgtEl>
                                      </p:cBhvr>
                                    </p:animEffect>
                                  </p:childTnLst>
                                </p:cTn>
                              </p:par>
                            </p:childTnLst>
                          </p:cTn>
                        </p:par>
                        <p:par>
                          <p:cTn id="32" fill="hold">
                            <p:stCondLst>
                              <p:cond delay="20000"/>
                            </p:stCondLst>
                            <p:childTnLst>
                              <p:par>
                                <p:cTn id="33" presetID="8" presetClass="entr" presetSubtype="32"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diamond(out)">
                                      <p:cBhvr>
                                        <p:cTn id="35" dur="3000"/>
                                        <p:tgtEl>
                                          <p:spTgt spid="3">
                                            <p:txEl>
                                              <p:pRg st="6" end="6"/>
                                            </p:txEl>
                                          </p:spTgt>
                                        </p:tgtEl>
                                      </p:cBhvr>
                                    </p:animEffect>
                                  </p:childTnLst>
                                </p:cTn>
                              </p:par>
                            </p:childTnLst>
                          </p:cTn>
                        </p:par>
                        <p:par>
                          <p:cTn id="36" fill="hold">
                            <p:stCondLst>
                              <p:cond delay="23000"/>
                            </p:stCondLst>
                            <p:childTnLst>
                              <p:par>
                                <p:cTn id="37" presetID="8" presetClass="entr" presetSubtype="32"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diamond(out)">
                                      <p:cBhvr>
                                        <p:cTn id="39" dur="3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714488"/>
          </a:xfrm>
        </p:spPr>
        <p:txBody>
          <a:bodyPr>
            <a:normAutofit/>
          </a:bodyPr>
          <a:lstStyle/>
          <a:p>
            <a:pPr algn="l"/>
            <a:r>
              <a:rPr lang="ru-RU" sz="4800" cap="none" dirty="0" smtClean="0">
                <a:ln w="50800"/>
                <a:solidFill>
                  <a:schemeClr val="bg1">
                    <a:shade val="50000"/>
                  </a:schemeClr>
                </a:solidFill>
                <a:effectLst>
                  <a:glow rad="228600">
                    <a:schemeClr val="accent1">
                      <a:satMod val="175000"/>
                      <a:alpha val="40000"/>
                    </a:schemeClr>
                  </a:glow>
                </a:effectLst>
              </a:rPr>
              <a:t>      Личностные качества,     </a:t>
            </a:r>
            <a:br>
              <a:rPr lang="ru-RU" sz="4800" cap="none" dirty="0" smtClean="0">
                <a:ln w="50800"/>
                <a:solidFill>
                  <a:schemeClr val="bg1">
                    <a:shade val="50000"/>
                  </a:schemeClr>
                </a:solidFill>
                <a:effectLst>
                  <a:glow rad="228600">
                    <a:schemeClr val="accent1">
                      <a:satMod val="175000"/>
                      <a:alpha val="40000"/>
                    </a:schemeClr>
                  </a:glow>
                </a:effectLst>
              </a:rPr>
            </a:br>
            <a:r>
              <a:rPr lang="ru-RU" sz="4800" cap="none" dirty="0" smtClean="0">
                <a:ln w="50800"/>
                <a:solidFill>
                  <a:schemeClr val="bg1">
                    <a:shade val="50000"/>
                  </a:schemeClr>
                </a:solidFill>
                <a:effectLst>
                  <a:glow rad="228600">
                    <a:schemeClr val="accent1">
                      <a:satMod val="175000"/>
                      <a:alpha val="40000"/>
                    </a:schemeClr>
                  </a:glow>
                </a:effectLst>
              </a:rPr>
              <a:t>   интересы и склонности:</a:t>
            </a:r>
            <a:endParaRPr lang="ru-RU" sz="4800" dirty="0"/>
          </a:p>
        </p:txBody>
      </p:sp>
      <p:sp>
        <p:nvSpPr>
          <p:cNvPr id="3" name="Подзаголовок 2"/>
          <p:cNvSpPr>
            <a:spLocks noGrp="1"/>
          </p:cNvSpPr>
          <p:nvPr>
            <p:ph type="subTitle" idx="1"/>
          </p:nvPr>
        </p:nvSpPr>
        <p:spPr>
          <a:xfrm>
            <a:off x="0" y="2357430"/>
            <a:ext cx="9144000" cy="450057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l">
              <a:buFont typeface="Wingdings" pitchFamily="2" charset="2"/>
              <a:buChar char="v"/>
            </a:pPr>
            <a:r>
              <a:rPr lang="ru-RU" b="1" dirty="0" smtClean="0">
                <a:ln/>
                <a:solidFill>
                  <a:schemeClr val="accent3"/>
                </a:solidFill>
              </a:rPr>
              <a:t>умение прогнозировать, предвидеть ситуацию;             </a:t>
            </a:r>
          </a:p>
          <a:p>
            <a:pPr algn="l">
              <a:buFont typeface="Wingdings" pitchFamily="2" charset="2"/>
              <a:buChar char="v"/>
            </a:pPr>
            <a:r>
              <a:rPr lang="ru-RU" b="1" dirty="0" smtClean="0">
                <a:ln/>
                <a:solidFill>
                  <a:schemeClr val="accent3"/>
                </a:solidFill>
              </a:rPr>
              <a:t>   умение подчиняться требованиям, нормам организации; </a:t>
            </a:r>
          </a:p>
          <a:p>
            <a:pPr algn="l">
              <a:buFont typeface="Wingdings" pitchFamily="2" charset="2"/>
              <a:buChar char="v"/>
            </a:pPr>
            <a:r>
              <a:rPr lang="ru-RU" b="1" dirty="0" smtClean="0">
                <a:ln/>
                <a:solidFill>
                  <a:schemeClr val="accent3"/>
                </a:solidFill>
              </a:rPr>
              <a:t> уверенность в себе, в принимаемых решениях;</a:t>
            </a:r>
          </a:p>
          <a:p>
            <a:pPr algn="l">
              <a:buFont typeface="Wingdings" pitchFamily="2" charset="2"/>
              <a:buChar char="v"/>
            </a:pPr>
            <a:r>
              <a:rPr lang="ru-RU" b="1" dirty="0" smtClean="0">
                <a:ln/>
                <a:solidFill>
                  <a:schemeClr val="accent3"/>
                </a:solidFill>
              </a:rPr>
              <a:t>  эрудированность; </a:t>
            </a:r>
          </a:p>
          <a:p>
            <a:pPr algn="l">
              <a:buFont typeface="Wingdings" pitchFamily="2" charset="2"/>
              <a:buChar char="v"/>
            </a:pPr>
            <a:r>
              <a:rPr lang="ru-RU" b="1" dirty="0" smtClean="0">
                <a:ln/>
                <a:solidFill>
                  <a:schemeClr val="accent3"/>
                </a:solidFill>
              </a:rPr>
              <a:t> стремление к постоянному личному росту; </a:t>
            </a:r>
          </a:p>
          <a:p>
            <a:pPr algn="l">
              <a:buFont typeface="Wingdings" pitchFamily="2" charset="2"/>
              <a:buChar char="v"/>
            </a:pPr>
            <a:r>
              <a:rPr lang="ru-RU" b="1" dirty="0" smtClean="0">
                <a:ln/>
                <a:solidFill>
                  <a:schemeClr val="accent3"/>
                </a:solidFill>
              </a:rPr>
              <a:t> энергичность:</a:t>
            </a:r>
          </a:p>
          <a:p>
            <a:pPr algn="l">
              <a:buFont typeface="Wingdings" pitchFamily="2" charset="2"/>
              <a:buChar char="v"/>
            </a:pPr>
            <a:r>
              <a:rPr lang="ru-RU" b="1" dirty="0" smtClean="0">
                <a:ln/>
                <a:solidFill>
                  <a:schemeClr val="accent3"/>
                </a:solidFill>
              </a:rPr>
              <a:t> четкие личные цели (знает, чего хочет от своей работы); </a:t>
            </a:r>
          </a:p>
          <a:p>
            <a:pPr algn="l"/>
            <a:endParaRPr lang="ru-RU" b="1" dirty="0" smtClean="0">
              <a:ln/>
              <a:solidFill>
                <a:schemeClr val="accent3"/>
              </a:solidFill>
            </a:endParaRPr>
          </a:p>
          <a:p>
            <a:pPr algn="l"/>
            <a:endParaRPr lang="ru-RU" b="1" dirty="0" smtClean="0">
              <a:ln/>
              <a:solidFill>
                <a:schemeClr val="accent3"/>
              </a:solidFill>
            </a:endParaRPr>
          </a:p>
          <a:p>
            <a:pPr algn="l"/>
            <a:endParaRPr lang="ru-RU" b="1" dirty="0" smtClean="0">
              <a:ln/>
              <a:solidFill>
                <a:schemeClr val="accent3"/>
              </a:solidFill>
            </a:endParaRPr>
          </a:p>
          <a:p>
            <a:endParaRPr lang="ru-RU" b="1" dirty="0">
              <a:ln/>
              <a:solidFill>
                <a:schemeClr val="accent3"/>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2000"/>
                            </p:stCondLst>
                            <p:childTnLst>
                              <p:par>
                                <p:cTn id="14" presetID="2" presetClass="entr" presetSubtype="3"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8" fill="hold">
                            <p:stCondLst>
                              <p:cond delay="4000"/>
                            </p:stCondLst>
                            <p:childTnLst>
                              <p:par>
                                <p:cTn id="19" presetID="2" presetClass="entr" presetSubtype="3"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2" dur="2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23" fill="hold">
                            <p:stCondLst>
                              <p:cond delay="6000"/>
                            </p:stCondLst>
                            <p:childTnLst>
                              <p:par>
                                <p:cTn id="24" presetID="2" presetClass="entr" presetSubtype="3" fill="hold"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8" fill="hold">
                            <p:stCondLst>
                              <p:cond delay="8000"/>
                            </p:stCondLst>
                            <p:childTnLst>
                              <p:par>
                                <p:cTn id="29" presetID="2" presetClass="entr" presetSubtype="3"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33" fill="hold">
                            <p:stCondLst>
                              <p:cond delay="10000"/>
                            </p:stCondLst>
                            <p:childTnLst>
                              <p:par>
                                <p:cTn id="34" presetID="2" presetClass="entr" presetSubtype="3"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38" fill="hold">
                            <p:stCondLst>
                              <p:cond delay="12000"/>
                            </p:stCondLst>
                            <p:childTnLst>
                              <p:par>
                                <p:cTn id="39" presetID="2" presetClass="entr" presetSubtype="3" fill="hold"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2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2" dur="2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43" fill="hold">
                            <p:stCondLst>
                              <p:cond delay="14000"/>
                            </p:stCondLst>
                            <p:childTnLst>
                              <p:par>
                                <p:cTn id="44" presetID="2" presetClass="entr" presetSubtype="3" fill="hold"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2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7" dur="20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428736"/>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accent2"/>
                  </a:solidFill>
                </a:ln>
                <a:solidFill>
                  <a:schemeClr val="bg1">
                    <a:shade val="50000"/>
                  </a:schemeClr>
                </a:solidFill>
                <a:effectLst>
                  <a:glow rad="228600">
                    <a:schemeClr val="accent2">
                      <a:satMod val="175000"/>
                      <a:alpha val="40000"/>
                    </a:schemeClr>
                  </a:glow>
                </a:effectLst>
              </a:rPr>
              <a:t>          </a:t>
            </a:r>
            <a:r>
              <a:rPr lang="ru-RU" sz="4800" cap="none" dirty="0" err="1" smtClean="0">
                <a:ln w="50800">
                  <a:solidFill>
                    <a:schemeClr val="accent2"/>
                  </a:solidFill>
                </a:ln>
                <a:solidFill>
                  <a:schemeClr val="bg1">
                    <a:shade val="50000"/>
                  </a:schemeClr>
                </a:solidFill>
                <a:effectLst>
                  <a:glow rad="228600">
                    <a:schemeClr val="accent2">
                      <a:satMod val="175000"/>
                      <a:alpha val="40000"/>
                    </a:schemeClr>
                  </a:glow>
                </a:effectLst>
              </a:rPr>
              <a:t>Профессиограмма</a:t>
            </a:r>
            <a:r>
              <a:rPr lang="ru-RU" sz="4800" cap="none" dirty="0" smtClean="0">
                <a:ln w="50800">
                  <a:solidFill>
                    <a:schemeClr val="accent2"/>
                  </a:solidFill>
                </a:ln>
                <a:solidFill>
                  <a:schemeClr val="bg1">
                    <a:shade val="50000"/>
                  </a:schemeClr>
                </a:solidFill>
                <a:effectLst>
                  <a:glow rad="228600">
                    <a:schemeClr val="accent2">
                      <a:satMod val="175000"/>
                      <a:alpha val="40000"/>
                    </a:schemeClr>
                  </a:glow>
                </a:effectLst>
              </a:rPr>
              <a:t>   </a:t>
            </a:r>
            <a:br>
              <a:rPr lang="ru-RU" sz="4800" cap="none" dirty="0" smtClean="0">
                <a:ln w="50800">
                  <a:solidFill>
                    <a:schemeClr val="accent2"/>
                  </a:solidFill>
                </a:ln>
                <a:solidFill>
                  <a:schemeClr val="bg1">
                    <a:shade val="50000"/>
                  </a:schemeClr>
                </a:solidFill>
                <a:effectLst>
                  <a:glow rad="228600">
                    <a:schemeClr val="accent2">
                      <a:satMod val="175000"/>
                      <a:alpha val="40000"/>
                    </a:schemeClr>
                  </a:glow>
                </a:effectLst>
              </a:rPr>
            </a:br>
            <a:r>
              <a:rPr lang="ru-RU" sz="4800" cap="none" dirty="0" smtClean="0">
                <a:ln w="50800">
                  <a:solidFill>
                    <a:schemeClr val="accent2"/>
                  </a:solidFill>
                </a:ln>
                <a:solidFill>
                  <a:schemeClr val="bg1">
                    <a:shade val="50000"/>
                  </a:schemeClr>
                </a:solidFill>
                <a:effectLst>
                  <a:glow rad="228600">
                    <a:schemeClr val="accent2">
                      <a:satMod val="175000"/>
                      <a:alpha val="40000"/>
                    </a:schemeClr>
                  </a:glow>
                </a:effectLst>
              </a:rPr>
              <a:t>                «Хирург».</a:t>
            </a:r>
            <a:endParaRPr lang="ru-RU" sz="4800" cap="none" dirty="0">
              <a:ln w="50800">
                <a:solidFill>
                  <a:schemeClr val="accent2"/>
                </a:solidFill>
              </a:ln>
              <a:solidFill>
                <a:schemeClr val="bg1">
                  <a:shade val="50000"/>
                </a:schemeClr>
              </a:solidFill>
              <a:effectLst>
                <a:glow rad="228600">
                  <a:schemeClr val="accent2">
                    <a:satMod val="175000"/>
                    <a:alpha val="40000"/>
                  </a:schemeClr>
                </a:glow>
              </a:effectLst>
            </a:endParaRPr>
          </a:p>
        </p:txBody>
      </p:sp>
      <p:sp>
        <p:nvSpPr>
          <p:cNvPr id="3" name="Подзаголовок 2"/>
          <p:cNvSpPr>
            <a:spLocks noGrp="1"/>
          </p:cNvSpPr>
          <p:nvPr>
            <p:ph type="subTitle" idx="1"/>
          </p:nvPr>
        </p:nvSpPr>
        <p:spPr>
          <a:xfrm>
            <a:off x="0" y="2928934"/>
            <a:ext cx="9144000" cy="3929066"/>
          </a:xfrm>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748" y="1643050"/>
          <a:ext cx="9129251" cy="5303520"/>
        </p:xfrm>
        <a:graphic>
          <a:graphicData uri="http://schemas.openxmlformats.org/drawingml/2006/table">
            <a:tbl>
              <a:tblPr>
                <a:tableStyleId>{327F97BB-C833-4FB7-BDE5-3F7075034690}</a:tableStyleId>
              </a:tblPr>
              <a:tblGrid>
                <a:gridCol w="9129251"/>
              </a:tblGrid>
              <a:tr h="5214950">
                <a:tc>
                  <a:txBody>
                    <a:bodyPr/>
                    <a:lstStyle/>
                    <a:p>
                      <a:r>
                        <a:rPr lang="ru-RU" sz="1800" dirty="0" smtClean="0"/>
                        <a:t> Наименование профессии                                хирург</a:t>
                      </a:r>
                    </a:p>
                    <a:p>
                      <a:r>
                        <a:rPr lang="ru-RU" sz="1800" dirty="0" smtClean="0"/>
                        <a:t>Доминирующий</a:t>
                      </a:r>
                      <a:r>
                        <a:rPr lang="ru-RU" sz="1800" baseline="0" dirty="0" smtClean="0"/>
                        <a:t> способ мышления                  адаптация – анализ</a:t>
                      </a:r>
                    </a:p>
                    <a:p>
                      <a:endParaRPr lang="ru-RU" sz="1800" baseline="0" dirty="0" smtClean="0"/>
                    </a:p>
                    <a:p>
                      <a:r>
                        <a:rPr lang="ru-RU" sz="1800" baseline="0" dirty="0" smtClean="0"/>
                        <a:t>Область базовых знаний №1                            естественные науки (биология,                         </a:t>
                      </a:r>
                    </a:p>
                    <a:p>
                      <a:r>
                        <a:rPr lang="ru-RU" sz="1800" baseline="0" dirty="0" smtClean="0"/>
                        <a:t> и их  уровень                                                     химия, физика), анатомия,           </a:t>
                      </a:r>
                    </a:p>
                    <a:p>
                      <a:r>
                        <a:rPr lang="ru-RU" sz="1800" baseline="0" dirty="0" smtClean="0"/>
                        <a:t>                                                                           физиология, фармакология, уровень 3,   </a:t>
                      </a:r>
                    </a:p>
                    <a:p>
                      <a:r>
                        <a:rPr lang="ru-RU" sz="1800" baseline="0" dirty="0" smtClean="0"/>
                        <a:t>                                                                             высокий                                             </a:t>
                      </a:r>
                    </a:p>
                    <a:p>
                      <a:r>
                        <a:rPr lang="ru-RU" sz="1800" baseline="0" dirty="0" smtClean="0"/>
                        <a:t>                                                                               </a:t>
                      </a:r>
                    </a:p>
                    <a:p>
                      <a:r>
                        <a:rPr lang="ru-RU" sz="1800" baseline="0" dirty="0" smtClean="0"/>
                        <a:t>Область базовых знаний № 2                          </a:t>
                      </a:r>
                      <a:r>
                        <a:rPr lang="ru-RU" sz="1800" baseline="0" dirty="0" err="1" smtClean="0"/>
                        <a:t>патоанатомия</a:t>
                      </a:r>
                      <a:r>
                        <a:rPr lang="ru-RU" sz="1800" baseline="0" dirty="0" smtClean="0"/>
                        <a:t>, хирургия , уровень 2,           </a:t>
                      </a:r>
                    </a:p>
                    <a:p>
                      <a:r>
                        <a:rPr lang="ru-RU" sz="1800" baseline="0" dirty="0" smtClean="0"/>
                        <a:t> и их уровень                                                                          средний                                                                                           </a:t>
                      </a:r>
                    </a:p>
                    <a:p>
                      <a:endParaRPr lang="ru-RU" sz="1800" baseline="0" dirty="0" smtClean="0"/>
                    </a:p>
                    <a:p>
                      <a:r>
                        <a:rPr lang="ru-RU" sz="1800" baseline="0" dirty="0" smtClean="0"/>
                        <a:t>Профессиональная область                             здравоохранение, медицина,</a:t>
                      </a:r>
                    </a:p>
                    <a:p>
                      <a:endParaRPr lang="ru-RU" sz="1800" baseline="0" dirty="0" smtClean="0"/>
                    </a:p>
                    <a:p>
                      <a:r>
                        <a:rPr lang="ru-RU" sz="1800" baseline="0" dirty="0" smtClean="0"/>
                        <a:t>Межличностное взаимодействие                     частое по типу «вместе»</a:t>
                      </a:r>
                    </a:p>
                    <a:p>
                      <a:r>
                        <a:rPr lang="ru-RU" sz="1800" baseline="0" dirty="0" smtClean="0"/>
                        <a:t>Доминирующий интерес                                    исследовательский                                          </a:t>
                      </a:r>
                    </a:p>
                    <a:p>
                      <a:endParaRPr lang="ru-RU" sz="1800" baseline="0" dirty="0" smtClean="0"/>
                    </a:p>
                    <a:p>
                      <a:r>
                        <a:rPr lang="ru-RU" sz="1800" baseline="0" dirty="0" smtClean="0"/>
                        <a:t>Дополнительный интерес                                  реалистический</a:t>
                      </a:r>
                    </a:p>
                    <a:p>
                      <a:r>
                        <a:rPr lang="ru-RU" sz="1800" baseline="0" dirty="0" smtClean="0"/>
                        <a:t>Условия работы                                                 в</a:t>
                      </a:r>
                      <a:r>
                        <a:rPr lang="en-US" sz="1800" baseline="0" dirty="0" smtClean="0"/>
                        <a:t>/</a:t>
                      </a:r>
                      <a:r>
                        <a:rPr lang="ru-RU" sz="1800" baseline="0" dirty="0" smtClean="0"/>
                        <a:t>вне помещении (я), мобильный </a:t>
                      </a:r>
                      <a:endParaRPr lang="ru-RU" sz="1800" dirty="0" smtClean="0"/>
                    </a:p>
                    <a:p>
                      <a:endParaRPr lang="ru-RU"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2000"/>
                                        <p:tgtEl>
                                          <p:spTgt spid="2"/>
                                        </p:tgtEl>
                                      </p:cBhvr>
                                    </p:animEffect>
                                  </p:childTnLst>
                                </p:cTn>
                              </p:par>
                            </p:childTnLst>
                          </p:cTn>
                        </p:par>
                        <p:par>
                          <p:cTn id="8" fill="hold">
                            <p:stCondLst>
                              <p:cond delay="2000"/>
                            </p:stCondLst>
                            <p:childTnLst>
                              <p:par>
                                <p:cTn id="9" presetID="6" presetClass="entr" presetSubtype="3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out)">
                                      <p:cBhvr>
                                        <p:cTn id="11"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14290"/>
            <a:ext cx="9144000" cy="1091572"/>
          </a:xfrm>
        </p:spPr>
        <p:txBody>
          <a:bodyPr/>
          <a:lstStyle/>
          <a:p>
            <a:pPr algn="l"/>
            <a:r>
              <a:rPr lang="ru-RU" sz="4800" cap="none"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39700">
                    <a:schemeClr val="accent2">
                      <a:satMod val="175000"/>
                      <a:alpha val="40000"/>
                    </a:schemeClr>
                  </a:glow>
                  <a:outerShdw blurRad="38100" dist="38100" dir="7020000" algn="tl">
                    <a:srgbClr val="000000">
                      <a:alpha val="35000"/>
                    </a:srgbClr>
                  </a:outerShdw>
                </a:effectLst>
              </a:rPr>
              <a:t>          История профессии</a:t>
            </a:r>
            <a:r>
              <a:rPr lang="ru-RU" sz="4000" cap="none"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39700">
                    <a:schemeClr val="accent2">
                      <a:satMod val="175000"/>
                      <a:alpha val="40000"/>
                    </a:schemeClr>
                  </a:glow>
                  <a:outerShdw blurRad="38100" dist="38100" dir="7020000" algn="tl">
                    <a:srgbClr val="000000">
                      <a:alpha val="35000"/>
                    </a:srgbClr>
                  </a:outerShdw>
                </a:effectLst>
              </a:rPr>
              <a:t>.</a:t>
            </a:r>
            <a:endParaRPr lang="ru-RU" cap="none"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39700">
                  <a:schemeClr val="accent2">
                    <a:satMod val="175000"/>
                    <a:alpha val="40000"/>
                  </a:schemeClr>
                </a:glow>
                <a:outerShdw blurRad="38100" dist="38100" dir="7020000" algn="tl">
                  <a:srgbClr val="000000">
                    <a:alpha val="35000"/>
                  </a:srgbClr>
                </a:outerShdw>
              </a:effectLst>
            </a:endParaRPr>
          </a:p>
        </p:txBody>
      </p:sp>
      <p:sp>
        <p:nvSpPr>
          <p:cNvPr id="3" name="Подзаголовок 2"/>
          <p:cNvSpPr>
            <a:spLocks noGrp="1"/>
          </p:cNvSpPr>
          <p:nvPr>
            <p:ph type="subTitle" idx="1"/>
          </p:nvPr>
        </p:nvSpPr>
        <p:spPr>
          <a:xfrm>
            <a:off x="0" y="1928802"/>
            <a:ext cx="9144000" cy="4929198"/>
          </a:xfrm>
        </p:spPr>
        <p:txBody>
          <a:bodyPr/>
          <a:lstStyle/>
          <a:p>
            <a:pPr algn="l"/>
            <a:r>
              <a:rPr lang="ru-RU" dirty="0" smtClean="0">
                <a:solidFill>
                  <a:srgbClr val="BC99DF"/>
                </a:solidFill>
              </a:rPr>
              <a:t>Хирургия (греч. </a:t>
            </a:r>
            <a:r>
              <a:rPr lang="ru-RU" i="1" dirty="0" err="1" smtClean="0">
                <a:solidFill>
                  <a:srgbClr val="BC99DF"/>
                </a:solidFill>
              </a:rPr>
              <a:t>cheimrgia</a:t>
            </a:r>
            <a:r>
              <a:rPr lang="ru-RU" i="1" dirty="0" smtClean="0">
                <a:solidFill>
                  <a:srgbClr val="BC99DF"/>
                </a:solidFill>
              </a:rPr>
              <a:t>, </a:t>
            </a:r>
            <a:r>
              <a:rPr lang="ru-RU" dirty="0" smtClean="0">
                <a:solidFill>
                  <a:srgbClr val="BC99DF"/>
                </a:solidFill>
              </a:rPr>
              <a:t>от </a:t>
            </a:r>
            <a:r>
              <a:rPr lang="ru-RU" i="1" dirty="0" err="1" smtClean="0">
                <a:solidFill>
                  <a:srgbClr val="BC99DF"/>
                </a:solidFill>
              </a:rPr>
              <a:t>cheir</a:t>
            </a:r>
            <a:r>
              <a:rPr lang="ru-RU" i="1" dirty="0" smtClean="0">
                <a:solidFill>
                  <a:srgbClr val="BC99DF"/>
                </a:solidFill>
              </a:rPr>
              <a:t>- </a:t>
            </a:r>
            <a:r>
              <a:rPr lang="ru-RU" dirty="0" smtClean="0">
                <a:solidFill>
                  <a:srgbClr val="BC99DF"/>
                </a:solidFill>
              </a:rPr>
              <a:t>рука и </a:t>
            </a:r>
            <a:r>
              <a:rPr lang="ru-RU" i="1" dirty="0" err="1" smtClean="0">
                <a:solidFill>
                  <a:srgbClr val="BC99DF"/>
                </a:solidFill>
              </a:rPr>
              <a:t>elgon</a:t>
            </a:r>
            <a:r>
              <a:rPr lang="ru-RU" i="1" dirty="0" smtClean="0">
                <a:solidFill>
                  <a:srgbClr val="BC99DF"/>
                </a:solidFill>
              </a:rPr>
              <a:t> </a:t>
            </a:r>
            <a:r>
              <a:rPr lang="ru-RU" dirty="0" smtClean="0">
                <a:solidFill>
                  <a:srgbClr val="BC99DF"/>
                </a:solidFill>
              </a:rPr>
              <a:t>- действие, работа) ­область медицины, изучающая болезни, основной метод лечения </a:t>
            </a:r>
            <a:r>
              <a:rPr lang="ru-RU" dirty="0" smtClean="0">
                <a:solidFill>
                  <a:srgbClr val="BC99DF"/>
                </a:solidFill>
              </a:rPr>
              <a:t>которых </a:t>
            </a:r>
            <a:r>
              <a:rPr lang="ru-RU" dirty="0" smtClean="0">
                <a:solidFill>
                  <a:srgbClr val="BC99DF"/>
                </a:solidFill>
              </a:rPr>
              <a:t>- оперативное вмешательство, и разрабатывающая приемы, методы и технику выполнения операций. </a:t>
            </a:r>
          </a:p>
          <a:p>
            <a:pPr algn="l"/>
            <a:r>
              <a:rPr lang="ru-RU" dirty="0" smtClean="0">
                <a:solidFill>
                  <a:srgbClr val="BC99DF"/>
                </a:solidFill>
              </a:rPr>
              <a:t>       Наряду с терапией и акушерством хирургия относится к древним медицинским специальностям. Архитектурные находки и древние рукописи свидетельствуют, что попытки хирургического лечения были еще в каменном веке. В Египте за 2-3 тыс. лет до н. э. применяли кровопускание, вправление вывихов, кесарево сечение. В древней Индии практиковали пластику дефектов носа. Древнегреческая </a:t>
            </a:r>
            <a:r>
              <a:rPr lang="ru-RU" dirty="0" smtClean="0">
                <a:solidFill>
                  <a:srgbClr val="BC99DF"/>
                </a:solidFill>
              </a:rPr>
              <a:t>медицинская </a:t>
            </a:r>
            <a:r>
              <a:rPr lang="ru-RU" dirty="0" smtClean="0">
                <a:solidFill>
                  <a:srgbClr val="BC99DF"/>
                </a:solidFill>
              </a:rPr>
              <a:t>эпоха Гиппократа оставила сочинения по хирургии, в которых описаны трепанация черепа, лечение переломов и др. оперативные вмешательства.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vertical)">
                                      <p:cBhvr>
                                        <p:cTn id="7" dur="2000"/>
                                        <p:tgtEl>
                                          <p:spTgt spid="2"/>
                                        </p:tgtEl>
                                      </p:cBhvr>
                                    </p:animEffect>
                                  </p:childTnLst>
                                </p:cTn>
                              </p:par>
                            </p:childTnLst>
                          </p:cTn>
                        </p:par>
                        <p:par>
                          <p:cTn id="8" fill="hold">
                            <p:stCondLst>
                              <p:cond delay="2000"/>
                            </p:stCondLst>
                            <p:childTnLst>
                              <p:par>
                                <p:cTn id="9" presetID="21"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3000"/>
                                        <p:tgtEl>
                                          <p:spTgt spid="3">
                                            <p:txEl>
                                              <p:pRg st="0" end="0"/>
                                            </p:txEl>
                                          </p:spTgt>
                                        </p:tgtEl>
                                      </p:cBhvr>
                                    </p:animEffect>
                                  </p:childTnLst>
                                </p:cTn>
                              </p:par>
                            </p:childTnLst>
                          </p:cTn>
                        </p:par>
                        <p:par>
                          <p:cTn id="12" fill="hold">
                            <p:stCondLst>
                              <p:cond delay="5000"/>
                            </p:stCondLst>
                            <p:childTnLst>
                              <p:par>
                                <p:cTn id="13" presetID="21" presetClass="entr" presetSubtype="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16301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2">
                    <a:lumMod val="50000"/>
                  </a:schemeClr>
                </a:solidFill>
                <a:effectLst>
                  <a:glow rad="228600">
                    <a:schemeClr val="accent2">
                      <a:satMod val="175000"/>
                      <a:alpha val="40000"/>
                    </a:schemeClr>
                  </a:glow>
                </a:effectLst>
              </a:rPr>
              <a:t>Доминирующие виды     </a:t>
            </a:r>
            <a:br>
              <a:rPr lang="ru-RU" sz="4800" cap="none" dirty="0" smtClean="0">
                <a:ln w="50800"/>
                <a:solidFill>
                  <a:schemeClr val="accent2">
                    <a:lumMod val="50000"/>
                  </a:schemeClr>
                </a:solidFill>
                <a:effectLst>
                  <a:glow rad="228600">
                    <a:schemeClr val="accent2">
                      <a:satMod val="175000"/>
                      <a:alpha val="40000"/>
                    </a:schemeClr>
                  </a:glow>
                </a:effectLst>
              </a:rPr>
            </a:br>
            <a:r>
              <a:rPr lang="ru-RU" sz="4800" cap="none" dirty="0" smtClean="0">
                <a:ln w="50800"/>
                <a:solidFill>
                  <a:schemeClr val="accent2">
                    <a:lumMod val="50000"/>
                  </a:schemeClr>
                </a:solidFill>
                <a:effectLst>
                  <a:glow rad="228600">
                    <a:schemeClr val="accent2">
                      <a:satMod val="175000"/>
                      <a:alpha val="40000"/>
                    </a:schemeClr>
                  </a:glow>
                </a:effectLst>
              </a:rPr>
              <a:t>             деятельности.</a:t>
            </a:r>
            <a:endParaRPr lang="ru-RU" sz="4800" cap="none" dirty="0">
              <a:ln w="50800"/>
              <a:solidFill>
                <a:schemeClr val="accent2">
                  <a:lumMod val="50000"/>
                </a:schemeClr>
              </a:solidFill>
              <a:effectLst>
                <a:glow rad="228600">
                  <a:schemeClr val="accent2">
                    <a:satMod val="175000"/>
                    <a:alpha val="40000"/>
                  </a:schemeClr>
                </a:glow>
              </a:effectLst>
            </a:endParaRPr>
          </a:p>
        </p:txBody>
      </p:sp>
      <p:sp>
        <p:nvSpPr>
          <p:cNvPr id="3" name="Подзаголовок 2"/>
          <p:cNvSpPr>
            <a:spLocks noGrp="1"/>
          </p:cNvSpPr>
          <p:nvPr>
            <p:ph type="subTitle" idx="1"/>
          </p:nvPr>
        </p:nvSpPr>
        <p:spPr>
          <a:xfrm>
            <a:off x="0" y="2143116"/>
            <a:ext cx="9144000" cy="4714884"/>
          </a:xfrm>
        </p:spPr>
        <p:txBody>
          <a:bodyPr>
            <a:normAutofit/>
          </a:bodyPr>
          <a:lstStyle/>
          <a:p>
            <a:pPr lvl="0" algn="l">
              <a:buFont typeface="Wingdings" pitchFamily="2" charset="2"/>
              <a:buChar char="Ø"/>
            </a:pPr>
            <a:r>
              <a:rPr lang="ru-RU" dirty="0" smtClean="0"/>
              <a:t> </a:t>
            </a:r>
            <a:r>
              <a:rPr lang="ru-RU" dirty="0" smtClean="0">
                <a:solidFill>
                  <a:schemeClr val="accent4">
                    <a:lumMod val="60000"/>
                    <a:lumOff val="40000"/>
                  </a:schemeClr>
                </a:solidFill>
              </a:rPr>
              <a:t>сбор анамнеза (истории болезни); </a:t>
            </a:r>
          </a:p>
          <a:p>
            <a:pPr lvl="0" algn="l">
              <a:buFont typeface="Wingdings" pitchFamily="2" charset="2"/>
              <a:buChar char="Ø"/>
            </a:pPr>
            <a:r>
              <a:rPr lang="ru-RU" dirty="0" smtClean="0">
                <a:solidFill>
                  <a:schemeClr val="accent4">
                    <a:lumMod val="60000"/>
                    <a:lumOff val="40000"/>
                  </a:schemeClr>
                </a:solidFill>
              </a:rPr>
              <a:t> заполнение истории болезни (работа с медицинскими картами); </a:t>
            </a:r>
          </a:p>
          <a:p>
            <a:pPr lvl="0" algn="l">
              <a:buFont typeface="Wingdings" pitchFamily="2" charset="2"/>
              <a:buChar char="Ø"/>
            </a:pPr>
            <a:r>
              <a:rPr lang="ru-RU" dirty="0" smtClean="0">
                <a:solidFill>
                  <a:schemeClr val="accent4">
                    <a:lumMod val="60000"/>
                    <a:lumOff val="40000"/>
                  </a:schemeClr>
                </a:solidFill>
              </a:rPr>
              <a:t> выявление причин различных заболеваний; </a:t>
            </a:r>
          </a:p>
          <a:p>
            <a:pPr lvl="0" algn="l">
              <a:buFont typeface="Wingdings" pitchFamily="2" charset="2"/>
              <a:buChar char="Ø"/>
            </a:pPr>
            <a:r>
              <a:rPr lang="ru-RU" dirty="0" smtClean="0">
                <a:solidFill>
                  <a:schemeClr val="accent4">
                    <a:lumMod val="60000"/>
                    <a:lumOff val="40000"/>
                  </a:schemeClr>
                </a:solidFill>
              </a:rPr>
              <a:t> проведение исследовательской работы для постановки или подтверждения диагноза; </a:t>
            </a:r>
          </a:p>
          <a:p>
            <a:pPr lvl="0" algn="l">
              <a:buFont typeface="Wingdings" pitchFamily="2" charset="2"/>
              <a:buChar char="Ø"/>
            </a:pPr>
            <a:r>
              <a:rPr lang="ru-RU" dirty="0" smtClean="0">
                <a:solidFill>
                  <a:schemeClr val="accent4">
                    <a:lumMod val="60000"/>
                    <a:lumOff val="40000"/>
                  </a:schemeClr>
                </a:solidFill>
              </a:rPr>
              <a:t> проведение предоперационной подготовки; </a:t>
            </a:r>
          </a:p>
          <a:p>
            <a:pPr lvl="0" algn="l">
              <a:buFont typeface="Wingdings" pitchFamily="2" charset="2"/>
              <a:buChar char="Ø"/>
            </a:pPr>
            <a:r>
              <a:rPr lang="ru-RU" dirty="0" smtClean="0">
                <a:solidFill>
                  <a:schemeClr val="accent4">
                    <a:lumMod val="60000"/>
                    <a:lumOff val="40000"/>
                  </a:schemeClr>
                </a:solidFill>
              </a:rPr>
              <a:t> проведение плановых и внеплановых (экстренных) операций; </a:t>
            </a:r>
          </a:p>
          <a:p>
            <a:pPr lvl="0" algn="l">
              <a:buFont typeface="Wingdings" pitchFamily="2" charset="2"/>
              <a:buChar char="Ø"/>
            </a:pPr>
            <a:r>
              <a:rPr lang="ru-RU" dirty="0" smtClean="0">
                <a:solidFill>
                  <a:schemeClr val="accent4">
                    <a:lumMod val="60000"/>
                    <a:lumOff val="40000"/>
                  </a:schemeClr>
                </a:solidFill>
              </a:rPr>
              <a:t> ведение пациента после операции (осуществление </a:t>
            </a:r>
            <a:r>
              <a:rPr lang="ru-RU" dirty="0" err="1" smtClean="0">
                <a:solidFill>
                  <a:schemeClr val="accent4">
                    <a:lumMod val="60000"/>
                    <a:lumOff val="40000"/>
                  </a:schemeClr>
                </a:solidFill>
              </a:rPr>
              <a:t>реабилитационно</a:t>
            </a:r>
            <a:r>
              <a:rPr lang="ru-RU" dirty="0" smtClean="0">
                <a:solidFill>
                  <a:schemeClr val="accent4">
                    <a:lumMod val="60000"/>
                    <a:lumOff val="40000"/>
                  </a:schemeClr>
                </a:solidFill>
              </a:rPr>
              <a:t> - профилактических мероприятий); </a:t>
            </a:r>
          </a:p>
          <a:p>
            <a:pPr lvl="0" algn="l">
              <a:buFont typeface="Wingdings" pitchFamily="2" charset="2"/>
              <a:buChar char="Ø"/>
            </a:pPr>
            <a:r>
              <a:rPr lang="ru-RU" dirty="0" smtClean="0">
                <a:solidFill>
                  <a:schemeClr val="accent4">
                    <a:lumMod val="60000"/>
                    <a:lumOff val="40000"/>
                  </a:schemeClr>
                </a:solidFill>
              </a:rPr>
              <a:t> осуществление длительного наблюдения за пациентом; </a:t>
            </a:r>
          </a:p>
          <a:p>
            <a:pPr lvl="0" algn="l">
              <a:buFont typeface="Wingdings" pitchFamily="2" charset="2"/>
              <a:buChar char="Ø"/>
            </a:pPr>
            <a:r>
              <a:rPr lang="ru-RU" dirty="0" smtClean="0">
                <a:solidFill>
                  <a:schemeClr val="accent4">
                    <a:lumMod val="60000"/>
                    <a:lumOff val="40000"/>
                  </a:schemeClr>
                </a:solidFill>
              </a:rPr>
              <a:t> разработка и внедрение новых методов диагностики и лечения раз­личных заболеваний.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2000"/>
                                        <p:tgtEl>
                                          <p:spTgt spid="2"/>
                                        </p:tgtEl>
                                      </p:cBhvr>
                                    </p:animEffect>
                                  </p:childTnLst>
                                </p:cTn>
                              </p:par>
                            </p:childTnLst>
                          </p:cTn>
                        </p:par>
                        <p:par>
                          <p:cTn id="8" fill="hold">
                            <p:stCondLst>
                              <p:cond delay="2000"/>
                            </p:stCondLst>
                            <p:childTnLst>
                              <p:par>
                                <p:cTn id="9" presetID="1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lide(fromTop)">
                                      <p:cBhvr>
                                        <p:cTn id="11" dur="1000"/>
                                        <p:tgtEl>
                                          <p:spTgt spid="3">
                                            <p:txEl>
                                              <p:pRg st="0" end="0"/>
                                            </p:txEl>
                                          </p:spTgt>
                                        </p:tgtEl>
                                      </p:cBhvr>
                                    </p:animEffect>
                                  </p:childTnLst>
                                </p:cTn>
                              </p:par>
                            </p:childTnLst>
                          </p:cTn>
                        </p:par>
                        <p:par>
                          <p:cTn id="12" fill="hold">
                            <p:stCondLst>
                              <p:cond delay="3000"/>
                            </p:stCondLst>
                            <p:childTnLst>
                              <p:par>
                                <p:cTn id="13" presetID="12" presetClass="entr" presetSubtype="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lide(fromTop)">
                                      <p:cBhvr>
                                        <p:cTn id="15" dur="1000"/>
                                        <p:tgtEl>
                                          <p:spTgt spid="3">
                                            <p:txEl>
                                              <p:pRg st="1" end="1"/>
                                            </p:txEl>
                                          </p:spTgt>
                                        </p:tgtEl>
                                      </p:cBhvr>
                                    </p:animEffect>
                                  </p:childTnLst>
                                </p:cTn>
                              </p:par>
                            </p:childTnLst>
                          </p:cTn>
                        </p:par>
                        <p:par>
                          <p:cTn id="16" fill="hold">
                            <p:stCondLst>
                              <p:cond delay="4000"/>
                            </p:stCondLst>
                            <p:childTnLst>
                              <p:par>
                                <p:cTn id="17" presetID="12" presetClass="entr" presetSubtype="1"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lide(fromTop)">
                                      <p:cBhvr>
                                        <p:cTn id="19" dur="1000"/>
                                        <p:tgtEl>
                                          <p:spTgt spid="3">
                                            <p:txEl>
                                              <p:pRg st="2" end="2"/>
                                            </p:txEl>
                                          </p:spTgt>
                                        </p:tgtEl>
                                      </p:cBhvr>
                                    </p:animEffect>
                                  </p:childTnLst>
                                </p:cTn>
                              </p:par>
                            </p:childTnLst>
                          </p:cTn>
                        </p:par>
                        <p:par>
                          <p:cTn id="20" fill="hold">
                            <p:stCondLst>
                              <p:cond delay="5000"/>
                            </p:stCondLst>
                            <p:childTnLst>
                              <p:par>
                                <p:cTn id="21" presetID="12" presetClass="entr" presetSubtype="1"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lide(fromTop)">
                                      <p:cBhvr>
                                        <p:cTn id="23" dur="1000"/>
                                        <p:tgtEl>
                                          <p:spTgt spid="3">
                                            <p:txEl>
                                              <p:pRg st="3" end="3"/>
                                            </p:txEl>
                                          </p:spTgt>
                                        </p:tgtEl>
                                      </p:cBhvr>
                                    </p:animEffect>
                                  </p:childTnLst>
                                </p:cTn>
                              </p:par>
                            </p:childTnLst>
                          </p:cTn>
                        </p:par>
                        <p:par>
                          <p:cTn id="24" fill="hold">
                            <p:stCondLst>
                              <p:cond delay="6000"/>
                            </p:stCondLst>
                            <p:childTnLst>
                              <p:par>
                                <p:cTn id="25" presetID="12" presetClass="entr" presetSubtype="1"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Top)">
                                      <p:cBhvr>
                                        <p:cTn id="27" dur="1000"/>
                                        <p:tgtEl>
                                          <p:spTgt spid="3">
                                            <p:txEl>
                                              <p:pRg st="4" end="4"/>
                                            </p:txEl>
                                          </p:spTgt>
                                        </p:tgtEl>
                                      </p:cBhvr>
                                    </p:animEffect>
                                  </p:childTnLst>
                                </p:cTn>
                              </p:par>
                            </p:childTnLst>
                          </p:cTn>
                        </p:par>
                        <p:par>
                          <p:cTn id="28" fill="hold">
                            <p:stCondLst>
                              <p:cond delay="7000"/>
                            </p:stCondLst>
                            <p:childTnLst>
                              <p:par>
                                <p:cTn id="29" presetID="12" presetClass="entr" presetSubtype="1"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slide(fromTop)">
                                      <p:cBhvr>
                                        <p:cTn id="31" dur="1000"/>
                                        <p:tgtEl>
                                          <p:spTgt spid="3">
                                            <p:txEl>
                                              <p:pRg st="5" end="5"/>
                                            </p:txEl>
                                          </p:spTgt>
                                        </p:tgtEl>
                                      </p:cBhvr>
                                    </p:animEffect>
                                  </p:childTnLst>
                                </p:cTn>
                              </p:par>
                            </p:childTnLst>
                          </p:cTn>
                        </p:par>
                        <p:par>
                          <p:cTn id="32" fill="hold">
                            <p:stCondLst>
                              <p:cond delay="8000"/>
                            </p:stCondLst>
                            <p:childTnLst>
                              <p:par>
                                <p:cTn id="33" presetID="12" presetClass="entr" presetSubtype="1"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slide(fromTop)">
                                      <p:cBhvr>
                                        <p:cTn id="35" dur="1000"/>
                                        <p:tgtEl>
                                          <p:spTgt spid="3">
                                            <p:txEl>
                                              <p:pRg st="6" end="6"/>
                                            </p:txEl>
                                          </p:spTgt>
                                        </p:tgtEl>
                                      </p:cBhvr>
                                    </p:animEffect>
                                  </p:childTnLst>
                                </p:cTn>
                              </p:par>
                            </p:childTnLst>
                          </p:cTn>
                        </p:par>
                        <p:par>
                          <p:cTn id="36" fill="hold">
                            <p:stCondLst>
                              <p:cond delay="9000"/>
                            </p:stCondLst>
                            <p:childTnLst>
                              <p:par>
                                <p:cTn id="37" presetID="12" presetClass="entr" presetSubtype="1"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slide(fromTop)">
                                      <p:cBhvr>
                                        <p:cTn id="39" dur="1000"/>
                                        <p:tgtEl>
                                          <p:spTgt spid="3">
                                            <p:txEl>
                                              <p:pRg st="7" end="7"/>
                                            </p:txEl>
                                          </p:spTgt>
                                        </p:tgtEl>
                                      </p:cBhvr>
                                    </p:animEffect>
                                  </p:childTnLst>
                                </p:cTn>
                              </p:par>
                            </p:childTnLst>
                          </p:cTn>
                        </p:par>
                        <p:par>
                          <p:cTn id="40" fill="hold">
                            <p:stCondLst>
                              <p:cond delay="10000"/>
                            </p:stCondLst>
                            <p:childTnLst>
                              <p:par>
                                <p:cTn id="41" presetID="12" presetClass="entr" presetSubtype="1"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slide(fromTop)">
                                      <p:cBhvr>
                                        <p:cTn id="43"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357298"/>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accent2">
                    <a:lumMod val="40000"/>
                    <a:lumOff val="60000"/>
                  </a:schemeClr>
                </a:solidFill>
                <a:effectLst>
                  <a:glow rad="228600">
                    <a:schemeClr val="accent2">
                      <a:satMod val="175000"/>
                      <a:alpha val="40000"/>
                    </a:schemeClr>
                  </a:glow>
                </a:effectLst>
              </a:rPr>
              <a:t>Личностные качества,     </a:t>
            </a:r>
            <a:br>
              <a:rPr lang="ru-RU" sz="4800" cap="none" dirty="0" smtClean="0">
                <a:ln w="50800"/>
                <a:solidFill>
                  <a:schemeClr val="accent2">
                    <a:lumMod val="40000"/>
                    <a:lumOff val="60000"/>
                  </a:schemeClr>
                </a:solidFill>
                <a:effectLst>
                  <a:glow rad="228600">
                    <a:schemeClr val="accent2">
                      <a:satMod val="175000"/>
                      <a:alpha val="40000"/>
                    </a:schemeClr>
                  </a:glow>
                </a:effectLst>
              </a:rPr>
            </a:br>
            <a:r>
              <a:rPr lang="ru-RU" sz="4800" cap="none" dirty="0" smtClean="0">
                <a:ln w="50800"/>
                <a:solidFill>
                  <a:schemeClr val="accent2">
                    <a:lumMod val="40000"/>
                    <a:lumOff val="60000"/>
                  </a:schemeClr>
                </a:solidFill>
                <a:effectLst>
                  <a:glow rad="228600">
                    <a:schemeClr val="accent2">
                      <a:satMod val="175000"/>
                      <a:alpha val="40000"/>
                    </a:schemeClr>
                  </a:glow>
                </a:effectLst>
              </a:rPr>
              <a:t>     интересы и склонности:</a:t>
            </a:r>
            <a:endParaRPr lang="ru-RU" sz="4800" cap="none" dirty="0">
              <a:ln w="50800"/>
              <a:solidFill>
                <a:schemeClr val="accent2">
                  <a:lumMod val="40000"/>
                  <a:lumOff val="60000"/>
                </a:schemeClr>
              </a:solidFill>
              <a:effectLst>
                <a:glow rad="228600">
                  <a:schemeClr val="accent2">
                    <a:satMod val="175000"/>
                    <a:alpha val="40000"/>
                  </a:schemeClr>
                </a:glow>
              </a:effectLst>
            </a:endParaRPr>
          </a:p>
        </p:txBody>
      </p:sp>
      <p:sp>
        <p:nvSpPr>
          <p:cNvPr id="3" name="Подзаголовок 2"/>
          <p:cNvSpPr>
            <a:spLocks noGrp="1"/>
          </p:cNvSpPr>
          <p:nvPr>
            <p:ph type="subTitle" idx="1"/>
          </p:nvPr>
        </p:nvSpPr>
        <p:spPr>
          <a:xfrm>
            <a:off x="0" y="1928802"/>
            <a:ext cx="9144000" cy="4929198"/>
          </a:xfrm>
        </p:spPr>
        <p:txBody>
          <a:bodyPr>
            <a:normAutofit/>
          </a:bodyPr>
          <a:lstStyle/>
          <a:p>
            <a:pPr lvl="0" algn="l">
              <a:buFont typeface="Wingdings" pitchFamily="2" charset="2"/>
              <a:buChar char="v"/>
            </a:pPr>
            <a:r>
              <a:rPr lang="ru-RU" dirty="0" smtClean="0">
                <a:ln>
                  <a:solidFill>
                    <a:schemeClr val="accent3">
                      <a:lumMod val="60000"/>
                      <a:lumOff val="40000"/>
                    </a:schemeClr>
                  </a:solidFill>
                </a:ln>
              </a:rPr>
              <a:t> самостоятельность, </a:t>
            </a:r>
            <a:r>
              <a:rPr lang="ru-RU" dirty="0" err="1" smtClean="0">
                <a:ln>
                  <a:solidFill>
                    <a:schemeClr val="accent3">
                      <a:lumMod val="60000"/>
                      <a:lumOff val="40000"/>
                    </a:schemeClr>
                  </a:solidFill>
                </a:ln>
              </a:rPr>
              <a:t>самомотивация</a:t>
            </a:r>
            <a:r>
              <a:rPr lang="ru-RU" dirty="0" smtClean="0">
                <a:ln>
                  <a:solidFill>
                    <a:schemeClr val="accent3">
                      <a:lumMod val="60000"/>
                      <a:lumOff val="40000"/>
                    </a:schemeClr>
                  </a:solidFill>
                </a:ln>
              </a:rPr>
              <a:t>, ориентированность на задачу, погруженность в работу; </a:t>
            </a:r>
          </a:p>
          <a:p>
            <a:pPr lvl="0" algn="l">
              <a:buFont typeface="Wingdings" pitchFamily="2" charset="2"/>
              <a:buChar char="v"/>
            </a:pPr>
            <a:r>
              <a:rPr lang="ru-RU" dirty="0" smtClean="0">
                <a:ln>
                  <a:solidFill>
                    <a:schemeClr val="accent3">
                      <a:lumMod val="60000"/>
                      <a:lumOff val="40000"/>
                    </a:schemeClr>
                  </a:solidFill>
                </a:ln>
              </a:rPr>
              <a:t> любознательность, интеллек­туальность, оригинальность, </a:t>
            </a:r>
            <a:r>
              <a:rPr lang="ru-RU" dirty="0" err="1" smtClean="0">
                <a:ln>
                  <a:solidFill>
                    <a:schemeClr val="accent3">
                      <a:lumMod val="60000"/>
                      <a:lumOff val="40000"/>
                    </a:schemeClr>
                  </a:solidFill>
                </a:ln>
              </a:rPr>
              <a:t>креативность</a:t>
            </a:r>
            <a:r>
              <a:rPr lang="ru-RU" dirty="0" smtClean="0">
                <a:ln>
                  <a:solidFill>
                    <a:schemeClr val="accent3">
                      <a:lumMod val="60000"/>
                      <a:lumOff val="40000"/>
                    </a:schemeClr>
                  </a:solidFill>
                </a:ln>
              </a:rPr>
              <a:t>; </a:t>
            </a:r>
          </a:p>
          <a:p>
            <a:pPr lvl="0" algn="l">
              <a:buFont typeface="Wingdings" pitchFamily="2" charset="2"/>
              <a:buChar char="v"/>
            </a:pPr>
            <a:r>
              <a:rPr lang="ru-RU" dirty="0" smtClean="0">
                <a:ln>
                  <a:solidFill>
                    <a:schemeClr val="accent3">
                      <a:lumMod val="60000"/>
                      <a:lumOff val="40000"/>
                    </a:schemeClr>
                  </a:solidFill>
                </a:ln>
              </a:rPr>
              <a:t> уверенность в себе; </a:t>
            </a:r>
          </a:p>
          <a:p>
            <a:pPr lvl="0" algn="l">
              <a:buFont typeface="Wingdings" pitchFamily="2" charset="2"/>
              <a:buChar char="v"/>
            </a:pPr>
            <a:r>
              <a:rPr lang="ru-RU" dirty="0" smtClean="0">
                <a:ln>
                  <a:solidFill>
                    <a:schemeClr val="accent3">
                      <a:lumMod val="60000"/>
                      <a:lumOff val="40000"/>
                    </a:schemeClr>
                  </a:solidFill>
                </a:ln>
              </a:rPr>
              <a:t> терпеливость и выдержанность; </a:t>
            </a:r>
          </a:p>
          <a:p>
            <a:pPr lvl="0" algn="l">
              <a:buFont typeface="Wingdings" pitchFamily="2" charset="2"/>
              <a:buChar char="v"/>
            </a:pPr>
            <a:r>
              <a:rPr lang="ru-RU" dirty="0" smtClean="0">
                <a:ln>
                  <a:solidFill>
                    <a:schemeClr val="accent3">
                      <a:lumMod val="60000"/>
                      <a:lumOff val="40000"/>
                    </a:schemeClr>
                  </a:solidFill>
                </a:ln>
              </a:rPr>
              <a:t> </a:t>
            </a:r>
            <a:r>
              <a:rPr lang="ru-RU" dirty="0" err="1" smtClean="0">
                <a:ln>
                  <a:solidFill>
                    <a:schemeClr val="accent3">
                      <a:lumMod val="60000"/>
                      <a:lumOff val="40000"/>
                    </a:schemeClr>
                  </a:solidFill>
                </a:ln>
              </a:rPr>
              <a:t>безоценочное</a:t>
            </a:r>
            <a:r>
              <a:rPr lang="ru-RU" dirty="0" smtClean="0">
                <a:ln>
                  <a:solidFill>
                    <a:schemeClr val="accent3">
                      <a:lumMod val="60000"/>
                      <a:lumOff val="40000"/>
                    </a:schemeClr>
                  </a:solidFill>
                </a:ln>
              </a:rPr>
              <a:t> отношение к людям;· </a:t>
            </a:r>
          </a:p>
          <a:p>
            <a:pPr lvl="0" algn="l">
              <a:buFont typeface="Wingdings" pitchFamily="2" charset="2"/>
              <a:buChar char="v"/>
            </a:pPr>
            <a:r>
              <a:rPr lang="ru-RU" dirty="0" smtClean="0">
                <a:ln>
                  <a:solidFill>
                    <a:schemeClr val="accent3">
                      <a:lumMod val="60000"/>
                      <a:lumOff val="40000"/>
                    </a:schemeClr>
                  </a:solidFill>
                </a:ln>
              </a:rPr>
              <a:t> ответственность; </a:t>
            </a:r>
          </a:p>
          <a:p>
            <a:pPr lvl="0" algn="l">
              <a:buFont typeface="Wingdings" pitchFamily="2" charset="2"/>
              <a:buChar char="v"/>
            </a:pPr>
            <a:r>
              <a:rPr lang="ru-RU" dirty="0" smtClean="0">
                <a:ln>
                  <a:solidFill>
                    <a:schemeClr val="accent3">
                      <a:lumMod val="60000"/>
                      <a:lumOff val="40000"/>
                    </a:schemeClr>
                  </a:solidFill>
                </a:ln>
              </a:rPr>
              <a:t> аккуратность; </a:t>
            </a:r>
          </a:p>
          <a:p>
            <a:pPr lvl="0" algn="l">
              <a:buFont typeface="Wingdings" pitchFamily="2" charset="2"/>
              <a:buChar char="v"/>
            </a:pPr>
            <a:r>
              <a:rPr lang="ru-RU" dirty="0" smtClean="0">
                <a:ln>
                  <a:solidFill>
                    <a:schemeClr val="accent3">
                      <a:lumMod val="60000"/>
                      <a:lumOff val="40000"/>
                    </a:schemeClr>
                  </a:solidFill>
                </a:ln>
              </a:rPr>
              <a:t> тактичность; </a:t>
            </a:r>
          </a:p>
          <a:p>
            <a:pPr lvl="0" algn="l">
              <a:buFont typeface="Wingdings" pitchFamily="2" charset="2"/>
              <a:buChar char="v"/>
            </a:pPr>
            <a:r>
              <a:rPr lang="ru-RU" dirty="0" smtClean="0">
                <a:ln>
                  <a:solidFill>
                    <a:schemeClr val="accent3">
                      <a:lumMod val="60000"/>
                      <a:lumOff val="40000"/>
                    </a:schemeClr>
                  </a:solidFill>
                </a:ln>
              </a:rPr>
              <a:t> доброжелательность и привет­ливость; </a:t>
            </a:r>
          </a:p>
          <a:p>
            <a:pPr lvl="0" algn="l">
              <a:buFont typeface="Wingdings" pitchFamily="2" charset="2"/>
              <a:buChar char="v"/>
            </a:pPr>
            <a:r>
              <a:rPr lang="ru-RU" dirty="0" smtClean="0">
                <a:ln>
                  <a:solidFill>
                    <a:schemeClr val="accent3">
                      <a:lumMod val="60000"/>
                      <a:lumOff val="40000"/>
                    </a:schemeClr>
                  </a:solidFill>
                </a:ln>
              </a:rPr>
              <a:t> стремление к самосовершенствованию, </a:t>
            </a:r>
            <a:r>
              <a:rPr lang="ru-RU" dirty="0" err="1" smtClean="0">
                <a:ln>
                  <a:solidFill>
                    <a:schemeClr val="accent3">
                      <a:lumMod val="60000"/>
                      <a:lumOff val="40000"/>
                    </a:schemeClr>
                  </a:solidFill>
                </a:ln>
              </a:rPr>
              <a:t>обучаемость</a:t>
            </a:r>
            <a:r>
              <a:rPr lang="ru-RU" dirty="0" smtClean="0">
                <a:ln>
                  <a:solidFill>
                    <a:schemeClr val="accent3">
                      <a:lumMod val="60000"/>
                      <a:lumOff val="40000"/>
                    </a:schemeClr>
                  </a:solidFill>
                </a:ln>
              </a:rPr>
              <a:t>; </a:t>
            </a:r>
          </a:p>
          <a:p>
            <a:pPr lvl="0" algn="l">
              <a:buFont typeface="Wingdings" pitchFamily="2" charset="2"/>
              <a:buChar char="v"/>
            </a:pPr>
            <a:r>
              <a:rPr lang="ru-RU" dirty="0" smtClean="0">
                <a:ln>
                  <a:solidFill>
                    <a:schemeClr val="accent3">
                      <a:lumMod val="60000"/>
                      <a:lumOff val="40000"/>
                    </a:schemeClr>
                  </a:solidFill>
                </a:ln>
              </a:rPr>
              <a:t> интуиция, умение прогнозировать; </a:t>
            </a:r>
          </a:p>
          <a:p>
            <a:pPr lvl="0" algn="l">
              <a:buFont typeface="Wingdings" pitchFamily="2" charset="2"/>
              <a:buChar char="v"/>
            </a:pPr>
            <a:r>
              <a:rPr lang="ru-RU" dirty="0" smtClean="0">
                <a:ln>
                  <a:solidFill>
                    <a:schemeClr val="accent3">
                      <a:lumMod val="60000"/>
                      <a:lumOff val="40000"/>
                    </a:schemeClr>
                  </a:solidFill>
                </a:ln>
              </a:rPr>
              <a:t> умение хранить тайну.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9" presetClass="entr" presetSubtype="10"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5"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26" fill="hold">
                            <p:stCondLst>
                              <p:cond delay="7000"/>
                            </p:stCondLst>
                            <p:childTnLst>
                              <p:par>
                                <p:cTn id="27" presetID="19" presetClass="entr" presetSubtype="1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30" dur="5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31" fill="hold">
                            <p:stCondLst>
                              <p:cond delay="12000"/>
                            </p:stCondLst>
                            <p:childTnLst>
                              <p:par>
                                <p:cTn id="32" presetID="19" presetClass="entr" presetSubtype="10" fill="hold" nodeType="after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5" dur="5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36" fill="hold">
                            <p:stCondLst>
                              <p:cond delay="17000"/>
                            </p:stCondLst>
                            <p:childTnLst>
                              <p:par>
                                <p:cTn id="37" presetID="19" presetClass="entr" presetSubtype="10" fill="hold"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0" dur="5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41" fill="hold">
                            <p:stCondLst>
                              <p:cond delay="22000"/>
                            </p:stCondLst>
                            <p:childTnLst>
                              <p:par>
                                <p:cTn id="42" presetID="19" presetClass="entr" presetSubtype="10" fill="hold" nodeType="after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5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5" dur="5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46" fill="hold">
                            <p:stCondLst>
                              <p:cond delay="27000"/>
                            </p:stCondLst>
                            <p:childTnLst>
                              <p:par>
                                <p:cTn id="47" presetID="19" presetClass="entr" presetSubtype="10" fill="hold"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5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0" dur="5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51" fill="hold">
                            <p:stCondLst>
                              <p:cond delay="32000"/>
                            </p:stCondLst>
                            <p:childTnLst>
                              <p:par>
                                <p:cTn id="52" presetID="19" presetClass="entr" presetSubtype="10" fill="hold" nodeType="after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5" dur="5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par>
                          <p:cTn id="56" fill="hold">
                            <p:stCondLst>
                              <p:cond delay="37000"/>
                            </p:stCondLst>
                            <p:childTnLst>
                              <p:par>
                                <p:cTn id="57" presetID="19" presetClass="entr" presetSubtype="10" fill="hold" nodeType="after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5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60" dur="5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par>
                          <p:cTn id="61" fill="hold">
                            <p:stCondLst>
                              <p:cond delay="42000"/>
                            </p:stCondLst>
                            <p:childTnLst>
                              <p:par>
                                <p:cTn id="62" presetID="19" presetClass="entr" presetSubtype="10" fill="hold" nodeType="after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p:cTn id="64" dur="5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65" dur="5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par>
                          <p:cTn id="66" fill="hold">
                            <p:stCondLst>
                              <p:cond delay="47000"/>
                            </p:stCondLst>
                            <p:childTnLst>
                              <p:par>
                                <p:cTn id="67" presetID="19" presetClass="entr" presetSubtype="10" fill="hold" nodeType="after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p:cTn id="69" dur="5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70" dur="5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par>
                          <p:cTn id="71" fill="hold">
                            <p:stCondLst>
                              <p:cond delay="52000"/>
                            </p:stCondLst>
                            <p:childTnLst>
                              <p:par>
                                <p:cTn id="72" presetID="19" presetClass="entr" presetSubtype="10" fill="hold" nodeType="afterEffect">
                                  <p:stCondLst>
                                    <p:cond delay="0"/>
                                  </p:stCondLst>
                                  <p:childTnLst>
                                    <p:set>
                                      <p:cBhvr>
                                        <p:cTn id="73" dur="1" fill="hold">
                                          <p:stCondLst>
                                            <p:cond delay="0"/>
                                          </p:stCondLst>
                                        </p:cTn>
                                        <p:tgtEl>
                                          <p:spTgt spid="3">
                                            <p:txEl>
                                              <p:pRg st="10" end="10"/>
                                            </p:txEl>
                                          </p:spTgt>
                                        </p:tgtEl>
                                        <p:attrNameLst>
                                          <p:attrName>style.visibility</p:attrName>
                                        </p:attrNameLst>
                                      </p:cBhvr>
                                      <p:to>
                                        <p:strVal val="visible"/>
                                      </p:to>
                                    </p:set>
                                    <p:anim calcmode="lin" valueType="num">
                                      <p:cBhvr>
                                        <p:cTn id="74" dur="5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75" dur="5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par>
                          <p:cTn id="76" fill="hold">
                            <p:stCondLst>
                              <p:cond delay="57000"/>
                            </p:stCondLst>
                            <p:childTnLst>
                              <p:par>
                                <p:cTn id="77" presetID="19" presetClass="entr" presetSubtype="10" fill="hold" nodeType="after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p:cTn id="79" dur="5000" fill="hold"/>
                                        <p:tgtEl>
                                          <p:spTgt spid="3">
                                            <p:txEl>
                                              <p:pRg st="11" end="11"/>
                                            </p:txEl>
                                          </p:spTgt>
                                        </p:tgtEl>
                                        <p:attrNameLst>
                                          <p:attrName>ppt_w</p:attrName>
                                        </p:attrNameLst>
                                      </p:cBhvr>
                                      <p:tavLst>
                                        <p:tav tm="0" fmla="#ppt_w*sin(2.5*pi*$)">
                                          <p:val>
                                            <p:fltVal val="0"/>
                                          </p:val>
                                        </p:tav>
                                        <p:tav tm="100000">
                                          <p:val>
                                            <p:fltVal val="1"/>
                                          </p:val>
                                        </p:tav>
                                      </p:tavLst>
                                    </p:anim>
                                    <p:anim calcmode="lin" valueType="num">
                                      <p:cBhvr>
                                        <p:cTn id="80" dur="50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214422"/>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a:t>
            </a:r>
            <a:r>
              <a:rPr lang="ru-RU" sz="4800" cap="none" dirty="0" err="1" smtClean="0">
                <a:ln w="50800"/>
                <a:solidFill>
                  <a:schemeClr val="bg1">
                    <a:lumMod val="50000"/>
                    <a:lumOff val="50000"/>
                  </a:schemeClr>
                </a:solidFill>
                <a:effectLst>
                  <a:glow rad="228600">
                    <a:schemeClr val="accent5">
                      <a:satMod val="175000"/>
                      <a:alpha val="40000"/>
                    </a:schemeClr>
                  </a:glow>
                </a:effectLst>
              </a:rPr>
              <a:t>Профессиограмма</a:t>
            </a:r>
            <a:r>
              <a:rPr lang="ru-RU" sz="4800" cap="none" dirty="0" smtClean="0">
                <a:ln w="50800"/>
                <a:solidFill>
                  <a:schemeClr val="bg1">
                    <a:lumMod val="50000"/>
                    <a:lumOff val="50000"/>
                  </a:schemeClr>
                </a:solidFill>
                <a:effectLst>
                  <a:glow rad="228600">
                    <a:schemeClr val="accent5">
                      <a:satMod val="175000"/>
                      <a:alpha val="40000"/>
                    </a:schemeClr>
                  </a:glow>
                </a:effectLst>
              </a:rPr>
              <a:t>   </a:t>
            </a:r>
            <a:br>
              <a:rPr lang="ru-RU" sz="4800" cap="none" dirty="0" smtClean="0">
                <a:ln w="50800"/>
                <a:solidFill>
                  <a:schemeClr val="bg1">
                    <a:lumMod val="50000"/>
                    <a:lumOff val="50000"/>
                  </a:schemeClr>
                </a:solidFill>
                <a:effectLst>
                  <a:glow rad="228600">
                    <a:schemeClr val="accent5">
                      <a:satMod val="175000"/>
                      <a:alpha val="40000"/>
                    </a:schemeClr>
                  </a:glow>
                </a:effectLst>
              </a:rPr>
            </a:br>
            <a:r>
              <a:rPr lang="ru-RU" sz="4800" cap="none" dirty="0" smtClean="0">
                <a:ln w="50800"/>
                <a:solidFill>
                  <a:schemeClr val="bg1">
                    <a:lumMod val="50000"/>
                    <a:lumOff val="50000"/>
                  </a:schemeClr>
                </a:solidFill>
                <a:effectLst>
                  <a:glow rad="228600">
                    <a:schemeClr val="accent5">
                      <a:satMod val="175000"/>
                      <a:alpha val="40000"/>
                    </a:schemeClr>
                  </a:glow>
                </a:effectLst>
              </a:rPr>
              <a:t>             «Управленец».</a:t>
            </a:r>
            <a:endParaRPr lang="ru-RU" sz="4800" cap="none" dirty="0">
              <a:ln w="50800"/>
              <a:solidFill>
                <a:schemeClr val="bg1">
                  <a:lumMod val="50000"/>
                  <a:lumOff val="50000"/>
                </a:schemeClr>
              </a:soli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p:txBody>
          <a:bodyPr/>
          <a:lstStyle/>
          <a:p>
            <a:r>
              <a:rPr lang="ru-RU" dirty="0" smtClean="0"/>
              <a:t> </a:t>
            </a:r>
            <a:endParaRPr lang="ru-RU" dirty="0"/>
          </a:p>
        </p:txBody>
      </p:sp>
      <p:graphicFrame>
        <p:nvGraphicFramePr>
          <p:cNvPr id="5" name="Таблица 4"/>
          <p:cNvGraphicFramePr>
            <a:graphicFrameLocks noGrp="1"/>
          </p:cNvGraphicFramePr>
          <p:nvPr/>
        </p:nvGraphicFramePr>
        <p:xfrm>
          <a:off x="14748" y="1681316"/>
          <a:ext cx="9158749" cy="5147187"/>
        </p:xfrm>
        <a:graphic>
          <a:graphicData uri="http://schemas.openxmlformats.org/drawingml/2006/table">
            <a:tbl>
              <a:tblPr>
                <a:tableStyleId>{AF606853-7671-496A-8E4F-DF71F8EC918B}</a:tableStyleId>
              </a:tblPr>
              <a:tblGrid>
                <a:gridCol w="9158749"/>
              </a:tblGrid>
              <a:tr h="5147187">
                <a:tc>
                  <a:txBody>
                    <a:bodyPr/>
                    <a:lstStyle/>
                    <a:p>
                      <a:r>
                        <a:rPr lang="ru-RU" sz="1800" dirty="0" smtClean="0"/>
                        <a:t> Наименование профессии                                управленец</a:t>
                      </a:r>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экономика, математика, уровень 3,                        </a:t>
                      </a:r>
                    </a:p>
                    <a:p>
                      <a:r>
                        <a:rPr lang="ru-RU" sz="1800" baseline="0" dirty="0" smtClean="0"/>
                        <a:t> и их  уровень                                                      высокий                                        </a:t>
                      </a:r>
                    </a:p>
                    <a:p>
                      <a:r>
                        <a:rPr lang="ru-RU" sz="1800" baseline="0" dirty="0" smtClean="0"/>
                        <a:t>                                                                               </a:t>
                      </a:r>
                    </a:p>
                    <a:p>
                      <a:r>
                        <a:rPr lang="ru-RU" sz="1800" baseline="0" dirty="0" smtClean="0"/>
                        <a:t>Область базовых знаний № 2                            маркетинг,  менеджмент,  уровень 2,          </a:t>
                      </a:r>
                    </a:p>
                    <a:p>
                      <a:r>
                        <a:rPr lang="ru-RU" sz="1800" baseline="0" dirty="0" smtClean="0"/>
                        <a:t> и их уровень                                                        средний                                                                                                                     </a:t>
                      </a:r>
                    </a:p>
                    <a:p>
                      <a:endParaRPr lang="ru-RU" sz="1800" baseline="0" dirty="0" smtClean="0"/>
                    </a:p>
                    <a:p>
                      <a:r>
                        <a:rPr lang="ru-RU" sz="1800" baseline="0" dirty="0" smtClean="0"/>
                        <a:t>Межличностное взаимодействие                     частое по типу «вместе»</a:t>
                      </a:r>
                    </a:p>
                    <a:p>
                      <a:endParaRPr lang="ru-RU" sz="1800" baseline="0" dirty="0" smtClean="0"/>
                    </a:p>
                    <a:p>
                      <a:r>
                        <a:rPr lang="ru-RU" sz="1800" baseline="0" dirty="0" smtClean="0"/>
                        <a:t>Доминирующий интерес                                    предпринимательский                                          </a:t>
                      </a:r>
                    </a:p>
                    <a:p>
                      <a:endParaRPr lang="ru-RU" sz="1800" baseline="0" dirty="0" smtClean="0"/>
                    </a:p>
                    <a:p>
                      <a:r>
                        <a:rPr lang="ru-RU" sz="1800" baseline="0" dirty="0" smtClean="0"/>
                        <a:t>Дополнительный интерес                                  социальный</a:t>
                      </a:r>
                    </a:p>
                    <a:p>
                      <a:endParaRPr lang="ru-RU" sz="1800" baseline="0" dirty="0" smtClean="0"/>
                    </a:p>
                    <a:p>
                      <a:r>
                        <a:rPr lang="ru-RU" sz="1800" baseline="0" dirty="0" smtClean="0"/>
                        <a:t>Условия работы                                                 в помещении , мобильный </a:t>
                      </a:r>
                      <a:endParaRPr lang="ru-RU" sz="1800" dirty="0" smtClean="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anim calcmode="lin" valueType="num">
                                      <p:cBhvr>
                                        <p:cTn id="8" dur="800" fill="hold"/>
                                        <p:tgtEl>
                                          <p:spTgt spid="2"/>
                                        </p:tgtEl>
                                        <p:attrNameLst>
                                          <p:attrName>ppt_x</p:attrName>
                                        </p:attrNameLst>
                                      </p:cBhvr>
                                      <p:tavLst>
                                        <p:tav tm="0">
                                          <p:val>
                                            <p:strVal val="#ppt_x"/>
                                          </p:val>
                                        </p:tav>
                                        <p:tav tm="100000">
                                          <p:val>
                                            <p:strVal val="#ppt_x"/>
                                          </p:val>
                                        </p:tav>
                                      </p:tavLst>
                                    </p:anim>
                                    <p:anim calcmode="lin" valueType="num">
                                      <p:cBhvr>
                                        <p:cTn id="9" dur="800" fill="hold"/>
                                        <p:tgtEl>
                                          <p:spTgt spid="2"/>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2000"/>
                            </p:stCondLst>
                            <p:childTnLst>
                              <p:par>
                                <p:cTn id="13" presetID="5" presetClass="entr" presetSubtype="1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1071570"/>
          </a:xfrm>
        </p:spPr>
        <p:txBody>
          <a:bodyPr>
            <a:normAutofit/>
          </a:bodyPr>
          <a:lstStyle/>
          <a:p>
            <a:pPr algn="l"/>
            <a:r>
              <a:rPr lang="ru-RU" sz="4800" cap="none" dirty="0" smtClean="0">
                <a:ln w="50800"/>
                <a:solidFill>
                  <a:schemeClr val="accent5">
                    <a:lumMod val="60000"/>
                    <a:lumOff val="40000"/>
                  </a:schemeClr>
                </a:solidFill>
                <a:effectLst>
                  <a:glow rad="228600">
                    <a:schemeClr val="accent5">
                      <a:satMod val="175000"/>
                      <a:alpha val="40000"/>
                    </a:schemeClr>
                  </a:glow>
                </a:effectLst>
              </a:rPr>
              <a:t>       История профессии</a:t>
            </a:r>
            <a:r>
              <a:rPr lang="ru-RU" sz="4000" cap="none" dirty="0" smtClean="0">
                <a:ln w="50800"/>
                <a:solidFill>
                  <a:schemeClr val="accent5">
                    <a:lumMod val="60000"/>
                    <a:lumOff val="40000"/>
                  </a:schemeClr>
                </a:solidFill>
                <a:effectLst>
                  <a:glow rad="228600">
                    <a:schemeClr val="accent5">
                      <a:satMod val="175000"/>
                      <a:alpha val="40000"/>
                    </a:schemeClr>
                  </a:glow>
                </a:effectLst>
              </a:rPr>
              <a:t>.</a:t>
            </a:r>
            <a:endParaRPr lang="ru-RU" sz="4800" dirty="0">
              <a:solidFill>
                <a:schemeClr val="accent5">
                  <a:lumMod val="60000"/>
                  <a:lumOff val="40000"/>
                </a:schemeClr>
              </a:soli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a:xfrm>
            <a:off x="0" y="2285992"/>
            <a:ext cx="9144000" cy="4786346"/>
          </a:xfrm>
        </p:spPr>
        <p:txBody>
          <a:bodyPr>
            <a:normAutofit fontScale="92500" lnSpcReduction="20000"/>
          </a:bodyPr>
          <a:lstStyle/>
          <a:p>
            <a:pPr algn="l"/>
            <a:endParaRPr lang="ru-RU" dirty="0" smtClean="0"/>
          </a:p>
          <a:p>
            <a:pPr algn="l"/>
            <a:endParaRPr lang="ru-RU" dirty="0" smtClean="0"/>
          </a:p>
          <a:p>
            <a:pPr algn="l"/>
            <a:endParaRPr lang="ru-RU" dirty="0" smtClean="0"/>
          </a:p>
          <a:p>
            <a:pPr algn="l"/>
            <a:endParaRPr lang="ru-RU" dirty="0" smtClean="0"/>
          </a:p>
          <a:p>
            <a:pPr algn="l"/>
            <a:endParaRPr lang="ru-RU" dirty="0" smtClean="0">
              <a:ln>
                <a:solidFill>
                  <a:schemeClr val="accent3">
                    <a:lumMod val="60000"/>
                    <a:lumOff val="40000"/>
                  </a:schemeClr>
                </a:solidFill>
              </a:ln>
            </a:endParaRPr>
          </a:p>
          <a:p>
            <a:pPr algn="l"/>
            <a:endParaRPr lang="ru-RU" dirty="0" smtClean="0">
              <a:ln>
                <a:solidFill>
                  <a:schemeClr val="accent3">
                    <a:lumMod val="60000"/>
                    <a:lumOff val="40000"/>
                  </a:schemeClr>
                </a:solidFill>
              </a:ln>
            </a:endParaRPr>
          </a:p>
          <a:p>
            <a:pPr algn="l"/>
            <a:r>
              <a:rPr lang="ru-RU" dirty="0" smtClean="0">
                <a:ln>
                  <a:solidFill>
                    <a:schemeClr val="accent3">
                      <a:lumMod val="60000"/>
                      <a:lumOff val="40000"/>
                    </a:schemeClr>
                  </a:solidFill>
                </a:ln>
              </a:rPr>
              <a:t>В конце XIX - начале ХХ веков промышленность вступила в эпоху массового производства, и задачи управления предприятиями резко усложнились. Старые способы управления все чаще демонстрировали свою неэффективность. Осознание объективной потребности в новых формах и методах управления привело к зарождению науки управ­ления. </a:t>
            </a:r>
          </a:p>
          <a:p>
            <a:pPr algn="l"/>
            <a:r>
              <a:rPr lang="ru-RU" dirty="0" smtClean="0">
                <a:ln>
                  <a:solidFill>
                    <a:schemeClr val="accent3">
                      <a:lumMod val="60000"/>
                      <a:lumOff val="40000"/>
                    </a:schemeClr>
                  </a:solidFill>
                </a:ln>
              </a:rPr>
              <a:t>     С самого начала эта наука стремилась ответить на один главный вопрос: «Как сделать управление эффективным?» </a:t>
            </a:r>
          </a:p>
          <a:p>
            <a:pPr algn="l"/>
            <a:r>
              <a:rPr lang="ru-RU" dirty="0" smtClean="0">
                <a:ln>
                  <a:solidFill>
                    <a:schemeClr val="accent3">
                      <a:lumMod val="60000"/>
                      <a:lumOff val="40000"/>
                    </a:schemeClr>
                  </a:solidFill>
                </a:ln>
              </a:rPr>
              <a:t>      Первая теория «научного управления» была разработана в начале ХХ века Ф. Тейлором. Критикуя современную ему практику управле­ния, 011 утверждал, что, для того чтобы быть эффективным, управление должно осуществляться на основе определенных законов, правил и принципов.</a:t>
            </a:r>
          </a:p>
          <a:p>
            <a:endParaRPr lang="ru-RU" dirty="0" smtClean="0"/>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2000"/>
                                        <p:tgtEl>
                                          <p:spTgt spid="2"/>
                                        </p:tgtEl>
                                      </p:cBhvr>
                                    </p:animEffect>
                                  </p:childTnLst>
                                </p:cTn>
                              </p:par>
                            </p:childTnLst>
                          </p:cTn>
                        </p:par>
                        <p:par>
                          <p:cTn id="8" fill="hold">
                            <p:stCondLst>
                              <p:cond delay="2000"/>
                            </p:stCondLst>
                            <p:childTnLst>
                              <p:par>
                                <p:cTn id="9" presetID="47" presetClass="entr" presetSubtype="0" fill="hold" nodeType="after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Effect transition="in" filter="fade">
                                      <p:cBhvr>
                                        <p:cTn id="11" dur="2000"/>
                                        <p:tgtEl>
                                          <p:spTgt spid="3">
                                            <p:txEl>
                                              <p:pRg st="6" end="6"/>
                                            </p:txEl>
                                          </p:spTgt>
                                        </p:tgtEl>
                                      </p:cBhvr>
                                    </p:animEffect>
                                    <p:anim calcmode="lin" valueType="num">
                                      <p:cBhvr>
                                        <p:cTn id="1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14" fill="hold">
                            <p:stCondLst>
                              <p:cond delay="4000"/>
                            </p:stCondLst>
                            <p:childTnLst>
                              <p:par>
                                <p:cTn id="15" presetID="47" presetClass="entr" presetSubtype="0" fill="hold" nodeType="after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2000"/>
                                        <p:tgtEl>
                                          <p:spTgt spid="3">
                                            <p:txEl>
                                              <p:pRg st="7" end="7"/>
                                            </p:txEl>
                                          </p:spTgt>
                                        </p:tgtEl>
                                      </p:cBhvr>
                                    </p:animEffect>
                                    <p:anim calcmode="lin" valueType="num">
                                      <p:cBhvr>
                                        <p:cTn id="18"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20" fill="hold">
                            <p:stCondLst>
                              <p:cond delay="6000"/>
                            </p:stCondLst>
                            <p:childTnLst>
                              <p:par>
                                <p:cTn id="21" presetID="47" presetClass="entr" presetSubtype="0" fill="hold"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2000"/>
                                        <p:tgtEl>
                                          <p:spTgt spid="3">
                                            <p:txEl>
                                              <p:pRg st="8" end="8"/>
                                            </p:txEl>
                                          </p:spTgt>
                                        </p:tgtEl>
                                      </p:cBhvr>
                                    </p:animEffect>
                                    <p:anim calcmode="lin" valueType="num">
                                      <p:cBhvr>
                                        <p:cTn id="24"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5"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929718" cy="1785926"/>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glow rad="228600">
                    <a:schemeClr val="accent1">
                      <a:satMod val="175000"/>
                      <a:alpha val="40000"/>
                    </a:schemeClr>
                  </a:glow>
                </a:effectLst>
              </a:rPr>
              <a:t>   </a:t>
            </a:r>
            <a:r>
              <a:rPr lang="ru-RU" sz="4800" cap="none" dirty="0" smtClean="0">
                <a:ln w="50800"/>
                <a:solidFill>
                  <a:schemeClr val="bg1">
                    <a:shade val="50000"/>
                  </a:schemeClr>
                </a:solidFill>
                <a:effectLst>
                  <a:glow rad="228600">
                    <a:schemeClr val="accent1">
                      <a:satMod val="175000"/>
                      <a:alpha val="40000"/>
                    </a:schemeClr>
                  </a:glow>
                </a:effectLst>
              </a:rPr>
              <a:t>Доминирующие виды </a:t>
            </a:r>
            <a:br>
              <a:rPr lang="ru-RU" sz="4800" cap="none" dirty="0" smtClean="0">
                <a:ln w="50800"/>
                <a:solidFill>
                  <a:schemeClr val="bg1">
                    <a:shade val="50000"/>
                  </a:schemeClr>
                </a:solidFill>
                <a:effectLst>
                  <a:glow rad="228600">
                    <a:schemeClr val="accent1">
                      <a:satMod val="175000"/>
                      <a:alpha val="40000"/>
                    </a:schemeClr>
                  </a:glow>
                </a:effectLst>
              </a:rPr>
            </a:br>
            <a:r>
              <a:rPr lang="ru-RU" sz="4800" cap="none" dirty="0" smtClean="0">
                <a:ln w="50800"/>
                <a:solidFill>
                  <a:schemeClr val="bg1">
                    <a:shade val="50000"/>
                  </a:schemeClr>
                </a:solidFill>
                <a:effectLst>
                  <a:glow rad="228600">
                    <a:schemeClr val="accent1">
                      <a:satMod val="175000"/>
                      <a:alpha val="40000"/>
                    </a:schemeClr>
                  </a:glow>
                </a:effectLst>
              </a:rPr>
              <a:t>         деятельности.</a:t>
            </a:r>
            <a:endParaRPr lang="ru-RU" sz="4800" cap="none" dirty="0">
              <a:ln w="50800"/>
              <a:solidFill>
                <a:schemeClr val="bg1">
                  <a:shade val="50000"/>
                </a:schemeClr>
              </a:solidFill>
              <a:effectLst/>
            </a:endParaRPr>
          </a:p>
        </p:txBody>
      </p:sp>
      <p:sp>
        <p:nvSpPr>
          <p:cNvPr id="3" name="Подзаголовок 2"/>
          <p:cNvSpPr>
            <a:spLocks noGrp="1"/>
          </p:cNvSpPr>
          <p:nvPr>
            <p:ph type="subTitle" idx="1"/>
          </p:nvPr>
        </p:nvSpPr>
        <p:spPr bwMode="white">
          <a:xfrm>
            <a:off x="0" y="2357430"/>
            <a:ext cx="9144000" cy="4500570"/>
          </a:xfrm>
        </p:spPr>
        <p:txBody>
          <a:bodyPr>
            <a:normAutofit fontScale="77500" lnSpcReduction="20000"/>
            <a:scene3d>
              <a:camera prst="orthographicFront"/>
              <a:lightRig rig="glow" dir="tl">
                <a:rot lat="0" lon="0" rev="5400000"/>
              </a:lightRig>
            </a:scene3d>
            <a:sp3d contourW="12700">
              <a:bevelT w="25400" h="25400"/>
              <a:contourClr>
                <a:schemeClr val="accent6">
                  <a:shade val="73000"/>
                </a:schemeClr>
              </a:contourClr>
            </a:sp3d>
          </a:bodyPr>
          <a:lstStyle/>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учет основных средств, </a:t>
            </a:r>
            <a:r>
              <a:rPr lang="ru-RU" sz="2400" b="1" dirty="0" err="1" smtClean="0">
                <a:ln w="11430">
                  <a:solidFill>
                    <a:srgbClr val="FFCCFF"/>
                  </a:solidFill>
                </a:ln>
                <a:effectLst>
                  <a:outerShdw blurRad="80000" dist="40000" dir="5040000" algn="tl">
                    <a:srgbClr val="000000">
                      <a:alpha val="30000"/>
                    </a:srgbClr>
                  </a:outerShdw>
                </a:effectLst>
              </a:rPr>
              <a:t>товарно</a:t>
            </a:r>
            <a:r>
              <a:rPr lang="ru-RU" sz="2400" b="1" dirty="0" smtClean="0">
                <a:ln w="11430">
                  <a:solidFill>
                    <a:srgbClr val="FFCCFF"/>
                  </a:solidFill>
                </a:ln>
                <a:effectLst>
                  <a:outerShdw blurRad="80000" dist="40000" dir="5040000" algn="tl">
                    <a:srgbClr val="000000">
                      <a:alpha val="30000"/>
                    </a:srgbClr>
                  </a:outerShdw>
                </a:effectLst>
              </a:rPr>
              <a:t> – материальных ценностей, затрат на производство, учет реализации продукции, результатов финансово – хозяйственной деятельности, расчет с поставщиками и заказчиками, за предоставленные услуги;</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осуществление приема и контроля первичной документации по соответствующим участкам бухгалтерского учета и подготовка их к счетной обработке;</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группировка полученных документов по определенным признакам;</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выявление резервов предприятия и источников потерь на базе отчетов;</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ликвидация потерь и непроизводственных расходов;</a:t>
            </a:r>
            <a:endParaRPr lang="en-US" sz="2400" b="1" dirty="0" smtClean="0">
              <a:ln w="11430">
                <a:solidFill>
                  <a:srgbClr val="FFCCFF"/>
                </a:solidFill>
              </a:ln>
              <a:effectLst>
                <a:outerShdw blurRad="80000" dist="40000" dir="5040000" algn="tl">
                  <a:srgbClr val="000000">
                    <a:alpha val="30000"/>
                  </a:srgbClr>
                </a:outerShdw>
              </a:effectLst>
            </a:endParaRP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составление ежемесячных, ежеквартальных, годовых отчетов по результатам работы и оформление их в балансовую таблицу;</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участие в инвентаризациях;</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обеспечение сохранности бухгалтерских документов, оформление их в соответствии с установленным порядком для передачи в архив;</a:t>
            </a:r>
          </a:p>
          <a:p>
            <a:pPr algn="l">
              <a:buFont typeface="Wingdings" pitchFamily="2" charset="2"/>
              <a:buChar char="Ø"/>
            </a:pPr>
            <a:r>
              <a:rPr lang="ru-RU" sz="2400" b="1" dirty="0" smtClean="0">
                <a:ln w="11430">
                  <a:solidFill>
                    <a:srgbClr val="FFCCFF"/>
                  </a:solidFill>
                </a:ln>
                <a:effectLst>
                  <a:outerShdw blurRad="80000" dist="40000" dir="5040000" algn="tl">
                    <a:srgbClr val="000000">
                      <a:alpha val="30000"/>
                    </a:srgbClr>
                  </a:outerShdw>
                </a:effectLst>
              </a:rPr>
              <a:t> использование в работе современной компьютерной техники;</a:t>
            </a:r>
          </a:p>
          <a:p>
            <a:pPr algn="l">
              <a:buFont typeface="Wingdings" pitchFamily="2" charset="2"/>
              <a:buChar char="Ø"/>
            </a:pPr>
            <a:endParaRPr lang="ru-RU" sz="2400" b="1" dirty="0" smtClean="0">
              <a:ln w="11430">
                <a:solidFill>
                  <a:srgbClr val="BC99DF"/>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buFont typeface="Wingdings" pitchFamily="2" charset="2"/>
              <a:buChar char="Ø"/>
            </a:pPr>
            <a:endParaRPr lang="ru-RU" sz="2400" b="1" dirty="0" smtClean="0">
              <a:ln w="11430">
                <a:solidFill>
                  <a:srgbClr val="BC99DF"/>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ppt_w*2.5"/>
                                          </p:val>
                                        </p:tav>
                                        <p:tav tm="100000">
                                          <p:val>
                                            <p:strVal val="#ppt_w"/>
                                          </p:val>
                                        </p:tav>
                                      </p:tavLst>
                                    </p:anim>
                                    <p:anim calcmode="lin" valueType="num">
                                      <p:cBhvr>
                                        <p:cTn id="8" dur="3000" fill="hold"/>
                                        <p:tgtEl>
                                          <p:spTgt spid="2"/>
                                        </p:tgtEl>
                                        <p:attrNameLst>
                                          <p:attrName>ppt_h</p:attrName>
                                        </p:attrNameLst>
                                      </p:cBhvr>
                                      <p:tavLst>
                                        <p:tav tm="0">
                                          <p:val>
                                            <p:strVal val="#ppt_h*0.01"/>
                                          </p:val>
                                        </p:tav>
                                        <p:tav tm="100000">
                                          <p:val>
                                            <p:strVal val="#ppt_h"/>
                                          </p:val>
                                        </p:tav>
                                      </p:tavLst>
                                    </p:anim>
                                    <p:anim calcmode="lin" valueType="num">
                                      <p:cBhvr>
                                        <p:cTn id="9" dur="3000" fill="hold"/>
                                        <p:tgtEl>
                                          <p:spTgt spid="2"/>
                                        </p:tgtEl>
                                        <p:attrNameLst>
                                          <p:attrName>ppt_x</p:attrName>
                                        </p:attrNameLst>
                                      </p:cBhvr>
                                      <p:tavLst>
                                        <p:tav tm="0">
                                          <p:val>
                                            <p:strVal val="#ppt_x"/>
                                          </p:val>
                                        </p:tav>
                                        <p:tav tm="100000">
                                          <p:val>
                                            <p:strVal val="#ppt_x"/>
                                          </p:val>
                                        </p:tav>
                                      </p:tavLst>
                                    </p:anim>
                                    <p:anim calcmode="lin" valueType="num">
                                      <p:cBhvr>
                                        <p:cTn id="10" dur="3000" fill="hold"/>
                                        <p:tgtEl>
                                          <p:spTgt spid="2"/>
                                        </p:tgtEl>
                                        <p:attrNameLst>
                                          <p:attrName>ppt_y</p:attrName>
                                        </p:attrNameLst>
                                      </p:cBhvr>
                                      <p:tavLst>
                                        <p:tav tm="0">
                                          <p:val>
                                            <p:strVal val="#ppt_h+1"/>
                                          </p:val>
                                        </p:tav>
                                        <p:tav tm="100000">
                                          <p:val>
                                            <p:strVal val="#ppt_y"/>
                                          </p:val>
                                        </p:tav>
                                      </p:tavLst>
                                    </p:anim>
                                    <p:animEffect transition="in" filter="fade">
                                      <p:cBhvr>
                                        <p:cTn id="11" dur="3000"/>
                                        <p:tgtEl>
                                          <p:spTgt spid="2"/>
                                        </p:tgtEl>
                                      </p:cBhvr>
                                    </p:animEffect>
                                  </p:childTnLst>
                                </p:cTn>
                              </p:par>
                            </p:childTnLst>
                          </p:cTn>
                        </p:par>
                        <p:par>
                          <p:cTn id="12" fill="hold">
                            <p:stCondLst>
                              <p:cond delay="3000"/>
                            </p:stCondLst>
                            <p:childTnLst>
                              <p:par>
                                <p:cTn id="13" presetID="5" presetClass="entr" presetSubtype="5"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down)">
                                      <p:cBhvr>
                                        <p:cTn id="15" dur="2000"/>
                                        <p:tgtEl>
                                          <p:spTgt spid="3">
                                            <p:txEl>
                                              <p:pRg st="0" end="0"/>
                                            </p:txEl>
                                          </p:spTgt>
                                        </p:tgtEl>
                                      </p:cBhvr>
                                    </p:animEffect>
                                  </p:childTnLst>
                                </p:cTn>
                              </p:par>
                              <p:par>
                                <p:cTn id="16" presetID="5" presetClass="entr" presetSubtype="5"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down)">
                                      <p:cBhvr>
                                        <p:cTn id="18" dur="2000"/>
                                        <p:tgtEl>
                                          <p:spTgt spid="3">
                                            <p:txEl>
                                              <p:pRg st="1" end="1"/>
                                            </p:txEl>
                                          </p:spTgt>
                                        </p:tgtEl>
                                      </p:cBhvr>
                                    </p:animEffect>
                                  </p:childTnLst>
                                </p:cTn>
                              </p:par>
                              <p:par>
                                <p:cTn id="19" presetID="5" presetClass="entr" presetSubtype="5"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heckerboard(down)">
                                      <p:cBhvr>
                                        <p:cTn id="21" dur="2000"/>
                                        <p:tgtEl>
                                          <p:spTgt spid="3">
                                            <p:txEl>
                                              <p:pRg st="2" end="2"/>
                                            </p:txEl>
                                          </p:spTgt>
                                        </p:tgtEl>
                                      </p:cBhvr>
                                    </p:animEffect>
                                  </p:childTnLst>
                                </p:cTn>
                              </p:par>
                              <p:par>
                                <p:cTn id="22" presetID="5" presetClass="entr" presetSubtype="5"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heckerboard(down)">
                                      <p:cBhvr>
                                        <p:cTn id="24" dur="2000"/>
                                        <p:tgtEl>
                                          <p:spTgt spid="3">
                                            <p:txEl>
                                              <p:pRg st="3" end="3"/>
                                            </p:txEl>
                                          </p:spTgt>
                                        </p:tgtEl>
                                      </p:cBhvr>
                                    </p:animEffect>
                                  </p:childTnLst>
                                </p:cTn>
                              </p:par>
                              <p:par>
                                <p:cTn id="25" presetID="5" presetClass="entr" presetSubtype="5"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down)">
                                      <p:cBhvr>
                                        <p:cTn id="27" dur="2000"/>
                                        <p:tgtEl>
                                          <p:spTgt spid="3">
                                            <p:txEl>
                                              <p:pRg st="4" end="4"/>
                                            </p:txEl>
                                          </p:spTgt>
                                        </p:tgtEl>
                                      </p:cBhvr>
                                    </p:animEffect>
                                  </p:childTnLst>
                                </p:cTn>
                              </p:par>
                              <p:par>
                                <p:cTn id="28" presetID="5" presetClass="entr" presetSubtype="5"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checkerboard(down)">
                                      <p:cBhvr>
                                        <p:cTn id="30" dur="2000"/>
                                        <p:tgtEl>
                                          <p:spTgt spid="3">
                                            <p:txEl>
                                              <p:pRg st="5" end="5"/>
                                            </p:txEl>
                                          </p:spTgt>
                                        </p:tgtEl>
                                      </p:cBhvr>
                                    </p:animEffect>
                                  </p:childTnLst>
                                </p:cTn>
                              </p:par>
                              <p:par>
                                <p:cTn id="31" presetID="5" presetClass="entr" presetSubtype="5"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down)">
                                      <p:cBhvr>
                                        <p:cTn id="33" dur="2000"/>
                                        <p:tgtEl>
                                          <p:spTgt spid="3">
                                            <p:txEl>
                                              <p:pRg st="6" end="6"/>
                                            </p:txEl>
                                          </p:spTgt>
                                        </p:tgtEl>
                                      </p:cBhvr>
                                    </p:animEffect>
                                  </p:childTnLst>
                                </p:cTn>
                              </p:par>
                              <p:par>
                                <p:cTn id="34" presetID="5" presetClass="entr" presetSubtype="5"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checkerboard(down)">
                                      <p:cBhvr>
                                        <p:cTn id="36" dur="2000"/>
                                        <p:tgtEl>
                                          <p:spTgt spid="3">
                                            <p:txEl>
                                              <p:pRg st="7" end="7"/>
                                            </p:txEl>
                                          </p:spTgt>
                                        </p:tgtEl>
                                      </p:cBhvr>
                                    </p:animEffect>
                                  </p:childTnLst>
                                </p:cTn>
                              </p:par>
                              <p:par>
                                <p:cTn id="37" presetID="5" presetClass="entr" presetSubtype="5"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checkerboard(down)">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428736"/>
          </a:xfrm>
        </p:spPr>
        <p:txBody>
          <a:bodyPr>
            <a:normAutofit fontScale="90000"/>
          </a:bodyPr>
          <a:lstStyle/>
          <a:p>
            <a:pPr algn="l"/>
            <a:r>
              <a:rPr lang="ru-RU" sz="4900" cap="none" dirty="0" smtClean="0">
                <a:ln w="50800"/>
                <a:solidFill>
                  <a:schemeClr val="bg1">
                    <a:lumMod val="95000"/>
                    <a:lumOff val="5000"/>
                  </a:schemeClr>
                </a:solidFill>
                <a:effectLst>
                  <a:glow rad="228600">
                    <a:schemeClr val="accent5">
                      <a:satMod val="175000"/>
                      <a:alpha val="40000"/>
                    </a:schemeClr>
                  </a:glow>
                </a:effectLst>
              </a:rPr>
              <a:t>         </a:t>
            </a:r>
            <a:r>
              <a:rPr lang="ru-RU" sz="4900" cap="none" dirty="0" smtClean="0">
                <a:ln w="50800"/>
                <a:solidFill>
                  <a:schemeClr val="bg2">
                    <a:lumMod val="40000"/>
                    <a:lumOff val="60000"/>
                  </a:schemeClr>
                </a:solidFill>
                <a:effectLst>
                  <a:glow rad="228600">
                    <a:schemeClr val="accent5">
                      <a:satMod val="175000"/>
                      <a:alpha val="40000"/>
                    </a:schemeClr>
                  </a:glow>
                </a:effectLst>
              </a:rPr>
              <a:t>Доминирующие виды     </a:t>
            </a:r>
            <a:br>
              <a:rPr lang="ru-RU" sz="4900" cap="none" dirty="0" smtClean="0">
                <a:ln w="50800"/>
                <a:solidFill>
                  <a:schemeClr val="bg2">
                    <a:lumMod val="40000"/>
                    <a:lumOff val="60000"/>
                  </a:schemeClr>
                </a:solidFill>
                <a:effectLst>
                  <a:glow rad="228600">
                    <a:schemeClr val="accent5">
                      <a:satMod val="175000"/>
                      <a:alpha val="40000"/>
                    </a:schemeClr>
                  </a:glow>
                </a:effectLst>
              </a:rPr>
            </a:br>
            <a:r>
              <a:rPr lang="ru-RU" sz="4900" cap="none" dirty="0" smtClean="0">
                <a:ln w="50800"/>
                <a:solidFill>
                  <a:schemeClr val="bg2">
                    <a:lumMod val="40000"/>
                    <a:lumOff val="60000"/>
                  </a:schemeClr>
                </a:solidFill>
                <a:effectLst>
                  <a:glow rad="228600">
                    <a:schemeClr val="accent5">
                      <a:satMod val="175000"/>
                      <a:alpha val="40000"/>
                    </a:schemeClr>
                  </a:glow>
                </a:effectLst>
              </a:rPr>
              <a:t>               деятельности</a:t>
            </a:r>
            <a:r>
              <a:rPr lang="ru-RU" sz="4400" cap="none" dirty="0" smtClean="0">
                <a:ln w="50800"/>
                <a:solidFill>
                  <a:schemeClr val="bg2">
                    <a:lumMod val="40000"/>
                    <a:lumOff val="60000"/>
                  </a:schemeClr>
                </a:solidFill>
                <a:effectLst>
                  <a:glow rad="228600">
                    <a:schemeClr val="accent5">
                      <a:satMod val="175000"/>
                      <a:alpha val="40000"/>
                    </a:schemeClr>
                  </a:glow>
                </a:effectLst>
              </a:rPr>
              <a:t>.</a:t>
            </a:r>
            <a:endParaRPr lang="ru-RU" dirty="0">
              <a:solidFill>
                <a:schemeClr val="bg2">
                  <a:lumMod val="40000"/>
                  <a:lumOff val="60000"/>
                </a:schemeClr>
              </a:soli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a:xfrm>
            <a:off x="0" y="2571744"/>
            <a:ext cx="9144000" cy="4286256"/>
          </a:xfrm>
        </p:spPr>
        <p:txBody>
          <a:bodyPr/>
          <a:lstStyle/>
          <a:p>
            <a:pPr lvl="0" algn="l">
              <a:buFont typeface="Wingdings" pitchFamily="2" charset="2"/>
              <a:buChar char="Ø"/>
            </a:pPr>
            <a:r>
              <a:rPr lang="ru-RU" dirty="0" smtClean="0"/>
              <a:t> </a:t>
            </a:r>
            <a:r>
              <a:rPr lang="ru-RU" dirty="0" smtClean="0">
                <a:solidFill>
                  <a:schemeClr val="accent1">
                    <a:lumMod val="60000"/>
                    <a:lumOff val="40000"/>
                  </a:schemeClr>
                </a:solidFill>
              </a:rPr>
              <a:t>анализ состояния коллектива, понимание мотивов поведения своих подчиненных, ориентация в конфликтных ситуациях; </a:t>
            </a:r>
          </a:p>
          <a:p>
            <a:pPr lvl="0" algn="l">
              <a:buFont typeface="Wingdings" pitchFamily="2" charset="2"/>
              <a:buChar char="Ø"/>
            </a:pPr>
            <a:r>
              <a:rPr lang="ru-RU" dirty="0" smtClean="0">
                <a:solidFill>
                  <a:schemeClr val="accent1">
                    <a:lumMod val="60000"/>
                    <a:lumOff val="40000"/>
                  </a:schemeClr>
                </a:solidFill>
              </a:rPr>
              <a:t> сбор и анализ нужной информации, оценка, сравнение и ее усвоение; </a:t>
            </a:r>
          </a:p>
          <a:p>
            <a:pPr lvl="0" algn="l">
              <a:buFont typeface="Wingdings" pitchFamily="2" charset="2"/>
              <a:buChar char="Ø"/>
            </a:pPr>
            <a:r>
              <a:rPr lang="ru-RU" dirty="0" smtClean="0">
                <a:solidFill>
                  <a:schemeClr val="accent1">
                    <a:lumMod val="60000"/>
                    <a:lumOff val="40000"/>
                  </a:schemeClr>
                </a:solidFill>
              </a:rPr>
              <a:t> постановка целей и задач, планирование, подготовка и принятие решений; </a:t>
            </a:r>
          </a:p>
          <a:p>
            <a:pPr lvl="0" algn="l">
              <a:buFont typeface="Wingdings" pitchFamily="2" charset="2"/>
              <a:buChar char="Ø"/>
            </a:pPr>
            <a:r>
              <a:rPr lang="ru-RU" dirty="0" smtClean="0">
                <a:solidFill>
                  <a:schemeClr val="accent1">
                    <a:lumMod val="60000"/>
                    <a:lumOff val="40000"/>
                  </a:schemeClr>
                </a:solidFill>
              </a:rPr>
              <a:t> доведение задач до исполнителей, мобилизация и стимуляция исполнителей; </a:t>
            </a:r>
          </a:p>
          <a:p>
            <a:pPr lvl="0" algn="l">
              <a:buFont typeface="Wingdings" pitchFamily="2" charset="2"/>
              <a:buChar char="Ø"/>
            </a:pPr>
            <a:r>
              <a:rPr lang="ru-RU" dirty="0" smtClean="0">
                <a:solidFill>
                  <a:schemeClr val="accent1">
                    <a:lumMod val="60000"/>
                    <a:lumOff val="40000"/>
                  </a:schemeClr>
                </a:solidFill>
              </a:rPr>
              <a:t> контроль и оценка результатов; </a:t>
            </a:r>
          </a:p>
          <a:p>
            <a:pPr lvl="0" algn="l">
              <a:buFont typeface="Wingdings" pitchFamily="2" charset="2"/>
              <a:buChar char="Ø"/>
            </a:pPr>
            <a:r>
              <a:rPr lang="ru-RU" dirty="0" smtClean="0">
                <a:solidFill>
                  <a:schemeClr val="accent1">
                    <a:lumMod val="60000"/>
                    <a:lumOff val="40000"/>
                  </a:schemeClr>
                </a:solidFill>
              </a:rPr>
              <a:t> проведение переговоров. </a:t>
            </a:r>
          </a:p>
          <a:p>
            <a:endParaRPr lang="ru-RU" dirty="0" smtClean="0"/>
          </a:p>
          <a:p>
            <a:endParaRPr lang="ru-RU" dirty="0" smtClean="0"/>
          </a:p>
          <a:p>
            <a:endParaRPr lang="ru-RU" dirty="0" smtClean="0"/>
          </a:p>
          <a:p>
            <a:endParaRPr lang="ru-RU" dirty="0" smtClean="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3000"/>
                                        <p:tgtEl>
                                          <p:spTgt spid="3">
                                            <p:txEl>
                                              <p:pRg st="0" end="0"/>
                                            </p:txEl>
                                          </p:spTgt>
                                        </p:tgtEl>
                                      </p:cBhvr>
                                    </p:animEffect>
                                  </p:childTnLst>
                                </p:cTn>
                              </p:par>
                              <p:par>
                                <p:cTn id="12" presetID="22" presetClass="entr" presetSubtype="4"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3000"/>
                                        <p:tgtEl>
                                          <p:spTgt spid="3">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3000"/>
                                        <p:tgtEl>
                                          <p:spTgt spid="3">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3000"/>
                                        <p:tgtEl>
                                          <p:spTgt spid="3">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3000"/>
                                        <p:tgtEl>
                                          <p:spTgt spid="3">
                                            <p:txEl>
                                              <p:pRg st="4" end="4"/>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3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163010"/>
          </a:xfrm>
        </p:spPr>
        <p:txBody>
          <a:bodyPr>
            <a:noAutofit/>
          </a:bodyPr>
          <a:lstStyle/>
          <a:p>
            <a:pPr algn="l"/>
            <a:r>
              <a:rPr lang="ru-RU" sz="4800" cap="none"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5">
                      <a:satMod val="175000"/>
                      <a:alpha val="40000"/>
                    </a:schemeClr>
                  </a:glow>
                </a:effectLst>
              </a:rPr>
              <a:t>        Личностные качества,     </a:t>
            </a:r>
            <a:br>
              <a:rPr lang="ru-RU" sz="4800" cap="none"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5">
                      <a:satMod val="175000"/>
                      <a:alpha val="40000"/>
                    </a:schemeClr>
                  </a:glow>
                </a:effectLst>
              </a:rPr>
            </a:br>
            <a:r>
              <a:rPr lang="ru-RU" sz="4800" cap="none"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5">
                      <a:satMod val="175000"/>
                      <a:alpha val="40000"/>
                    </a:schemeClr>
                  </a:glow>
                </a:effectLst>
              </a:rPr>
              <a:t>     интересы и склонности:</a:t>
            </a:r>
            <a:endParaRPr lang="ru-RU" sz="4800" cap="none"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5">
                    <a:satMod val="175000"/>
                    <a:alpha val="40000"/>
                  </a:schemeClr>
                </a:glow>
              </a:effectLst>
            </a:endParaRPr>
          </a:p>
        </p:txBody>
      </p:sp>
      <p:sp>
        <p:nvSpPr>
          <p:cNvPr id="3" name="Подзаголовок 2"/>
          <p:cNvSpPr>
            <a:spLocks noGrp="1"/>
          </p:cNvSpPr>
          <p:nvPr>
            <p:ph type="subTitle" idx="1"/>
          </p:nvPr>
        </p:nvSpPr>
        <p:spPr>
          <a:xfrm>
            <a:off x="0" y="2428868"/>
            <a:ext cx="9144000" cy="4857784"/>
          </a:xfrm>
        </p:spPr>
        <p:txBody>
          <a:bodyPr>
            <a:normAutofit fontScale="92500"/>
          </a:bodyPr>
          <a:lstStyle/>
          <a:p>
            <a:pPr algn="l">
              <a:buFont typeface="Wingdings" pitchFamily="2" charset="2"/>
              <a:buChar char="v"/>
            </a:pPr>
            <a:r>
              <a:rPr lang="ru-RU" dirty="0" smtClean="0">
                <a:solidFill>
                  <a:schemeClr val="bg2">
                    <a:lumMod val="60000"/>
                    <a:lumOff val="40000"/>
                  </a:schemeClr>
                </a:solidFill>
              </a:rPr>
              <a:t>  эрудированность, энергичность; </a:t>
            </a:r>
          </a:p>
          <a:p>
            <a:pPr algn="l">
              <a:buFont typeface="Wingdings" pitchFamily="2" charset="2"/>
              <a:buChar char="v"/>
            </a:pPr>
            <a:r>
              <a:rPr lang="ru-RU" dirty="0" smtClean="0">
                <a:solidFill>
                  <a:schemeClr val="bg2">
                    <a:lumMod val="60000"/>
                    <a:lumOff val="40000"/>
                  </a:schemeClr>
                </a:solidFill>
              </a:rPr>
              <a:t> внешняя привлекательность ( опрятность, элегантность, хорошие манеры, воспитанность, четкая, ясная и живая речь); </a:t>
            </a:r>
          </a:p>
          <a:p>
            <a:pPr lvl="0" algn="l">
              <a:buFont typeface="Wingdings" pitchFamily="2" charset="2"/>
              <a:buChar char="v"/>
            </a:pPr>
            <a:r>
              <a:rPr lang="ru-RU" dirty="0" smtClean="0">
                <a:solidFill>
                  <a:schemeClr val="bg2">
                    <a:lumMod val="60000"/>
                    <a:lumOff val="40000"/>
                  </a:schemeClr>
                </a:solidFill>
              </a:rPr>
              <a:t> уверенность в себе, принимаемых решениях; </a:t>
            </a:r>
          </a:p>
          <a:p>
            <a:pPr lvl="0" algn="l">
              <a:buFont typeface="Wingdings" pitchFamily="2" charset="2"/>
              <a:buChar char="v"/>
            </a:pPr>
            <a:r>
              <a:rPr lang="ru-RU" dirty="0" smtClean="0">
                <a:solidFill>
                  <a:schemeClr val="bg2">
                    <a:lumMod val="60000"/>
                    <a:lumOff val="40000"/>
                  </a:schemeClr>
                </a:solidFill>
              </a:rPr>
              <a:t> целеустремленность (приоритет мотивов организаторской деятельности ); </a:t>
            </a:r>
          </a:p>
          <a:p>
            <a:pPr lvl="0" algn="l">
              <a:buFont typeface="Wingdings" pitchFamily="2" charset="2"/>
              <a:buChar char="v"/>
            </a:pPr>
            <a:r>
              <a:rPr lang="ru-RU" dirty="0" smtClean="0">
                <a:solidFill>
                  <a:schemeClr val="bg2">
                    <a:lumMod val="60000"/>
                    <a:lumOff val="40000"/>
                  </a:schemeClr>
                </a:solidFill>
              </a:rPr>
              <a:t> тактичность (способность проявлять чувство меры и находить наилучшую форму взаимоотношений ); </a:t>
            </a:r>
          </a:p>
          <a:p>
            <a:pPr lvl="0" algn="l">
              <a:buFont typeface="Wingdings" pitchFamily="2" charset="2"/>
              <a:buChar char="v"/>
            </a:pPr>
            <a:r>
              <a:rPr lang="ru-RU" dirty="0" smtClean="0">
                <a:solidFill>
                  <a:schemeClr val="bg2">
                    <a:lumMod val="60000"/>
                    <a:lumOff val="40000"/>
                  </a:schemeClr>
                </a:solidFill>
              </a:rPr>
              <a:t> действенность (умение увлечь за собой людей, активизировать их деятельность, найти наилучшие средства эмоционально- волевых воздействий и правильно выбрать момент их применения); </a:t>
            </a:r>
          </a:p>
          <a:p>
            <a:pPr lvl="0" algn="l">
              <a:buFont typeface="Wingdings" pitchFamily="2" charset="2"/>
              <a:buChar char="v"/>
            </a:pPr>
            <a:r>
              <a:rPr lang="ru-RU" dirty="0" smtClean="0">
                <a:solidFill>
                  <a:schemeClr val="bg2">
                    <a:lumMod val="60000"/>
                    <a:lumOff val="40000"/>
                  </a:schemeClr>
                </a:solidFill>
              </a:rPr>
              <a:t> требовательность; </a:t>
            </a:r>
          </a:p>
          <a:p>
            <a:pPr lvl="0" algn="l">
              <a:buFont typeface="Wingdings" pitchFamily="2" charset="2"/>
              <a:buChar char="v"/>
            </a:pPr>
            <a:r>
              <a:rPr lang="ru-RU" dirty="0" smtClean="0">
                <a:solidFill>
                  <a:schemeClr val="bg2">
                    <a:lumMod val="60000"/>
                    <a:lumOff val="40000"/>
                  </a:schemeClr>
                </a:solidFill>
              </a:rPr>
              <a:t> критичность (умение обнаружить и выразить значимые для деятельности отклонения от установленных норм); </a:t>
            </a:r>
          </a:p>
          <a:p>
            <a:pPr lvl="0" algn="l">
              <a:buFont typeface="Wingdings" pitchFamily="2" charset="2"/>
              <a:buChar char="v"/>
            </a:pPr>
            <a:r>
              <a:rPr lang="ru-RU" dirty="0" smtClean="0">
                <a:solidFill>
                  <a:schemeClr val="bg2">
                    <a:lumMod val="60000"/>
                    <a:lumOff val="40000"/>
                  </a:schemeClr>
                </a:solidFill>
              </a:rPr>
              <a:t> гибкость (способность гибко реагировать на разные изменения в управленческих ситуациях; </a:t>
            </a:r>
          </a:p>
          <a:p>
            <a:pPr lvl="0" algn="l"/>
            <a:endParaRPr lang="ru-RU" dirty="0" smtClean="0"/>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2000"/>
                                        <p:tgtEl>
                                          <p:spTgt spid="2"/>
                                        </p:tgtEl>
                                      </p:cBhvr>
                                    </p:animEffect>
                                  </p:childTnLst>
                                </p:cTn>
                              </p:par>
                            </p:childTnLst>
                          </p:cTn>
                        </p:par>
                        <p:par>
                          <p:cTn id="8" fill="hold">
                            <p:stCondLst>
                              <p:cond delay="2000"/>
                            </p:stCondLst>
                            <p:childTnLst>
                              <p:par>
                                <p:cTn id="9" presetID="7"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0"/>
                            </p:stCondLst>
                            <p:childTnLst>
                              <p:par>
                                <p:cTn id="14" presetID="7"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8000"/>
                            </p:stCondLst>
                            <p:childTnLst>
                              <p:par>
                                <p:cTn id="19" presetID="7" presetClass="entr" presetSubtype="4"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1000"/>
                            </p:stCondLst>
                            <p:childTnLst>
                              <p:par>
                                <p:cTn id="24" presetID="7" presetClass="entr" presetSubtype="4"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14000"/>
                            </p:stCondLst>
                            <p:childTnLst>
                              <p:par>
                                <p:cTn id="29" presetID="7" presetClass="entr" presetSubtype="4"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17000"/>
                            </p:stCondLst>
                            <p:childTnLst>
                              <p:par>
                                <p:cTn id="34" presetID="7" presetClass="entr" presetSubtype="4"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0"/>
                            </p:stCondLst>
                            <p:childTnLst>
                              <p:par>
                                <p:cTn id="39" presetID="7" presetClass="entr" presetSubtype="4"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3000"/>
                            </p:stCondLst>
                            <p:childTnLst>
                              <p:par>
                                <p:cTn id="44" presetID="7" presetClass="entr" presetSubtype="4" fill="hold"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8" fill="hold">
                            <p:stCondLst>
                              <p:cond delay="26000"/>
                            </p:stCondLst>
                            <p:childTnLst>
                              <p:par>
                                <p:cTn id="49" presetID="7" presetClass="entr" presetSubtype="4" fill="hold"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163010"/>
          </a:xfrm>
        </p:spPr>
        <p:txBody>
          <a:bodyPr>
            <a:no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l"/>
            <a:r>
              <a:rPr lang="ru-RU" sz="4800" cap="none"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rPr>
              <a:t>         </a:t>
            </a:r>
            <a:r>
              <a:rPr lang="ru-RU" sz="4800" cap="none"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rPr>
              <a:t>Профессиограмма</a:t>
            </a:r>
            <a:r>
              <a:rPr lang="ru-RU" sz="4800" cap="none"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rPr>
              <a:t>   </a:t>
            </a:r>
            <a:br>
              <a:rPr lang="ru-RU" sz="4800" cap="none"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rPr>
            </a:br>
            <a:r>
              <a:rPr lang="ru-RU" sz="4800" cap="none"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rPr>
              <a:t>             «Модельер».</a:t>
            </a:r>
            <a:endParaRPr lang="ru-RU" sz="4800" cap="none"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228600">
                  <a:schemeClr val="accent4">
                    <a:satMod val="175000"/>
                    <a:alpha val="40000"/>
                  </a:schemeClr>
                </a:glow>
                <a:outerShdw blurRad="88000" dist="50800" dir="5040000" algn="tl">
                  <a:schemeClr val="accent4">
                    <a:tint val="80000"/>
                    <a:satMod val="250000"/>
                    <a:alpha val="45000"/>
                  </a:schemeClr>
                </a:outerShdw>
              </a:effectLst>
            </a:endParaRPr>
          </a:p>
        </p:txBody>
      </p:sp>
      <p:sp>
        <p:nvSpPr>
          <p:cNvPr id="3" name="Подзаголовок 2"/>
          <p:cNvSpPr>
            <a:spLocks noGrp="1"/>
          </p:cNvSpPr>
          <p:nvPr>
            <p:ph type="subTitle" idx="1"/>
          </p:nvPr>
        </p:nvSpPr>
        <p:spPr/>
        <p:txBody>
          <a:bodyPr/>
          <a:lstStyle/>
          <a:p>
            <a:r>
              <a:rPr lang="ru-RU" dirty="0" smtClean="0"/>
              <a:t> </a:t>
            </a:r>
            <a:endParaRPr lang="ru-RU" dirty="0"/>
          </a:p>
        </p:txBody>
      </p:sp>
      <p:graphicFrame>
        <p:nvGraphicFramePr>
          <p:cNvPr id="4" name="Таблица 3"/>
          <p:cNvGraphicFramePr>
            <a:graphicFrameLocks noGrp="1"/>
          </p:cNvGraphicFramePr>
          <p:nvPr/>
        </p:nvGraphicFramePr>
        <p:xfrm>
          <a:off x="14748" y="1799303"/>
          <a:ext cx="9099755" cy="5043949"/>
        </p:xfrm>
        <a:graphic>
          <a:graphicData uri="http://schemas.openxmlformats.org/drawingml/2006/table">
            <a:tbl>
              <a:tblPr>
                <a:tableStyleId>{E929F9F4-4A8F-4326-A1B4-22849713DDAB}</a:tableStyleId>
              </a:tblPr>
              <a:tblGrid>
                <a:gridCol w="9099755"/>
              </a:tblGrid>
              <a:tr h="5043949">
                <a:tc>
                  <a:txBody>
                    <a:bodyPr/>
                    <a:lstStyle/>
                    <a:p>
                      <a:r>
                        <a:rPr lang="ru-RU" sz="1800" dirty="0" smtClean="0"/>
                        <a:t> Наименование профессии                                модельер</a:t>
                      </a:r>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теория и история, уровень 3,                        </a:t>
                      </a:r>
                    </a:p>
                    <a:p>
                      <a:r>
                        <a:rPr lang="ru-RU" sz="1800" baseline="0" dirty="0" smtClean="0"/>
                        <a:t> и их  уровень                                                      высокий                                        </a:t>
                      </a:r>
                    </a:p>
                    <a:p>
                      <a:r>
                        <a:rPr lang="ru-RU" sz="1800" baseline="0" dirty="0" smtClean="0"/>
                        <a:t>                                                                               </a:t>
                      </a:r>
                    </a:p>
                    <a:p>
                      <a:r>
                        <a:rPr lang="ru-RU" sz="1800" baseline="0" dirty="0" smtClean="0"/>
                        <a:t>Область базовых знаний № 2                            изобразительное искусство,       </a:t>
                      </a:r>
                    </a:p>
                    <a:p>
                      <a:r>
                        <a:rPr lang="ru-RU" sz="1800" baseline="0" dirty="0" smtClean="0"/>
                        <a:t> и их уровень                                                        </a:t>
                      </a:r>
                      <a:r>
                        <a:rPr lang="ru-RU" sz="1800" baseline="0" dirty="0" err="1" smtClean="0"/>
                        <a:t>уровень</a:t>
                      </a:r>
                      <a:r>
                        <a:rPr lang="ru-RU" sz="1800" baseline="0" dirty="0" smtClean="0"/>
                        <a:t> 2,  средний     </a:t>
                      </a:r>
                    </a:p>
                    <a:p>
                      <a:endParaRPr lang="ru-RU" sz="1800" baseline="0" dirty="0" smtClean="0"/>
                    </a:p>
                    <a:p>
                      <a:r>
                        <a:rPr lang="ru-RU" sz="1800" baseline="0" dirty="0" smtClean="0"/>
                        <a:t>Профессиональная область                               дизайнерское  искусство    </a:t>
                      </a:r>
                    </a:p>
                    <a:p>
                      <a:r>
                        <a:rPr lang="ru-RU" sz="1800" baseline="0" dirty="0" smtClean="0"/>
                        <a:t>                                                                                                                                                                            </a:t>
                      </a:r>
                    </a:p>
                    <a:p>
                      <a:r>
                        <a:rPr lang="ru-RU" sz="1800" baseline="0" dirty="0" smtClean="0"/>
                        <a:t>Межличностное взаимодействие                     частое, по типу «вместе»</a:t>
                      </a:r>
                    </a:p>
                    <a:p>
                      <a:endParaRPr lang="ru-RU" sz="1800" baseline="0" dirty="0" smtClean="0"/>
                    </a:p>
                    <a:p>
                      <a:r>
                        <a:rPr lang="ru-RU" sz="1800" baseline="0" dirty="0" smtClean="0"/>
                        <a:t>Доминирующий интерес                                    артистический                                          </a:t>
                      </a:r>
                    </a:p>
                    <a:p>
                      <a:endParaRPr lang="ru-RU" sz="1800" baseline="0" dirty="0" smtClean="0"/>
                    </a:p>
                    <a:p>
                      <a:r>
                        <a:rPr lang="ru-RU" sz="1800" baseline="0" dirty="0" smtClean="0"/>
                        <a:t>Дополнительный интерес                                  социальный</a:t>
                      </a:r>
                    </a:p>
                    <a:p>
                      <a:endParaRPr lang="ru-RU" sz="1800" baseline="0" dirty="0" smtClean="0"/>
                    </a:p>
                    <a:p>
                      <a:r>
                        <a:rPr lang="ru-RU" sz="1800" baseline="0" dirty="0" smtClean="0"/>
                        <a:t>Условия работы                                                 в помещении ,  сидячий </a:t>
                      </a:r>
                      <a:endParaRPr lang="ru-RU" sz="1800" dirty="0" smtClean="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6*min(max(#ppt_w*#ppt_h,.3),1)-7.4)/-.7*#ppt_w"/>
                                          </p:val>
                                        </p:tav>
                                        <p:tav tm="100000">
                                          <p:val>
                                            <p:strVal val="#ppt_w"/>
                                          </p:val>
                                        </p:tav>
                                      </p:tavLst>
                                    </p:anim>
                                    <p:anim calcmode="lin" valueType="num">
                                      <p:cBhvr>
                                        <p:cTn id="8" dur="2000" fill="hold"/>
                                        <p:tgtEl>
                                          <p:spTgt spid="2"/>
                                        </p:tgtEl>
                                        <p:attrNameLst>
                                          <p:attrName>ppt_h</p:attrName>
                                        </p:attrNameLst>
                                      </p:cBhvr>
                                      <p:tavLst>
                                        <p:tav tm="0">
                                          <p:val>
                                            <p:strVal val="(6*min(max(#ppt_w*#ppt_h,.3),1)-7.4)/-.7*#ppt_h"/>
                                          </p:val>
                                        </p:tav>
                                        <p:tav tm="100000">
                                          <p:val>
                                            <p:strVal val="#ppt_h"/>
                                          </p:val>
                                        </p:tav>
                                      </p:tavLst>
                                    </p:anim>
                                    <p:anim calcmode="lin" valueType="num">
                                      <p:cBhvr>
                                        <p:cTn id="9" dur="2000" fill="hold"/>
                                        <p:tgtEl>
                                          <p:spTgt spid="2"/>
                                        </p:tgtEl>
                                        <p:attrNameLst>
                                          <p:attrName>ppt_x</p:attrName>
                                        </p:attrNameLst>
                                      </p:cBhvr>
                                      <p:tavLst>
                                        <p:tav tm="0">
                                          <p:val>
                                            <p:fltVal val="0.5"/>
                                          </p:val>
                                        </p:tav>
                                        <p:tav tm="100000">
                                          <p:val>
                                            <p:strVal val="#ppt_x"/>
                                          </p:val>
                                        </p:tav>
                                      </p:tavLst>
                                    </p:anim>
                                    <p:anim calcmode="lin" valueType="num">
                                      <p:cBhvr>
                                        <p:cTn id="10" dur="2000" fill="hold"/>
                                        <p:tgtEl>
                                          <p:spTgt spid="2"/>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2000"/>
                            </p:stCondLst>
                            <p:childTnLst>
                              <p:par>
                                <p:cTn id="12" presetID="26"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870">
                                          <p:stCondLst>
                                            <p:cond delay="0"/>
                                          </p:stCondLst>
                                        </p:cTn>
                                        <p:tgtEl>
                                          <p:spTgt spid="4"/>
                                        </p:tgtEl>
                                      </p:cBhvr>
                                    </p:animEffect>
                                    <p:anim calcmode="lin" valueType="num">
                                      <p:cBhvr>
                                        <p:cTn id="15" dur="2733"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996"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996" tmFilter="0, 0; 0.125,0.2665; 0.25,0.4; 0.375,0.465; 0.5,0.5;  0.625,0.535; 0.75,0.6; 0.875,0.7335; 1,1">
                                          <p:stCondLst>
                                            <p:cond delay="996"/>
                                          </p:stCondLst>
                                        </p:cTn>
                                        <p:tgtEl>
                                          <p:spTgt spid="4"/>
                                        </p:tgtEl>
                                        <p:attrNameLst>
                                          <p:attrName>ppt_y</p:attrName>
                                        </p:attrNameLst>
                                      </p:cBhvr>
                                      <p:tavLst>
                                        <p:tav tm="0" fmla="#ppt_y-sin(pi*$)/9">
                                          <p:val>
                                            <p:fltVal val="0"/>
                                          </p:val>
                                        </p:tav>
                                        <p:tav tm="100000">
                                          <p:val>
                                            <p:fltVal val="1"/>
                                          </p:val>
                                        </p:tav>
                                      </p:tavLst>
                                    </p:anim>
                                    <p:anim calcmode="lin" valueType="num">
                                      <p:cBhvr>
                                        <p:cTn id="18" dur="498" tmFilter="0, 0; 0.125,0.2665; 0.25,0.4; 0.375,0.465; 0.5,0.5;  0.625,0.535; 0.75,0.6; 0.875,0.7335; 1,1">
                                          <p:stCondLst>
                                            <p:cond delay="1986"/>
                                          </p:stCondLst>
                                        </p:cTn>
                                        <p:tgtEl>
                                          <p:spTgt spid="4"/>
                                        </p:tgtEl>
                                        <p:attrNameLst>
                                          <p:attrName>ppt_y</p:attrName>
                                        </p:attrNameLst>
                                      </p:cBhvr>
                                      <p:tavLst>
                                        <p:tav tm="0" fmla="#ppt_y-sin(pi*$)/27">
                                          <p:val>
                                            <p:fltVal val="0"/>
                                          </p:val>
                                        </p:tav>
                                        <p:tav tm="100000">
                                          <p:val>
                                            <p:fltVal val="1"/>
                                          </p:val>
                                        </p:tav>
                                      </p:tavLst>
                                    </p:anim>
                                    <p:anim calcmode="lin" valueType="num">
                                      <p:cBhvr>
                                        <p:cTn id="19" dur="246" tmFilter="0, 0; 0.125,0.2665; 0.25,0.4; 0.375,0.465; 0.5,0.5;  0.625,0.535; 0.75,0.6; 0.875,0.7335; 1,1">
                                          <p:stCondLst>
                                            <p:cond delay="2484"/>
                                          </p:stCondLst>
                                        </p:cTn>
                                        <p:tgtEl>
                                          <p:spTgt spid="4"/>
                                        </p:tgtEl>
                                        <p:attrNameLst>
                                          <p:attrName>ppt_y</p:attrName>
                                        </p:attrNameLst>
                                      </p:cBhvr>
                                      <p:tavLst>
                                        <p:tav tm="0" fmla="#ppt_y-sin(pi*$)/81">
                                          <p:val>
                                            <p:fltVal val="0"/>
                                          </p:val>
                                        </p:tav>
                                        <p:tav tm="100000">
                                          <p:val>
                                            <p:fltVal val="1"/>
                                          </p:val>
                                        </p:tav>
                                      </p:tavLst>
                                    </p:anim>
                                    <p:animScale>
                                      <p:cBhvr>
                                        <p:cTn id="20" dur="39">
                                          <p:stCondLst>
                                            <p:cond delay="975"/>
                                          </p:stCondLst>
                                        </p:cTn>
                                        <p:tgtEl>
                                          <p:spTgt spid="4"/>
                                        </p:tgtEl>
                                      </p:cBhvr>
                                      <p:to x="100000" y="60000"/>
                                    </p:animScale>
                                    <p:animScale>
                                      <p:cBhvr>
                                        <p:cTn id="21" dur="249" decel="50000">
                                          <p:stCondLst>
                                            <p:cond delay="1014"/>
                                          </p:stCondLst>
                                        </p:cTn>
                                        <p:tgtEl>
                                          <p:spTgt spid="4"/>
                                        </p:tgtEl>
                                      </p:cBhvr>
                                      <p:to x="100000" y="100000"/>
                                    </p:animScale>
                                    <p:animScale>
                                      <p:cBhvr>
                                        <p:cTn id="22" dur="39">
                                          <p:stCondLst>
                                            <p:cond delay="1968"/>
                                          </p:stCondLst>
                                        </p:cTn>
                                        <p:tgtEl>
                                          <p:spTgt spid="4"/>
                                        </p:tgtEl>
                                      </p:cBhvr>
                                      <p:to x="100000" y="80000"/>
                                    </p:animScale>
                                    <p:animScale>
                                      <p:cBhvr>
                                        <p:cTn id="23" dur="249" decel="50000">
                                          <p:stCondLst>
                                            <p:cond delay="2007"/>
                                          </p:stCondLst>
                                        </p:cTn>
                                        <p:tgtEl>
                                          <p:spTgt spid="4"/>
                                        </p:tgtEl>
                                      </p:cBhvr>
                                      <p:to x="100000" y="100000"/>
                                    </p:animScale>
                                    <p:animScale>
                                      <p:cBhvr>
                                        <p:cTn id="24" dur="39">
                                          <p:stCondLst>
                                            <p:cond delay="2463"/>
                                          </p:stCondLst>
                                        </p:cTn>
                                        <p:tgtEl>
                                          <p:spTgt spid="4"/>
                                        </p:tgtEl>
                                      </p:cBhvr>
                                      <p:to x="100000" y="90000"/>
                                    </p:animScale>
                                    <p:animScale>
                                      <p:cBhvr>
                                        <p:cTn id="25" dur="249" decel="50000">
                                          <p:stCondLst>
                                            <p:cond delay="2502"/>
                                          </p:stCondLst>
                                        </p:cTn>
                                        <p:tgtEl>
                                          <p:spTgt spid="4"/>
                                        </p:tgtEl>
                                      </p:cBhvr>
                                      <p:to x="100000" y="100000"/>
                                    </p:animScale>
                                    <p:animScale>
                                      <p:cBhvr>
                                        <p:cTn id="26" dur="39">
                                          <p:stCondLst>
                                            <p:cond delay="2712"/>
                                          </p:stCondLst>
                                        </p:cTn>
                                        <p:tgtEl>
                                          <p:spTgt spid="4"/>
                                        </p:tgtEl>
                                      </p:cBhvr>
                                      <p:to x="100000" y="95000"/>
                                    </p:animScale>
                                    <p:animScale>
                                      <p:cBhvr>
                                        <p:cTn id="27" dur="249" decel="50000">
                                          <p:stCondLst>
                                            <p:cond delay="2751"/>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14290"/>
            <a:ext cx="9144000" cy="1091572"/>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l"/>
            <a:r>
              <a:rPr lang="ru-RU" sz="4800" cap="none" dirty="0" smtClean="0">
                <a:ln>
                  <a:prstDash val="solid"/>
                </a:ln>
                <a:solidFill>
                  <a:schemeClr val="accent4">
                    <a:lumMod val="40000"/>
                    <a:lumOff val="60000"/>
                  </a:schemeClr>
                </a:solidFill>
                <a:effectLst>
                  <a:glow rad="228600">
                    <a:schemeClr val="accent4">
                      <a:satMod val="175000"/>
                      <a:alpha val="40000"/>
                    </a:schemeClr>
                  </a:glow>
                  <a:outerShdw blurRad="88000" dist="50800" dir="5040000" algn="tl">
                    <a:schemeClr val="accent4">
                      <a:tint val="80000"/>
                      <a:satMod val="250000"/>
                      <a:alpha val="45000"/>
                    </a:schemeClr>
                  </a:outerShdw>
                </a:effectLst>
              </a:rPr>
              <a:t>        История профессии.</a:t>
            </a:r>
            <a:endParaRPr lang="ru-RU" sz="4800" cap="none" dirty="0">
              <a:ln>
                <a:prstDash val="solid"/>
              </a:ln>
              <a:solidFill>
                <a:schemeClr val="accent4">
                  <a:lumMod val="40000"/>
                  <a:lumOff val="60000"/>
                </a:schemeClr>
              </a:solidFill>
              <a:effectLst>
                <a:glow rad="228600">
                  <a:schemeClr val="accent4">
                    <a:satMod val="175000"/>
                    <a:alpha val="40000"/>
                  </a:schemeClr>
                </a:glow>
                <a:outerShdw blurRad="88000" dist="50800" dir="5040000" algn="tl">
                  <a:schemeClr val="accent4">
                    <a:tint val="80000"/>
                    <a:satMod val="250000"/>
                    <a:alpha val="45000"/>
                  </a:schemeClr>
                </a:outerShdw>
              </a:effectLst>
            </a:endParaRPr>
          </a:p>
        </p:txBody>
      </p:sp>
      <p:sp>
        <p:nvSpPr>
          <p:cNvPr id="3" name="Подзаголовок 2"/>
          <p:cNvSpPr>
            <a:spLocks noGrp="1"/>
          </p:cNvSpPr>
          <p:nvPr>
            <p:ph type="subTitle" idx="1"/>
          </p:nvPr>
        </p:nvSpPr>
        <p:spPr>
          <a:xfrm>
            <a:off x="0" y="2571744"/>
            <a:ext cx="9144000" cy="4286256"/>
          </a:xfrm>
        </p:spPr>
        <p:txBody>
          <a:bodyPr>
            <a:normAutofit lnSpcReduction="10000"/>
          </a:bodyPr>
          <a:lstStyle/>
          <a:p>
            <a:pPr algn="l"/>
            <a:r>
              <a:rPr lang="ru-RU" dirty="0" smtClean="0">
                <a:solidFill>
                  <a:schemeClr val="accent5">
                    <a:lumMod val="60000"/>
                    <a:lumOff val="40000"/>
                  </a:schemeClr>
                </a:solidFill>
              </a:rPr>
              <a:t>С самого далекого прошлого и до наших дней одежда являлась постоянным спутником человека. Но она не всегда была такой, какой мы привыкли ее видеть. Одежда прошла длительный и сложный путь, прежде чем приобрела современный вид. </a:t>
            </a:r>
          </a:p>
          <a:p>
            <a:pPr algn="l"/>
            <a:r>
              <a:rPr lang="ru-RU" dirty="0" smtClean="0">
                <a:solidFill>
                  <a:schemeClr val="accent5">
                    <a:lumMod val="60000"/>
                    <a:lumOff val="40000"/>
                  </a:schemeClr>
                </a:solidFill>
              </a:rPr>
              <a:t>      На раннем этапе развития человеческого общества одежда представляла собой просто кусок шкуры, служившей защитой человеку от неблагоприятных воздействий внешней среды. Благодаря даже такой примитивной одежде человек перестал быть зависимым от природных условий  и смог жить в самых различных климатических зонах. </a:t>
            </a:r>
          </a:p>
          <a:p>
            <a:pPr algn="l"/>
            <a:r>
              <a:rPr lang="ru-RU" dirty="0" smtClean="0">
                <a:solidFill>
                  <a:schemeClr val="accent5">
                    <a:lumMod val="60000"/>
                    <a:lumOff val="40000"/>
                  </a:schemeClr>
                </a:solidFill>
              </a:rPr>
              <a:t>      Каждой эпохе, каждому историческому периоду были присущи свои формы и покрой, отделка и материал одежды, цвет и рисунок ткани, что вместе создавало определенный стиль в одежде. Стиль в одежде - это своеобразное зеркало той или иной эпохи, позволяющее судить о культуре и экономике государств, о положении человека в обществе, его классовой принадлежности.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58" presetClass="entr" presetSubtype="0" accel="10000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30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3" dur="30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4"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30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6" dur="3000"/>
                                        <p:tgtEl>
                                          <p:spTgt spid="3">
                                            <p:txEl>
                                              <p:pRg st="0" end="0"/>
                                            </p:txEl>
                                          </p:spTgt>
                                        </p:tgtEl>
                                      </p:cBhvr>
                                    </p:animEffect>
                                  </p:childTnLst>
                                </p:cTn>
                              </p:par>
                            </p:childTnLst>
                          </p:cTn>
                        </p:par>
                        <p:par>
                          <p:cTn id="17" fill="hold">
                            <p:stCondLst>
                              <p:cond delay="5000"/>
                            </p:stCondLst>
                            <p:childTnLst>
                              <p:par>
                                <p:cTn id="18" presetID="58" presetClass="entr" presetSubtype="0" accel="100000"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1" dur="30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2"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30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4" dur="3000"/>
                                        <p:tgtEl>
                                          <p:spTgt spid="3">
                                            <p:txEl>
                                              <p:pRg st="1" end="1"/>
                                            </p:txEl>
                                          </p:spTgt>
                                        </p:tgtEl>
                                      </p:cBhvr>
                                    </p:animEffect>
                                  </p:childTnLst>
                                </p:cTn>
                              </p:par>
                            </p:childTnLst>
                          </p:cTn>
                        </p:par>
                        <p:par>
                          <p:cTn id="25" fill="hold">
                            <p:stCondLst>
                              <p:cond delay="8000"/>
                            </p:stCondLst>
                            <p:childTnLst>
                              <p:par>
                                <p:cTn id="26" presetID="58" presetClass="entr" presetSubtype="0" accel="10000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30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9" dur="30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0"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30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2"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91572"/>
          </a:xfrm>
        </p:spPr>
        <p:txBody>
          <a:bodyPr>
            <a:normAutofit fontScale="90000"/>
          </a:bodyPr>
          <a:lstStyle/>
          <a:p>
            <a:pPr algn="l"/>
            <a:r>
              <a:rPr lang="ru-RU" sz="4800" cap="none" dirty="0" smtClean="0">
                <a:ln w="50800"/>
                <a:solidFill>
                  <a:schemeClr val="accent4">
                    <a:lumMod val="75000"/>
                  </a:schemeClr>
                </a:solidFill>
                <a:effectLst>
                  <a:glow rad="228600">
                    <a:schemeClr val="accent4">
                      <a:satMod val="175000"/>
                      <a:alpha val="40000"/>
                    </a:schemeClr>
                  </a:glow>
                </a:effectLst>
              </a:rPr>
              <a:t>         </a:t>
            </a:r>
            <a:r>
              <a:rPr lang="ru-RU" sz="4800" cap="none" dirty="0" smtClean="0">
                <a:ln w="50800"/>
                <a:solidFill>
                  <a:schemeClr val="accent4">
                    <a:lumMod val="20000"/>
                    <a:lumOff val="80000"/>
                  </a:schemeClr>
                </a:solidFill>
                <a:effectLst>
                  <a:glow rad="228600">
                    <a:schemeClr val="accent4">
                      <a:satMod val="175000"/>
                      <a:alpha val="40000"/>
                    </a:schemeClr>
                  </a:glow>
                </a:effectLst>
              </a:rPr>
              <a:t>Доминирующие виды     </a:t>
            </a:r>
            <a:br>
              <a:rPr lang="ru-RU" sz="4800" cap="none" dirty="0" smtClean="0">
                <a:ln w="50800"/>
                <a:solidFill>
                  <a:schemeClr val="accent4">
                    <a:lumMod val="20000"/>
                    <a:lumOff val="80000"/>
                  </a:schemeClr>
                </a:solidFill>
                <a:effectLst>
                  <a:glow rad="228600">
                    <a:schemeClr val="accent4">
                      <a:satMod val="175000"/>
                      <a:alpha val="40000"/>
                    </a:schemeClr>
                  </a:glow>
                </a:effectLst>
              </a:rPr>
            </a:br>
            <a:r>
              <a:rPr lang="ru-RU" sz="4800" cap="none" dirty="0" smtClean="0">
                <a:ln w="50800"/>
                <a:solidFill>
                  <a:schemeClr val="accent4">
                    <a:lumMod val="20000"/>
                    <a:lumOff val="80000"/>
                  </a:schemeClr>
                </a:solidFill>
                <a:effectLst>
                  <a:glow rad="228600">
                    <a:schemeClr val="accent4">
                      <a:satMod val="175000"/>
                      <a:alpha val="40000"/>
                    </a:schemeClr>
                  </a:glow>
                </a:effectLst>
              </a:rPr>
              <a:t>               деятельности</a:t>
            </a:r>
            <a:r>
              <a:rPr lang="ru-RU" sz="4000" cap="none" dirty="0" smtClean="0">
                <a:ln w="50800"/>
                <a:solidFill>
                  <a:schemeClr val="accent4">
                    <a:lumMod val="20000"/>
                    <a:lumOff val="80000"/>
                  </a:schemeClr>
                </a:solidFill>
                <a:effectLst>
                  <a:glow rad="228600">
                    <a:schemeClr val="accent4">
                      <a:satMod val="175000"/>
                      <a:alpha val="40000"/>
                    </a:schemeClr>
                  </a:glow>
                </a:effectLst>
              </a:rPr>
              <a:t>.</a:t>
            </a:r>
            <a:endParaRPr lang="ru-RU" sz="4800" dirty="0">
              <a:solidFill>
                <a:schemeClr val="accent4">
                  <a:lumMod val="20000"/>
                  <a:lumOff val="80000"/>
                </a:schemeClr>
              </a:solidFill>
              <a:effectLst>
                <a:glow rad="228600">
                  <a:schemeClr val="accent4">
                    <a:satMod val="175000"/>
                    <a:alpha val="40000"/>
                  </a:schemeClr>
                </a:glow>
              </a:effectLst>
            </a:endParaRPr>
          </a:p>
        </p:txBody>
      </p:sp>
      <p:sp>
        <p:nvSpPr>
          <p:cNvPr id="3" name="Подзаголовок 2"/>
          <p:cNvSpPr>
            <a:spLocks noGrp="1"/>
          </p:cNvSpPr>
          <p:nvPr>
            <p:ph type="subTitle" idx="1"/>
          </p:nvPr>
        </p:nvSpPr>
        <p:spPr>
          <a:xfrm>
            <a:off x="0" y="2500306"/>
            <a:ext cx="9144000" cy="4357694"/>
          </a:xfrm>
        </p:spPr>
        <p:txBody>
          <a:bodyPr/>
          <a:lstStyle/>
          <a:p>
            <a:pPr lvl="0" algn="l">
              <a:buFont typeface="Wingdings" pitchFamily="2" charset="2"/>
              <a:buChar char="Ø"/>
            </a:pPr>
            <a:r>
              <a:rPr lang="ru-RU" dirty="0" smtClean="0">
                <a:solidFill>
                  <a:schemeClr val="accent1">
                    <a:lumMod val="60000"/>
                    <a:lumOff val="40000"/>
                  </a:schemeClr>
                </a:solidFill>
              </a:rPr>
              <a:t> разработка и создание новых композиций одежды с учетом запросов </a:t>
            </a:r>
          </a:p>
          <a:p>
            <a:pPr algn="l"/>
            <a:r>
              <a:rPr lang="ru-RU" dirty="0" smtClean="0">
                <a:solidFill>
                  <a:schemeClr val="accent1">
                    <a:lumMod val="60000"/>
                    <a:lumOff val="40000"/>
                  </a:schemeClr>
                </a:solidFill>
              </a:rPr>
              <a:t>различных групп населения и имеющегося ассортимента материала; </a:t>
            </a:r>
          </a:p>
          <a:p>
            <a:pPr lvl="0" algn="l">
              <a:buFont typeface="Wingdings" pitchFamily="2" charset="2"/>
              <a:buChar char="Ø"/>
            </a:pPr>
            <a:r>
              <a:rPr lang="ru-RU" dirty="0" smtClean="0">
                <a:solidFill>
                  <a:schemeClr val="accent1">
                    <a:lumMod val="60000"/>
                    <a:lumOff val="40000"/>
                  </a:schemeClr>
                </a:solidFill>
              </a:rPr>
              <a:t> реализация и воплощение в жизнь творческих идей и замыслов; </a:t>
            </a:r>
          </a:p>
          <a:p>
            <a:pPr lvl="0" algn="l">
              <a:buFont typeface="Wingdings" pitchFamily="2" charset="2"/>
              <a:buChar char="Ø"/>
            </a:pPr>
            <a:r>
              <a:rPr lang="ru-RU" dirty="0" smtClean="0">
                <a:solidFill>
                  <a:schemeClr val="accent1">
                    <a:lumMod val="60000"/>
                    <a:lumOff val="40000"/>
                  </a:schemeClr>
                </a:solidFill>
              </a:rPr>
              <a:t> подбор материалов для выполнения проект-композпции; </a:t>
            </a:r>
          </a:p>
          <a:p>
            <a:pPr lvl="0" algn="l">
              <a:buFont typeface="Wingdings" pitchFamily="2" charset="2"/>
              <a:buChar char="Ø"/>
            </a:pPr>
            <a:r>
              <a:rPr lang="ru-RU" dirty="0" smtClean="0">
                <a:solidFill>
                  <a:schemeClr val="accent1">
                    <a:lumMod val="60000"/>
                    <a:lumOff val="40000"/>
                  </a:schemeClr>
                </a:solidFill>
              </a:rPr>
              <a:t> создание эскизов новых моделей; </a:t>
            </a:r>
          </a:p>
          <a:p>
            <a:pPr lvl="0" algn="l">
              <a:buFont typeface="Wingdings" pitchFamily="2" charset="2"/>
              <a:buChar char="Ø"/>
            </a:pPr>
            <a:r>
              <a:rPr lang="ru-RU" dirty="0" smtClean="0">
                <a:solidFill>
                  <a:schemeClr val="accent1">
                    <a:lumMod val="60000"/>
                    <a:lumOff val="40000"/>
                  </a:schemeClr>
                </a:solidFill>
              </a:rPr>
              <a:t> корректировка промышленного моделирования; </a:t>
            </a:r>
          </a:p>
          <a:p>
            <a:pPr lvl="0" algn="l">
              <a:buFont typeface="Wingdings" pitchFamily="2" charset="2"/>
              <a:buChar char="Ø"/>
            </a:pPr>
            <a:r>
              <a:rPr lang="ru-RU" dirty="0" smtClean="0">
                <a:solidFill>
                  <a:schemeClr val="accent1">
                    <a:lumMod val="60000"/>
                    <a:lumOff val="40000"/>
                  </a:schemeClr>
                </a:solidFill>
              </a:rPr>
              <a:t> создание новых стилей одежды и оказание влияния на развитие различных направлений моды; </a:t>
            </a:r>
          </a:p>
          <a:p>
            <a:pPr lvl="0" algn="l">
              <a:buFont typeface="Wingdings" pitchFamily="2" charset="2"/>
              <a:buChar char="Ø"/>
            </a:pPr>
            <a:r>
              <a:rPr lang="ru-RU" dirty="0" smtClean="0">
                <a:solidFill>
                  <a:schemeClr val="accent1">
                    <a:lumMod val="60000"/>
                    <a:lumOff val="40000"/>
                  </a:schemeClr>
                </a:solidFill>
              </a:rPr>
              <a:t> проектирование технически совершенных, удобных и красивых композиций одежды; </a:t>
            </a:r>
          </a:p>
          <a:p>
            <a:pPr lvl="0" algn="l">
              <a:buFont typeface="Wingdings" pitchFamily="2" charset="2"/>
              <a:buChar char="Ø"/>
            </a:pPr>
            <a:r>
              <a:rPr lang="ru-RU" dirty="0" smtClean="0">
                <a:solidFill>
                  <a:schemeClr val="accent1">
                    <a:lumMod val="60000"/>
                    <a:lumOff val="40000"/>
                  </a:schemeClr>
                </a:solidFill>
              </a:rPr>
              <a:t> организация показов, выставок моделей одежды.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9"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3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3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3000"/>
                                        <p:tgtEl>
                                          <p:spTgt spid="3">
                                            <p:txEl>
                                              <p:pRg st="0" end="0"/>
                                            </p:txEl>
                                          </p:spTgt>
                                        </p:tgtEl>
                                      </p:cBhvr>
                                    </p:animEffect>
                                  </p:childTnLst>
                                </p:cTn>
                              </p:par>
                            </p:childTnLst>
                          </p:cTn>
                        </p:par>
                        <p:par>
                          <p:cTn id="17" fill="hold">
                            <p:stCondLst>
                              <p:cond delay="5000"/>
                            </p:stCondLst>
                            <p:childTnLst>
                              <p:par>
                                <p:cTn id="18" presetID="29" presetClass="entr" presetSubtype="0"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1" dur="3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2" dur="3000"/>
                                        <p:tgtEl>
                                          <p:spTgt spid="3">
                                            <p:txEl>
                                              <p:pRg st="1" end="1"/>
                                            </p:txEl>
                                          </p:spTgt>
                                        </p:tgtEl>
                                      </p:cBhvr>
                                    </p:animEffect>
                                  </p:childTnLst>
                                </p:cTn>
                              </p:par>
                            </p:childTnLst>
                          </p:cTn>
                        </p:par>
                        <p:par>
                          <p:cTn id="23" fill="hold">
                            <p:stCondLst>
                              <p:cond delay="8000"/>
                            </p:stCondLst>
                            <p:childTnLst>
                              <p:par>
                                <p:cTn id="24" presetID="29" presetClass="entr" presetSubtype="0" fill="hold"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3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3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8" dur="3000"/>
                                        <p:tgtEl>
                                          <p:spTgt spid="3">
                                            <p:txEl>
                                              <p:pRg st="2" end="2"/>
                                            </p:txEl>
                                          </p:spTgt>
                                        </p:tgtEl>
                                      </p:cBhvr>
                                    </p:animEffect>
                                  </p:childTnLst>
                                </p:cTn>
                              </p:par>
                            </p:childTnLst>
                          </p:cTn>
                        </p:par>
                        <p:par>
                          <p:cTn id="29" fill="hold">
                            <p:stCondLst>
                              <p:cond delay="11000"/>
                            </p:stCondLst>
                            <p:childTnLst>
                              <p:par>
                                <p:cTn id="30" presetID="29" presetClass="entr" presetSubtype="0" fill="hold"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3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3" dur="3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4" dur="3000"/>
                                        <p:tgtEl>
                                          <p:spTgt spid="3">
                                            <p:txEl>
                                              <p:pRg st="3" end="3"/>
                                            </p:txEl>
                                          </p:spTgt>
                                        </p:tgtEl>
                                      </p:cBhvr>
                                    </p:animEffect>
                                  </p:childTnLst>
                                </p:cTn>
                              </p:par>
                            </p:childTnLst>
                          </p:cTn>
                        </p:par>
                        <p:par>
                          <p:cTn id="35" fill="hold">
                            <p:stCondLst>
                              <p:cond delay="14000"/>
                            </p:stCondLst>
                            <p:childTnLst>
                              <p:par>
                                <p:cTn id="36" presetID="29" presetClass="entr" presetSubtype="0" fill="hold"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3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9" dur="3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0" dur="3000"/>
                                        <p:tgtEl>
                                          <p:spTgt spid="3">
                                            <p:txEl>
                                              <p:pRg st="4" end="4"/>
                                            </p:txEl>
                                          </p:spTgt>
                                        </p:tgtEl>
                                      </p:cBhvr>
                                    </p:animEffect>
                                  </p:childTnLst>
                                </p:cTn>
                              </p:par>
                            </p:childTnLst>
                          </p:cTn>
                        </p:par>
                        <p:par>
                          <p:cTn id="41" fill="hold">
                            <p:stCondLst>
                              <p:cond delay="17000"/>
                            </p:stCondLst>
                            <p:childTnLst>
                              <p:par>
                                <p:cTn id="42" presetID="29" presetClass="entr" presetSubtype="0" fill="hold"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3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5" dur="3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6" dur="3000"/>
                                        <p:tgtEl>
                                          <p:spTgt spid="3">
                                            <p:txEl>
                                              <p:pRg st="5" end="5"/>
                                            </p:txEl>
                                          </p:spTgt>
                                        </p:tgtEl>
                                      </p:cBhvr>
                                    </p:animEffect>
                                  </p:childTnLst>
                                </p:cTn>
                              </p:par>
                            </p:childTnLst>
                          </p:cTn>
                        </p:par>
                        <p:par>
                          <p:cTn id="47" fill="hold">
                            <p:stCondLst>
                              <p:cond delay="20000"/>
                            </p:stCondLst>
                            <p:childTnLst>
                              <p:par>
                                <p:cTn id="48" presetID="29" presetClass="entr" presetSubtype="0" fill="hold" nodeType="after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3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1" dur="3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2" dur="3000"/>
                                        <p:tgtEl>
                                          <p:spTgt spid="3">
                                            <p:txEl>
                                              <p:pRg st="6" end="6"/>
                                            </p:txEl>
                                          </p:spTgt>
                                        </p:tgtEl>
                                      </p:cBhvr>
                                    </p:animEffect>
                                  </p:childTnLst>
                                </p:cTn>
                              </p:par>
                            </p:childTnLst>
                          </p:cTn>
                        </p:par>
                        <p:par>
                          <p:cTn id="53" fill="hold">
                            <p:stCondLst>
                              <p:cond delay="23000"/>
                            </p:stCondLst>
                            <p:childTnLst>
                              <p:par>
                                <p:cTn id="54" presetID="29" presetClass="entr" presetSubtype="0" fill="hold"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3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7" dur="3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3000"/>
                                        <p:tgtEl>
                                          <p:spTgt spid="3">
                                            <p:txEl>
                                              <p:pRg st="7" end="7"/>
                                            </p:txEl>
                                          </p:spTgt>
                                        </p:tgtEl>
                                      </p:cBhvr>
                                    </p:animEffect>
                                  </p:childTnLst>
                                </p:cTn>
                              </p:par>
                            </p:childTnLst>
                          </p:cTn>
                        </p:par>
                        <p:par>
                          <p:cTn id="59" fill="hold">
                            <p:stCondLst>
                              <p:cond delay="26000"/>
                            </p:stCondLst>
                            <p:childTnLst>
                              <p:par>
                                <p:cTn id="60" presetID="29" presetClass="entr" presetSubtype="0" fill="hold" nodeType="after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p:cTn id="62" dur="3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63" dur="3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64" dur="3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48696"/>
          </a:xfrm>
        </p:spPr>
        <p:txBody>
          <a:bodyPr>
            <a:noAutofit/>
          </a:bodyPr>
          <a:lstStyle/>
          <a:p>
            <a:pPr algn="l"/>
            <a:r>
              <a:rPr lang="ru-RU" sz="4800" cap="none" dirty="0" smtClean="0">
                <a:ln w="50800"/>
                <a:solidFill>
                  <a:schemeClr val="accent4"/>
                </a:solidFill>
                <a:effectLst>
                  <a:glow rad="63500">
                    <a:schemeClr val="accent4">
                      <a:satMod val="175000"/>
                      <a:alpha val="40000"/>
                    </a:schemeClr>
                  </a:glow>
                </a:effectLst>
              </a:rPr>
              <a:t>       Личностные качества,     </a:t>
            </a:r>
            <a:br>
              <a:rPr lang="ru-RU" sz="4800" cap="none" dirty="0" smtClean="0">
                <a:ln w="50800"/>
                <a:solidFill>
                  <a:schemeClr val="accent4"/>
                </a:solidFill>
                <a:effectLst>
                  <a:glow rad="63500">
                    <a:schemeClr val="accent4">
                      <a:satMod val="175000"/>
                      <a:alpha val="40000"/>
                    </a:schemeClr>
                  </a:glow>
                </a:effectLst>
              </a:rPr>
            </a:br>
            <a:r>
              <a:rPr lang="ru-RU" sz="4800" cap="none" dirty="0" smtClean="0">
                <a:ln w="50800"/>
                <a:solidFill>
                  <a:schemeClr val="accent4"/>
                </a:solidFill>
                <a:effectLst>
                  <a:glow rad="63500">
                    <a:schemeClr val="accent4">
                      <a:satMod val="175000"/>
                      <a:alpha val="40000"/>
                    </a:schemeClr>
                  </a:glow>
                </a:effectLst>
              </a:rPr>
              <a:t>    интересы и склонности:</a:t>
            </a:r>
            <a:endParaRPr lang="ru-RU" sz="4800" dirty="0">
              <a:solidFill>
                <a:schemeClr val="accent4"/>
              </a:solidFill>
              <a:effectLst>
                <a:glow rad="63500">
                  <a:schemeClr val="accent4">
                    <a:satMod val="175000"/>
                    <a:alpha val="40000"/>
                  </a:schemeClr>
                </a:glow>
              </a:effectLst>
            </a:endParaRPr>
          </a:p>
        </p:txBody>
      </p:sp>
      <p:sp>
        <p:nvSpPr>
          <p:cNvPr id="3" name="Подзаголовок 2"/>
          <p:cNvSpPr>
            <a:spLocks noGrp="1"/>
          </p:cNvSpPr>
          <p:nvPr>
            <p:ph type="subTitle" idx="1"/>
          </p:nvPr>
        </p:nvSpPr>
        <p:spPr>
          <a:xfrm>
            <a:off x="0" y="2214554"/>
            <a:ext cx="9144000" cy="4643446"/>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оригинальность, находчивость;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свобода от условностей;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независимость, самостоятель­ность;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интуитивность;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ориентированность на нетрадиционные ценности и установки;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ответственность;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терпеливость;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целеустремленность; </a:t>
            </a:r>
          </a:p>
          <a:p>
            <a:pPr lvl="0" algn="l">
              <a:buFont typeface="Wingdings" pitchFamily="2" charset="2"/>
              <a:buChar char="v"/>
            </a:pP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уверенность в себе. </a:t>
            </a:r>
          </a:p>
          <a:p>
            <a:pPr lvl="0" algn="l">
              <a:buFont typeface="Wingdings" pitchFamily="2" charset="2"/>
              <a:buChar char="v"/>
            </a:pPr>
            <a:endPar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1000" autoRev="1" fill="hold">
                                          <p:stCondLst>
                                            <p:cond delay="0"/>
                                          </p:stCondLst>
                                        </p:cTn>
                                        <p:tgtEl>
                                          <p:spTgt spid="2"/>
                                        </p:tgtEl>
                                        <p:attrNameLst>
                                          <p:attrName>ppt_w</p:attrName>
                                        </p:attrNameLst>
                                      </p:cBhvr>
                                    </p:anim>
                                    <p:anim by="(#ppt_w*0.50)" calcmode="lin" valueType="num">
                                      <p:cBhvr>
                                        <p:cTn id="8" dur="1000" decel="50000" autoRev="1" fill="hold">
                                          <p:stCondLst>
                                            <p:cond delay="0"/>
                                          </p:stCondLst>
                                        </p:cTn>
                                        <p:tgtEl>
                                          <p:spTgt spid="2"/>
                                        </p:tgtEl>
                                        <p:attrNameLst>
                                          <p:attrName>ppt_x</p:attrName>
                                        </p:attrNameLst>
                                      </p:cBhvr>
                                    </p:anim>
                                    <p:anim from="(-#ppt_h/2)" to="(#ppt_y)" calcmode="lin" valueType="num">
                                      <p:cBhvr>
                                        <p:cTn id="9" dur="2000" fill="hold">
                                          <p:stCondLst>
                                            <p:cond delay="0"/>
                                          </p:stCondLst>
                                        </p:cTn>
                                        <p:tgtEl>
                                          <p:spTgt spid="2"/>
                                        </p:tgtEl>
                                        <p:attrNameLst>
                                          <p:attrName>ppt_y</p:attrName>
                                        </p:attrNameLst>
                                      </p:cBhvr>
                                    </p:anim>
                                    <p:animRot by="21600000">
                                      <p:cBhvr>
                                        <p:cTn id="10" dur="2000" fill="hold">
                                          <p:stCondLst>
                                            <p:cond delay="0"/>
                                          </p:stCondLst>
                                        </p:cTn>
                                        <p:tgtEl>
                                          <p:spTgt spid="2"/>
                                        </p:tgtEl>
                                        <p:attrNameLst>
                                          <p:attrName>r</p:attrName>
                                        </p:attrNameLst>
                                      </p:cBhvr>
                                    </p:animRot>
                                  </p:childTnLst>
                                </p:cTn>
                              </p:par>
                            </p:childTnLst>
                          </p:cTn>
                        </p:par>
                        <p:par>
                          <p:cTn id="11" fill="hold">
                            <p:stCondLst>
                              <p:cond delay="9600"/>
                            </p:stCondLst>
                            <p:childTnLst>
                              <p:par>
                                <p:cTn id="12" presetID="34"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3">
                                            <p:txEl>
                                              <p:pRg st="0" end="0"/>
                                            </p:txEl>
                                          </p:spTgt>
                                        </p:tgtEl>
                                        <p:attrNameLst>
                                          <p:attrName>ppt_x</p:attrName>
                                        </p:attrNameLst>
                                      </p:cBhvr>
                                    </p:anim>
                                    <p:anim from="0" to="-1.0" calcmode="lin" valueType="num">
                                      <p:cBhvr>
                                        <p:cTn id="15" dur="400" decel="50000" autoRev="1" fill="hold">
                                          <p:stCondLst>
                                            <p:cond delay="1200"/>
                                          </p:stCondLst>
                                        </p:cTn>
                                        <p:tgtEl>
                                          <p:spTgt spid="3">
                                            <p:txEl>
                                              <p:pRg st="0" end="0"/>
                                            </p:txEl>
                                          </p:spTgt>
                                        </p:tgtEl>
                                        <p:attrNameLst>
                                          <p:attrName>xshear</p:attrName>
                                        </p:attrNameLst>
                                      </p:cBhvr>
                                    </p:anim>
                                    <p:animScale>
                                      <p:cBhvr>
                                        <p:cTn id="16" dur="400" decel="100000" autoRev="1" fill="hold">
                                          <p:stCondLst>
                                            <p:cond delay="1200"/>
                                          </p:stCondLst>
                                        </p:cTn>
                                        <p:tgtEl>
                                          <p:spTgt spid="3">
                                            <p:txEl>
                                              <p:pRg st="0" end="0"/>
                                            </p:txEl>
                                          </p:spTgt>
                                        </p:tgtEl>
                                      </p:cBhvr>
                                      <p:from x="100000" y="100000"/>
                                      <p:to x="80000" y="100000"/>
                                    </p:animScale>
                                    <p:anim by="(#ppt_h/3+#ppt_w*0.1)" calcmode="lin" valueType="num">
                                      <p:cBhvr additive="sum">
                                        <p:cTn id="17" dur="400" decel="100000" autoRev="1" fill="hold">
                                          <p:stCondLst>
                                            <p:cond delay="1200"/>
                                          </p:stCondLst>
                                        </p:cTn>
                                        <p:tgtEl>
                                          <p:spTgt spid="3">
                                            <p:txEl>
                                              <p:pRg st="0" end="0"/>
                                            </p:txEl>
                                          </p:spTgt>
                                        </p:tgtEl>
                                        <p:attrNameLst>
                                          <p:attrName>ppt_x</p:attrName>
                                        </p:attrNameLst>
                                      </p:cBhvr>
                                    </p:anim>
                                  </p:childTnLst>
                                </p:cTn>
                              </p:par>
                            </p:childTnLst>
                          </p:cTn>
                        </p:par>
                        <p:par>
                          <p:cTn id="18" fill="hold">
                            <p:stCondLst>
                              <p:cond delay="11600"/>
                            </p:stCondLst>
                            <p:childTnLst>
                              <p:par>
                                <p:cTn id="19" presetID="34"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from="(-#ppt_w/2)" to="(#ppt_x)" calcmode="lin" valueType="num">
                                      <p:cBhvr>
                                        <p:cTn id="21" dur="1200" fill="hold">
                                          <p:stCondLst>
                                            <p:cond delay="0"/>
                                          </p:stCondLst>
                                        </p:cTn>
                                        <p:tgtEl>
                                          <p:spTgt spid="3">
                                            <p:txEl>
                                              <p:pRg st="1" end="1"/>
                                            </p:txEl>
                                          </p:spTgt>
                                        </p:tgtEl>
                                        <p:attrNameLst>
                                          <p:attrName>ppt_x</p:attrName>
                                        </p:attrNameLst>
                                      </p:cBhvr>
                                    </p:anim>
                                    <p:anim from="0" to="-1.0" calcmode="lin" valueType="num">
                                      <p:cBhvr>
                                        <p:cTn id="22" dur="400" decel="50000" autoRev="1" fill="hold">
                                          <p:stCondLst>
                                            <p:cond delay="1200"/>
                                          </p:stCondLst>
                                        </p:cTn>
                                        <p:tgtEl>
                                          <p:spTgt spid="3">
                                            <p:txEl>
                                              <p:pRg st="1" end="1"/>
                                            </p:txEl>
                                          </p:spTgt>
                                        </p:tgtEl>
                                        <p:attrNameLst>
                                          <p:attrName>xshear</p:attrName>
                                        </p:attrNameLst>
                                      </p:cBhvr>
                                    </p:anim>
                                    <p:animScale>
                                      <p:cBhvr>
                                        <p:cTn id="23" dur="400" decel="100000" autoRev="1" fill="hold">
                                          <p:stCondLst>
                                            <p:cond delay="1200"/>
                                          </p:stCondLst>
                                        </p:cTn>
                                        <p:tgtEl>
                                          <p:spTgt spid="3">
                                            <p:txEl>
                                              <p:pRg st="1" end="1"/>
                                            </p:txEl>
                                          </p:spTgt>
                                        </p:tgtEl>
                                      </p:cBhvr>
                                      <p:from x="100000" y="100000"/>
                                      <p:to x="80000" y="100000"/>
                                    </p:animScale>
                                    <p:anim by="(#ppt_h/3+#ppt_w*0.1)" calcmode="lin" valueType="num">
                                      <p:cBhvr additive="sum">
                                        <p:cTn id="24" dur="400" decel="100000" autoRev="1" fill="hold">
                                          <p:stCondLst>
                                            <p:cond delay="1200"/>
                                          </p:stCondLst>
                                        </p:cTn>
                                        <p:tgtEl>
                                          <p:spTgt spid="3">
                                            <p:txEl>
                                              <p:pRg st="1" end="1"/>
                                            </p:txEl>
                                          </p:spTgt>
                                        </p:tgtEl>
                                        <p:attrNameLst>
                                          <p:attrName>ppt_x</p:attrName>
                                        </p:attrNameLst>
                                      </p:cBhvr>
                                    </p:anim>
                                  </p:childTnLst>
                                </p:cTn>
                              </p:par>
                            </p:childTnLst>
                          </p:cTn>
                        </p:par>
                        <p:par>
                          <p:cTn id="25" fill="hold">
                            <p:stCondLst>
                              <p:cond delay="13600"/>
                            </p:stCondLst>
                            <p:childTnLst>
                              <p:par>
                                <p:cTn id="26" presetID="34" presetClass="entr" presetSubtype="0" fill="hold"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from="(-#ppt_w/2)" to="(#ppt_x)" calcmode="lin" valueType="num">
                                      <p:cBhvr>
                                        <p:cTn id="28" dur="1200" fill="hold">
                                          <p:stCondLst>
                                            <p:cond delay="0"/>
                                          </p:stCondLst>
                                        </p:cTn>
                                        <p:tgtEl>
                                          <p:spTgt spid="3">
                                            <p:txEl>
                                              <p:pRg st="2" end="2"/>
                                            </p:txEl>
                                          </p:spTgt>
                                        </p:tgtEl>
                                        <p:attrNameLst>
                                          <p:attrName>ppt_x</p:attrName>
                                        </p:attrNameLst>
                                      </p:cBhvr>
                                    </p:anim>
                                    <p:anim from="0" to="-1.0" calcmode="lin" valueType="num">
                                      <p:cBhvr>
                                        <p:cTn id="29" dur="400" decel="50000" autoRev="1" fill="hold">
                                          <p:stCondLst>
                                            <p:cond delay="1200"/>
                                          </p:stCondLst>
                                        </p:cTn>
                                        <p:tgtEl>
                                          <p:spTgt spid="3">
                                            <p:txEl>
                                              <p:pRg st="2" end="2"/>
                                            </p:txEl>
                                          </p:spTgt>
                                        </p:tgtEl>
                                        <p:attrNameLst>
                                          <p:attrName>xshear</p:attrName>
                                        </p:attrNameLst>
                                      </p:cBhvr>
                                    </p:anim>
                                    <p:animScale>
                                      <p:cBhvr>
                                        <p:cTn id="30" dur="400" decel="100000" autoRev="1" fill="hold">
                                          <p:stCondLst>
                                            <p:cond delay="1200"/>
                                          </p:stCondLst>
                                        </p:cTn>
                                        <p:tgtEl>
                                          <p:spTgt spid="3">
                                            <p:txEl>
                                              <p:pRg st="2" end="2"/>
                                            </p:txEl>
                                          </p:spTgt>
                                        </p:tgtEl>
                                      </p:cBhvr>
                                      <p:from x="100000" y="100000"/>
                                      <p:to x="80000" y="100000"/>
                                    </p:animScale>
                                    <p:anim by="(#ppt_h/3+#ppt_w*0.1)" calcmode="lin" valueType="num">
                                      <p:cBhvr additive="sum">
                                        <p:cTn id="31" dur="400" decel="100000" autoRev="1" fill="hold">
                                          <p:stCondLst>
                                            <p:cond delay="1200"/>
                                          </p:stCondLst>
                                        </p:cTn>
                                        <p:tgtEl>
                                          <p:spTgt spid="3">
                                            <p:txEl>
                                              <p:pRg st="2" end="2"/>
                                            </p:txEl>
                                          </p:spTgt>
                                        </p:tgtEl>
                                        <p:attrNameLst>
                                          <p:attrName>ppt_x</p:attrName>
                                        </p:attrNameLst>
                                      </p:cBhvr>
                                    </p:anim>
                                  </p:childTnLst>
                                </p:cTn>
                              </p:par>
                            </p:childTnLst>
                          </p:cTn>
                        </p:par>
                        <p:par>
                          <p:cTn id="32" fill="hold">
                            <p:stCondLst>
                              <p:cond delay="15600"/>
                            </p:stCondLst>
                            <p:childTnLst>
                              <p:par>
                                <p:cTn id="33" presetID="34"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from="(-#ppt_w/2)" to="(#ppt_x)" calcmode="lin" valueType="num">
                                      <p:cBhvr>
                                        <p:cTn id="35" dur="1200" fill="hold">
                                          <p:stCondLst>
                                            <p:cond delay="0"/>
                                          </p:stCondLst>
                                        </p:cTn>
                                        <p:tgtEl>
                                          <p:spTgt spid="3">
                                            <p:txEl>
                                              <p:pRg st="3" end="3"/>
                                            </p:txEl>
                                          </p:spTgt>
                                        </p:tgtEl>
                                        <p:attrNameLst>
                                          <p:attrName>ppt_x</p:attrName>
                                        </p:attrNameLst>
                                      </p:cBhvr>
                                    </p:anim>
                                    <p:anim from="0" to="-1.0" calcmode="lin" valueType="num">
                                      <p:cBhvr>
                                        <p:cTn id="36" dur="400" decel="50000" autoRev="1" fill="hold">
                                          <p:stCondLst>
                                            <p:cond delay="1200"/>
                                          </p:stCondLst>
                                        </p:cTn>
                                        <p:tgtEl>
                                          <p:spTgt spid="3">
                                            <p:txEl>
                                              <p:pRg st="3" end="3"/>
                                            </p:txEl>
                                          </p:spTgt>
                                        </p:tgtEl>
                                        <p:attrNameLst>
                                          <p:attrName>xshear</p:attrName>
                                        </p:attrNameLst>
                                      </p:cBhvr>
                                    </p:anim>
                                    <p:animScale>
                                      <p:cBhvr>
                                        <p:cTn id="37" dur="400" decel="100000" autoRev="1" fill="hold">
                                          <p:stCondLst>
                                            <p:cond delay="1200"/>
                                          </p:stCondLst>
                                        </p:cTn>
                                        <p:tgtEl>
                                          <p:spTgt spid="3">
                                            <p:txEl>
                                              <p:pRg st="3" end="3"/>
                                            </p:txEl>
                                          </p:spTgt>
                                        </p:tgtEl>
                                      </p:cBhvr>
                                      <p:from x="100000" y="100000"/>
                                      <p:to x="80000" y="100000"/>
                                    </p:animScale>
                                    <p:anim by="(#ppt_h/3+#ppt_w*0.1)" calcmode="lin" valueType="num">
                                      <p:cBhvr additive="sum">
                                        <p:cTn id="38" dur="400" decel="100000" autoRev="1" fill="hold">
                                          <p:stCondLst>
                                            <p:cond delay="1200"/>
                                          </p:stCondLst>
                                        </p:cTn>
                                        <p:tgtEl>
                                          <p:spTgt spid="3">
                                            <p:txEl>
                                              <p:pRg st="3" end="3"/>
                                            </p:txEl>
                                          </p:spTgt>
                                        </p:tgtEl>
                                        <p:attrNameLst>
                                          <p:attrName>ppt_x</p:attrName>
                                        </p:attrNameLst>
                                      </p:cBhvr>
                                    </p:anim>
                                  </p:childTnLst>
                                </p:cTn>
                              </p:par>
                            </p:childTnLst>
                          </p:cTn>
                        </p:par>
                        <p:par>
                          <p:cTn id="39" fill="hold">
                            <p:stCondLst>
                              <p:cond delay="17600"/>
                            </p:stCondLst>
                            <p:childTnLst>
                              <p:par>
                                <p:cTn id="40" presetID="34" presetClass="entr" presetSubtype="0" fill="hold"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from="(-#ppt_w/2)" to="(#ppt_x)" calcmode="lin" valueType="num">
                                      <p:cBhvr>
                                        <p:cTn id="42" dur="1200" fill="hold">
                                          <p:stCondLst>
                                            <p:cond delay="0"/>
                                          </p:stCondLst>
                                        </p:cTn>
                                        <p:tgtEl>
                                          <p:spTgt spid="3">
                                            <p:txEl>
                                              <p:pRg st="4" end="4"/>
                                            </p:txEl>
                                          </p:spTgt>
                                        </p:tgtEl>
                                        <p:attrNameLst>
                                          <p:attrName>ppt_x</p:attrName>
                                        </p:attrNameLst>
                                      </p:cBhvr>
                                    </p:anim>
                                    <p:anim from="0" to="-1.0" calcmode="lin" valueType="num">
                                      <p:cBhvr>
                                        <p:cTn id="43" dur="400" decel="50000" autoRev="1" fill="hold">
                                          <p:stCondLst>
                                            <p:cond delay="1200"/>
                                          </p:stCondLst>
                                        </p:cTn>
                                        <p:tgtEl>
                                          <p:spTgt spid="3">
                                            <p:txEl>
                                              <p:pRg st="4" end="4"/>
                                            </p:txEl>
                                          </p:spTgt>
                                        </p:tgtEl>
                                        <p:attrNameLst>
                                          <p:attrName>xshear</p:attrName>
                                        </p:attrNameLst>
                                      </p:cBhvr>
                                    </p:anim>
                                    <p:animScale>
                                      <p:cBhvr>
                                        <p:cTn id="44" dur="400" decel="100000" autoRev="1" fill="hold">
                                          <p:stCondLst>
                                            <p:cond delay="1200"/>
                                          </p:stCondLst>
                                        </p:cTn>
                                        <p:tgtEl>
                                          <p:spTgt spid="3">
                                            <p:txEl>
                                              <p:pRg st="4" end="4"/>
                                            </p:txEl>
                                          </p:spTgt>
                                        </p:tgtEl>
                                      </p:cBhvr>
                                      <p:from x="100000" y="100000"/>
                                      <p:to x="80000" y="100000"/>
                                    </p:animScale>
                                    <p:anim by="(#ppt_h/3+#ppt_w*0.1)" calcmode="lin" valueType="num">
                                      <p:cBhvr additive="sum">
                                        <p:cTn id="45" dur="400" decel="100000" autoRev="1" fill="hold">
                                          <p:stCondLst>
                                            <p:cond delay="1200"/>
                                          </p:stCondLst>
                                        </p:cTn>
                                        <p:tgtEl>
                                          <p:spTgt spid="3">
                                            <p:txEl>
                                              <p:pRg st="4" end="4"/>
                                            </p:txEl>
                                          </p:spTgt>
                                        </p:tgtEl>
                                        <p:attrNameLst>
                                          <p:attrName>ppt_x</p:attrName>
                                        </p:attrNameLst>
                                      </p:cBhvr>
                                    </p:anim>
                                  </p:childTnLst>
                                </p:cTn>
                              </p:par>
                            </p:childTnLst>
                          </p:cTn>
                        </p:par>
                        <p:par>
                          <p:cTn id="46" fill="hold">
                            <p:stCondLst>
                              <p:cond delay="19600"/>
                            </p:stCondLst>
                            <p:childTnLst>
                              <p:par>
                                <p:cTn id="47" presetID="34" presetClass="entr" presetSubtype="0" fill="hold"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from="(-#ppt_w/2)" to="(#ppt_x)" calcmode="lin" valueType="num">
                                      <p:cBhvr>
                                        <p:cTn id="49" dur="1200" fill="hold">
                                          <p:stCondLst>
                                            <p:cond delay="0"/>
                                          </p:stCondLst>
                                        </p:cTn>
                                        <p:tgtEl>
                                          <p:spTgt spid="3">
                                            <p:txEl>
                                              <p:pRg st="5" end="5"/>
                                            </p:txEl>
                                          </p:spTgt>
                                        </p:tgtEl>
                                        <p:attrNameLst>
                                          <p:attrName>ppt_x</p:attrName>
                                        </p:attrNameLst>
                                      </p:cBhvr>
                                    </p:anim>
                                    <p:anim from="0" to="-1.0" calcmode="lin" valueType="num">
                                      <p:cBhvr>
                                        <p:cTn id="50" dur="400" decel="50000" autoRev="1" fill="hold">
                                          <p:stCondLst>
                                            <p:cond delay="1200"/>
                                          </p:stCondLst>
                                        </p:cTn>
                                        <p:tgtEl>
                                          <p:spTgt spid="3">
                                            <p:txEl>
                                              <p:pRg st="5" end="5"/>
                                            </p:txEl>
                                          </p:spTgt>
                                        </p:tgtEl>
                                        <p:attrNameLst>
                                          <p:attrName>xshear</p:attrName>
                                        </p:attrNameLst>
                                      </p:cBhvr>
                                    </p:anim>
                                    <p:animScale>
                                      <p:cBhvr>
                                        <p:cTn id="51" dur="400" decel="100000" autoRev="1" fill="hold">
                                          <p:stCondLst>
                                            <p:cond delay="1200"/>
                                          </p:stCondLst>
                                        </p:cTn>
                                        <p:tgtEl>
                                          <p:spTgt spid="3">
                                            <p:txEl>
                                              <p:pRg st="5" end="5"/>
                                            </p:txEl>
                                          </p:spTgt>
                                        </p:tgtEl>
                                      </p:cBhvr>
                                      <p:from x="100000" y="100000"/>
                                      <p:to x="80000" y="100000"/>
                                    </p:animScale>
                                    <p:anim by="(#ppt_h/3+#ppt_w*0.1)" calcmode="lin" valueType="num">
                                      <p:cBhvr additive="sum">
                                        <p:cTn id="52" dur="400" decel="100000" autoRev="1" fill="hold">
                                          <p:stCondLst>
                                            <p:cond delay="1200"/>
                                          </p:stCondLst>
                                        </p:cTn>
                                        <p:tgtEl>
                                          <p:spTgt spid="3">
                                            <p:txEl>
                                              <p:pRg st="5" end="5"/>
                                            </p:txEl>
                                          </p:spTgt>
                                        </p:tgtEl>
                                        <p:attrNameLst>
                                          <p:attrName>ppt_x</p:attrName>
                                        </p:attrNameLst>
                                      </p:cBhvr>
                                    </p:anim>
                                  </p:childTnLst>
                                </p:cTn>
                              </p:par>
                            </p:childTnLst>
                          </p:cTn>
                        </p:par>
                        <p:par>
                          <p:cTn id="53" fill="hold">
                            <p:stCondLst>
                              <p:cond delay="21600"/>
                            </p:stCondLst>
                            <p:childTnLst>
                              <p:par>
                                <p:cTn id="54" presetID="34" presetClass="entr" presetSubtype="0" fill="hold" nodeType="after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from="(-#ppt_w/2)" to="(#ppt_x)" calcmode="lin" valueType="num">
                                      <p:cBhvr>
                                        <p:cTn id="56" dur="1200" fill="hold">
                                          <p:stCondLst>
                                            <p:cond delay="0"/>
                                          </p:stCondLst>
                                        </p:cTn>
                                        <p:tgtEl>
                                          <p:spTgt spid="3">
                                            <p:txEl>
                                              <p:pRg st="6" end="6"/>
                                            </p:txEl>
                                          </p:spTgt>
                                        </p:tgtEl>
                                        <p:attrNameLst>
                                          <p:attrName>ppt_x</p:attrName>
                                        </p:attrNameLst>
                                      </p:cBhvr>
                                    </p:anim>
                                    <p:anim from="0" to="-1.0" calcmode="lin" valueType="num">
                                      <p:cBhvr>
                                        <p:cTn id="57" dur="400" decel="50000" autoRev="1" fill="hold">
                                          <p:stCondLst>
                                            <p:cond delay="1200"/>
                                          </p:stCondLst>
                                        </p:cTn>
                                        <p:tgtEl>
                                          <p:spTgt spid="3">
                                            <p:txEl>
                                              <p:pRg st="6" end="6"/>
                                            </p:txEl>
                                          </p:spTgt>
                                        </p:tgtEl>
                                        <p:attrNameLst>
                                          <p:attrName>xshear</p:attrName>
                                        </p:attrNameLst>
                                      </p:cBhvr>
                                    </p:anim>
                                    <p:animScale>
                                      <p:cBhvr>
                                        <p:cTn id="58" dur="400" decel="100000" autoRev="1" fill="hold">
                                          <p:stCondLst>
                                            <p:cond delay="1200"/>
                                          </p:stCondLst>
                                        </p:cTn>
                                        <p:tgtEl>
                                          <p:spTgt spid="3">
                                            <p:txEl>
                                              <p:pRg st="6" end="6"/>
                                            </p:txEl>
                                          </p:spTgt>
                                        </p:tgtEl>
                                      </p:cBhvr>
                                      <p:from x="100000" y="100000"/>
                                      <p:to x="80000" y="100000"/>
                                    </p:animScale>
                                    <p:anim by="(#ppt_h/3+#ppt_w*0.1)" calcmode="lin" valueType="num">
                                      <p:cBhvr additive="sum">
                                        <p:cTn id="59" dur="400" decel="100000" autoRev="1" fill="hold">
                                          <p:stCondLst>
                                            <p:cond delay="1200"/>
                                          </p:stCondLst>
                                        </p:cTn>
                                        <p:tgtEl>
                                          <p:spTgt spid="3">
                                            <p:txEl>
                                              <p:pRg st="6" end="6"/>
                                            </p:txEl>
                                          </p:spTgt>
                                        </p:tgtEl>
                                        <p:attrNameLst>
                                          <p:attrName>ppt_x</p:attrName>
                                        </p:attrNameLst>
                                      </p:cBhvr>
                                    </p:anim>
                                  </p:childTnLst>
                                </p:cTn>
                              </p:par>
                            </p:childTnLst>
                          </p:cTn>
                        </p:par>
                        <p:par>
                          <p:cTn id="60" fill="hold">
                            <p:stCondLst>
                              <p:cond delay="23600"/>
                            </p:stCondLst>
                            <p:childTnLst>
                              <p:par>
                                <p:cTn id="61" presetID="34" presetClass="entr" presetSubtype="0" fill="hold" nodeType="after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from="(-#ppt_w/2)" to="(#ppt_x)" calcmode="lin" valueType="num">
                                      <p:cBhvr>
                                        <p:cTn id="63" dur="1200" fill="hold">
                                          <p:stCondLst>
                                            <p:cond delay="0"/>
                                          </p:stCondLst>
                                        </p:cTn>
                                        <p:tgtEl>
                                          <p:spTgt spid="3">
                                            <p:txEl>
                                              <p:pRg st="7" end="7"/>
                                            </p:txEl>
                                          </p:spTgt>
                                        </p:tgtEl>
                                        <p:attrNameLst>
                                          <p:attrName>ppt_x</p:attrName>
                                        </p:attrNameLst>
                                      </p:cBhvr>
                                    </p:anim>
                                    <p:anim from="0" to="-1.0" calcmode="lin" valueType="num">
                                      <p:cBhvr>
                                        <p:cTn id="64" dur="400" decel="50000" autoRev="1" fill="hold">
                                          <p:stCondLst>
                                            <p:cond delay="1200"/>
                                          </p:stCondLst>
                                        </p:cTn>
                                        <p:tgtEl>
                                          <p:spTgt spid="3">
                                            <p:txEl>
                                              <p:pRg st="7" end="7"/>
                                            </p:txEl>
                                          </p:spTgt>
                                        </p:tgtEl>
                                        <p:attrNameLst>
                                          <p:attrName>xshear</p:attrName>
                                        </p:attrNameLst>
                                      </p:cBhvr>
                                    </p:anim>
                                    <p:animScale>
                                      <p:cBhvr>
                                        <p:cTn id="65" dur="400" decel="100000" autoRev="1" fill="hold">
                                          <p:stCondLst>
                                            <p:cond delay="1200"/>
                                          </p:stCondLst>
                                        </p:cTn>
                                        <p:tgtEl>
                                          <p:spTgt spid="3">
                                            <p:txEl>
                                              <p:pRg st="7" end="7"/>
                                            </p:txEl>
                                          </p:spTgt>
                                        </p:tgtEl>
                                      </p:cBhvr>
                                      <p:from x="100000" y="100000"/>
                                      <p:to x="80000" y="100000"/>
                                    </p:animScale>
                                    <p:anim by="(#ppt_h/3+#ppt_w*0.1)" calcmode="lin" valueType="num">
                                      <p:cBhvr additive="sum">
                                        <p:cTn id="66" dur="400" decel="100000" autoRev="1" fill="hold">
                                          <p:stCondLst>
                                            <p:cond delay="1200"/>
                                          </p:stCondLst>
                                        </p:cTn>
                                        <p:tgtEl>
                                          <p:spTgt spid="3">
                                            <p:txEl>
                                              <p:pRg st="7" end="7"/>
                                            </p:txEl>
                                          </p:spTgt>
                                        </p:tgtEl>
                                        <p:attrNameLst>
                                          <p:attrName>ppt_x</p:attrName>
                                        </p:attrNameLst>
                                      </p:cBhvr>
                                    </p:anim>
                                  </p:childTnLst>
                                </p:cTn>
                              </p:par>
                            </p:childTnLst>
                          </p:cTn>
                        </p:par>
                        <p:par>
                          <p:cTn id="67" fill="hold">
                            <p:stCondLst>
                              <p:cond delay="25600"/>
                            </p:stCondLst>
                            <p:childTnLst>
                              <p:par>
                                <p:cTn id="68" presetID="34" presetClass="entr" presetSubtype="0" fill="hold" nodeType="after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 from="(-#ppt_w/2)" to="(#ppt_x)" calcmode="lin" valueType="num">
                                      <p:cBhvr>
                                        <p:cTn id="70" dur="1200" fill="hold">
                                          <p:stCondLst>
                                            <p:cond delay="0"/>
                                          </p:stCondLst>
                                        </p:cTn>
                                        <p:tgtEl>
                                          <p:spTgt spid="3">
                                            <p:txEl>
                                              <p:pRg st="8" end="8"/>
                                            </p:txEl>
                                          </p:spTgt>
                                        </p:tgtEl>
                                        <p:attrNameLst>
                                          <p:attrName>ppt_x</p:attrName>
                                        </p:attrNameLst>
                                      </p:cBhvr>
                                    </p:anim>
                                    <p:anim from="0" to="-1.0" calcmode="lin" valueType="num">
                                      <p:cBhvr>
                                        <p:cTn id="71" dur="400" decel="50000" autoRev="1" fill="hold">
                                          <p:stCondLst>
                                            <p:cond delay="1200"/>
                                          </p:stCondLst>
                                        </p:cTn>
                                        <p:tgtEl>
                                          <p:spTgt spid="3">
                                            <p:txEl>
                                              <p:pRg st="8" end="8"/>
                                            </p:txEl>
                                          </p:spTgt>
                                        </p:tgtEl>
                                        <p:attrNameLst>
                                          <p:attrName>xshear</p:attrName>
                                        </p:attrNameLst>
                                      </p:cBhvr>
                                    </p:anim>
                                    <p:animScale>
                                      <p:cBhvr>
                                        <p:cTn id="72" dur="400" decel="100000" autoRev="1" fill="hold">
                                          <p:stCondLst>
                                            <p:cond delay="1200"/>
                                          </p:stCondLst>
                                        </p:cTn>
                                        <p:tgtEl>
                                          <p:spTgt spid="3">
                                            <p:txEl>
                                              <p:pRg st="8" end="8"/>
                                            </p:txEl>
                                          </p:spTgt>
                                        </p:tgtEl>
                                      </p:cBhvr>
                                      <p:from x="100000" y="100000"/>
                                      <p:to x="80000" y="100000"/>
                                    </p:animScale>
                                    <p:anim by="(#ppt_h/3+#ppt_w*0.1)" calcmode="lin" valueType="num">
                                      <p:cBhvr additive="sum">
                                        <p:cTn id="73" dur="400" decel="100000" autoRev="1" fill="hold">
                                          <p:stCondLst>
                                            <p:cond delay="1200"/>
                                          </p:stCondLst>
                                        </p:cTn>
                                        <p:tgtEl>
                                          <p:spTgt spid="3">
                                            <p:txEl>
                                              <p:pRg st="8" end="8"/>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91572"/>
          </a:xfrm>
        </p:spPr>
        <p:txBody>
          <a:bodyPr>
            <a:noAutofit/>
          </a:bodyPr>
          <a:lstStyle/>
          <a:p>
            <a:pPr algn="l"/>
            <a:r>
              <a:rPr lang="ru-RU" sz="4400" cap="none" dirty="0" err="1" smtClean="0">
                <a:ln w="50800"/>
                <a:solidFill>
                  <a:schemeClr val="accent1">
                    <a:lumMod val="50000"/>
                  </a:schemeClr>
                </a:solidFill>
                <a:effectLst>
                  <a:glow rad="228600">
                    <a:schemeClr val="accent1">
                      <a:satMod val="175000"/>
                      <a:alpha val="40000"/>
                    </a:schemeClr>
                  </a:glow>
                </a:effectLst>
              </a:rPr>
              <a:t>Профессиограмма</a:t>
            </a:r>
            <a:r>
              <a:rPr lang="ru-RU" sz="4400" cap="none" dirty="0" smtClean="0">
                <a:ln w="50800"/>
                <a:solidFill>
                  <a:schemeClr val="accent1">
                    <a:lumMod val="50000"/>
                  </a:schemeClr>
                </a:solidFill>
                <a:effectLst>
                  <a:glow rad="228600">
                    <a:schemeClr val="accent1">
                      <a:satMod val="175000"/>
                      <a:alpha val="40000"/>
                    </a:schemeClr>
                  </a:glow>
                </a:effectLst>
              </a:rPr>
              <a:t> «Менеджер по  гостиничному делу».</a:t>
            </a:r>
            <a:endParaRPr lang="ru-RU" sz="4400" dirty="0">
              <a:solidFill>
                <a:schemeClr val="accent1">
                  <a:lumMod val="50000"/>
                </a:schemeClr>
              </a:solidFill>
            </a:endParaRPr>
          </a:p>
        </p:txBody>
      </p:sp>
      <p:graphicFrame>
        <p:nvGraphicFramePr>
          <p:cNvPr id="4" name="Таблица 3"/>
          <p:cNvGraphicFramePr>
            <a:graphicFrameLocks noGrp="1"/>
          </p:cNvGraphicFramePr>
          <p:nvPr/>
        </p:nvGraphicFramePr>
        <p:xfrm>
          <a:off x="44245" y="1500174"/>
          <a:ext cx="9099755" cy="5517834"/>
        </p:xfrm>
        <a:graphic>
          <a:graphicData uri="http://schemas.openxmlformats.org/drawingml/2006/table">
            <a:tbl>
              <a:tblPr>
                <a:tableStyleId>{638B1855-1B75-4FBE-930C-398BA8C253C6}</a:tableStyleId>
              </a:tblPr>
              <a:tblGrid>
                <a:gridCol w="9099755"/>
              </a:tblGrid>
              <a:tr h="5517834">
                <a:tc>
                  <a:txBody>
                    <a:bodyPr/>
                    <a:lstStyle/>
                    <a:p>
                      <a:r>
                        <a:rPr lang="ru-RU" sz="1800" dirty="0" smtClean="0"/>
                        <a:t> Наименование профессии                                менеджер</a:t>
                      </a:r>
                      <a:r>
                        <a:rPr lang="ru-RU" sz="1800" baseline="0" dirty="0" smtClean="0"/>
                        <a:t> по гостиничному делу</a:t>
                      </a:r>
                      <a:endParaRPr lang="ru-RU" sz="1800" dirty="0" smtClean="0"/>
                    </a:p>
                    <a:p>
                      <a:r>
                        <a:rPr lang="ru-RU" sz="1800" dirty="0" smtClean="0"/>
                        <a:t>Доминирующий</a:t>
                      </a:r>
                      <a:r>
                        <a:rPr lang="ru-RU" sz="1800" baseline="0" dirty="0" smtClean="0"/>
                        <a:t> способ мышления                   адаптация – координация</a:t>
                      </a:r>
                    </a:p>
                    <a:p>
                      <a:endParaRPr lang="ru-RU" sz="1800" baseline="0" dirty="0" smtClean="0"/>
                    </a:p>
                    <a:p>
                      <a:r>
                        <a:rPr lang="ru-RU" sz="1800" baseline="0" dirty="0" smtClean="0"/>
                        <a:t>Область базовых знаний №1                             экономика, статистика, уровень 3,                        </a:t>
                      </a:r>
                    </a:p>
                    <a:p>
                      <a:r>
                        <a:rPr lang="ru-RU" sz="1800" baseline="0" dirty="0" smtClean="0"/>
                        <a:t> и их  уровень                                                      высокий                                        </a:t>
                      </a:r>
                    </a:p>
                    <a:p>
                      <a:r>
                        <a:rPr lang="ru-RU" sz="1800" baseline="0" dirty="0" smtClean="0"/>
                        <a:t>                                                                               </a:t>
                      </a:r>
                    </a:p>
                    <a:p>
                      <a:r>
                        <a:rPr lang="ru-RU" sz="1800" baseline="0" dirty="0" smtClean="0"/>
                        <a:t>Область базовых знаний № 2                           психология, иностранные языки,      </a:t>
                      </a:r>
                    </a:p>
                    <a:p>
                      <a:r>
                        <a:rPr lang="ru-RU" sz="1800" baseline="0" dirty="0" smtClean="0"/>
                        <a:t> и их уровень                                                       навыки кассовых операций ,     </a:t>
                      </a:r>
                    </a:p>
                    <a:p>
                      <a:r>
                        <a:rPr lang="ru-RU" sz="1800" baseline="0" dirty="0" smtClean="0"/>
                        <a:t>                                                                             уровень 2,  средний     </a:t>
                      </a:r>
                    </a:p>
                    <a:p>
                      <a:endParaRPr lang="ru-RU" sz="1800" baseline="0" dirty="0" smtClean="0"/>
                    </a:p>
                    <a:p>
                      <a:r>
                        <a:rPr lang="ru-RU" sz="1800" baseline="0" dirty="0" smtClean="0"/>
                        <a:t>Профессиональная область                              гостиничное дело </a:t>
                      </a:r>
                    </a:p>
                    <a:p>
                      <a:r>
                        <a:rPr lang="ru-RU" sz="1800" baseline="0" dirty="0" smtClean="0"/>
                        <a:t>                                                                                                                                                                        Межличностное взаимодействие                     частое по типу «вместе»</a:t>
                      </a:r>
                    </a:p>
                    <a:p>
                      <a:endParaRPr lang="ru-RU" sz="1800" baseline="0" dirty="0" smtClean="0"/>
                    </a:p>
                    <a:p>
                      <a:r>
                        <a:rPr lang="ru-RU" sz="1800" baseline="0" dirty="0" smtClean="0"/>
                        <a:t>Доминирующий интерес                                    предпринимательский                                          </a:t>
                      </a:r>
                    </a:p>
                    <a:p>
                      <a:endParaRPr lang="ru-RU" sz="1800" baseline="0" dirty="0" smtClean="0"/>
                    </a:p>
                    <a:p>
                      <a:r>
                        <a:rPr lang="ru-RU" sz="1800" baseline="0" dirty="0" smtClean="0"/>
                        <a:t>Дополнительный интерес                                  социальный</a:t>
                      </a:r>
                    </a:p>
                    <a:p>
                      <a:endParaRPr lang="ru-RU" sz="1800" baseline="0" dirty="0" smtClean="0"/>
                    </a:p>
                    <a:p>
                      <a:r>
                        <a:rPr lang="ru-RU" sz="1800" baseline="0" dirty="0" smtClean="0"/>
                        <a:t>Условия работы                                                 в</a:t>
                      </a:r>
                      <a:r>
                        <a:rPr lang="en-US" sz="1800" baseline="0" dirty="0" smtClean="0"/>
                        <a:t>/</a:t>
                      </a:r>
                      <a:r>
                        <a:rPr lang="ru-RU" sz="1800" baseline="0" dirty="0" smtClean="0"/>
                        <a:t>вне помещении (я) , мобильный </a:t>
                      </a:r>
                      <a:endParaRPr lang="ru-RU" sz="1800" dirty="0" smtClean="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par>
                          <p:cTn id="8" fill="hold">
                            <p:stCondLst>
                              <p:cond delay="20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1091572"/>
          </a:xfrm>
        </p:spPr>
        <p:txBody>
          <a:bodyPr/>
          <a:lstStyle/>
          <a:p>
            <a:pPr algn="l"/>
            <a:r>
              <a:rPr lang="ru-RU" sz="4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1">
                      <a:satMod val="175000"/>
                      <a:alpha val="40000"/>
                    </a:schemeClr>
                  </a:glow>
                </a:effectLst>
              </a:rPr>
              <a:t>        </a:t>
            </a:r>
            <a:r>
              <a:rPr lang="ru-RU" sz="48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chemeClr val="accent1">
                      <a:satMod val="175000"/>
                      <a:alpha val="40000"/>
                    </a:schemeClr>
                  </a:glow>
                </a:effectLst>
              </a:rPr>
              <a:t>История профессии.</a:t>
            </a:r>
            <a:endParaRPr lang="ru-RU" sz="48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chemeClr val="accent1">
                    <a:satMod val="175000"/>
                    <a:alpha val="40000"/>
                  </a:schemeClr>
                </a:glow>
              </a:effectLst>
            </a:endParaRPr>
          </a:p>
        </p:txBody>
      </p:sp>
      <p:sp>
        <p:nvSpPr>
          <p:cNvPr id="3" name="Подзаголовок 2"/>
          <p:cNvSpPr>
            <a:spLocks noGrp="1"/>
          </p:cNvSpPr>
          <p:nvPr>
            <p:ph type="subTitle" idx="1"/>
          </p:nvPr>
        </p:nvSpPr>
        <p:spPr>
          <a:xfrm>
            <a:off x="0" y="1714488"/>
            <a:ext cx="9144000" cy="5643578"/>
          </a:xfrm>
        </p:spPr>
        <p:txBody>
          <a:bodyPr>
            <a:normAutofit fontScale="85000" lnSpcReduction="20000"/>
          </a:bodyPr>
          <a:lstStyle/>
          <a:p>
            <a:pPr algn="l"/>
            <a:r>
              <a:rPr lang="ru-RU" sz="2200" dirty="0" smtClean="0">
                <a:solidFill>
                  <a:schemeClr val="accent1">
                    <a:lumMod val="40000"/>
                    <a:lumOff val="60000"/>
                  </a:schemeClr>
                </a:solidFill>
              </a:rPr>
              <a:t>Несомненно, путешествия являются отличительным признаком ХХ века, однако еще со времен античности путешествия совершались ради тор­говли, завоеваний и религиозных целей. Так, преуспевающие римляне (около 200 лет до н.э.) предпочитали Египет и Грецию в качестве морских курортов и мест поклонения. </a:t>
            </a:r>
          </a:p>
          <a:p>
            <a:pPr algn="l"/>
            <a:r>
              <a:rPr lang="ru-RU" sz="2200" dirty="0" smtClean="0">
                <a:solidFill>
                  <a:schemeClr val="accent1">
                    <a:lumMod val="40000"/>
                    <a:lumOff val="60000"/>
                  </a:schemeClr>
                </a:solidFill>
              </a:rPr>
              <a:t>Во времена Средневековья совершались в основном религиозные путешествия (мусульман - в Мекку, христиан - в Иерусалим и т. д.). Чтобы разместить всех паломников, стали возникать странноприимные дома как разновидность гостиницы, содержащиеся религиозными </a:t>
            </a:r>
          </a:p>
          <a:p>
            <a:pPr algn="l"/>
            <a:r>
              <a:rPr lang="ru-RU" sz="2200" dirty="0" smtClean="0">
                <a:solidFill>
                  <a:schemeClr val="accent1">
                    <a:lumMod val="40000"/>
                    <a:lumOff val="60000"/>
                  </a:schemeClr>
                </a:solidFill>
              </a:rPr>
              <a:t>орденами. Поэтому можно сказать, что церковь создала первую гости­ничную сеть (систему).</a:t>
            </a:r>
          </a:p>
          <a:p>
            <a:pPr algn="l"/>
            <a:r>
              <a:rPr lang="ru-RU" sz="2200" dirty="0" smtClean="0">
                <a:solidFill>
                  <a:schemeClr val="accent1">
                    <a:lumMod val="40000"/>
                    <a:lumOff val="60000"/>
                  </a:schemeClr>
                </a:solidFill>
              </a:rPr>
              <a:t>      Крестовые походы, которые начались в 1095 г. и длились последую­щие 200 лет, также привели к массовым движениям людей, результатом которых стала Великая социальная революция и возрождение торговли. Косвенно эти изменения также повлияли на гостиничное дело, поэтому содержание гостиниц стало солидным бизнесом </a:t>
            </a:r>
            <a:r>
              <a:rPr lang="ru-RU" sz="2200" b="1" dirty="0" smtClean="0">
                <a:solidFill>
                  <a:schemeClr val="accent1">
                    <a:lumMod val="40000"/>
                    <a:lumOff val="60000"/>
                  </a:schemeClr>
                </a:solidFill>
              </a:rPr>
              <a:t> и </a:t>
            </a:r>
            <a:r>
              <a:rPr lang="ru-RU" sz="2200" dirty="0" smtClean="0">
                <a:solidFill>
                  <a:schemeClr val="accent1">
                    <a:lumMod val="40000"/>
                    <a:lumOff val="60000"/>
                  </a:schemeClr>
                </a:solidFill>
              </a:rPr>
              <a:t>«союз хозяев гостиниц» процветал. </a:t>
            </a:r>
          </a:p>
          <a:p>
            <a:pPr algn="l"/>
            <a:r>
              <a:rPr lang="ru-RU" sz="2200" dirty="0" smtClean="0">
                <a:solidFill>
                  <a:schemeClr val="accent1">
                    <a:lumMod val="40000"/>
                    <a:lumOff val="60000"/>
                  </a:schemeClr>
                </a:solidFill>
              </a:rPr>
              <a:t>Гостеприимство - область  гостиничного бизнеса, связанного с регистрацией гостей, управлением их прибытием и отъездом предоставлением разнообразных услуг проживающим в гостинице. В 1829 году в Бостоне открылся «</a:t>
            </a:r>
            <a:r>
              <a:rPr lang="ru-RU" sz="2200" dirty="0" err="1" smtClean="0">
                <a:solidFill>
                  <a:schemeClr val="accent1">
                    <a:lumMod val="40000"/>
                    <a:lumOff val="60000"/>
                  </a:schemeClr>
                </a:solidFill>
              </a:rPr>
              <a:t>Тремонт-Хаус</a:t>
            </a:r>
            <a:r>
              <a:rPr lang="ru-RU" sz="2200" dirty="0" smtClean="0">
                <a:solidFill>
                  <a:schemeClr val="accent1">
                    <a:lumMod val="40000"/>
                    <a:lumOff val="60000"/>
                  </a:schemeClr>
                </a:solidFill>
              </a:rPr>
              <a:t>». Это была первая гостиница, полностью оформленная как отель, включая посыльного, ключи от комнат для гостей, и где в каждом номере были ванна и туалет. </a:t>
            </a:r>
          </a:p>
          <a:p>
            <a:pPr algn="l"/>
            <a:endParaRPr lang="ru-RU" dirty="0" smtClean="0"/>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2000"/>
                                        <p:tgtEl>
                                          <p:spTgt spid="2"/>
                                        </p:tgtEl>
                                      </p:cBhvr>
                                    </p:animEffect>
                                  </p:childTnLst>
                                </p:cTn>
                              </p:par>
                            </p:childTnLst>
                          </p:cTn>
                        </p:par>
                        <p:par>
                          <p:cTn id="8" fill="hold">
                            <p:stCondLst>
                              <p:cond delay="2000"/>
                            </p:stCondLst>
                            <p:childTnLst>
                              <p:par>
                                <p:cTn id="9" presetID="24"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to="" calcmode="lin" valueType="num">
                                      <p:cBhvr>
                                        <p:cTn id="11" dur="1" fill="hold"/>
                                        <p:tgtEl>
                                          <p:spTgt spid="3">
                                            <p:txEl>
                                              <p:pRg st="0" end="0"/>
                                            </p:txEl>
                                          </p:spTgt>
                                        </p:tgtEl>
                                        <p:attrNameLst>
                                          <p:attrName/>
                                        </p:attrNameLst>
                                      </p:cBhvr>
                                    </p:anim>
                                  </p:childTnLst>
                                </p:cTn>
                              </p:par>
                            </p:childTnLst>
                          </p:cTn>
                        </p:par>
                        <p:par>
                          <p:cTn id="12" fill="hold">
                            <p:stCondLst>
                              <p:cond delay="2000"/>
                            </p:stCondLst>
                            <p:childTnLst>
                              <p:par>
                                <p:cTn id="13" presetID="24"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par>
                          <p:cTn id="16" fill="hold">
                            <p:stCondLst>
                              <p:cond delay="2000"/>
                            </p:stCondLst>
                            <p:childTnLst>
                              <p:par>
                                <p:cTn id="17" presetID="24"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to="" calcmode="lin" valueType="num">
                                      <p:cBhvr>
                                        <p:cTn id="19" dur="1" fill="hold"/>
                                        <p:tgtEl>
                                          <p:spTgt spid="3">
                                            <p:txEl>
                                              <p:pRg st="2" end="2"/>
                                            </p:txEl>
                                          </p:spTgt>
                                        </p:tgtEl>
                                        <p:attrNameLst>
                                          <p:attrName/>
                                        </p:attrNameLst>
                                      </p:cBhvr>
                                    </p:anim>
                                  </p:childTnLst>
                                </p:cTn>
                              </p:par>
                            </p:childTnLst>
                          </p:cTn>
                        </p:par>
                        <p:par>
                          <p:cTn id="20" fill="hold">
                            <p:stCondLst>
                              <p:cond delay="2000"/>
                            </p:stCondLst>
                            <p:childTnLst>
                              <p:par>
                                <p:cTn id="21" presetID="24"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to="" calcmode="lin" valueType="num">
                                      <p:cBhvr>
                                        <p:cTn id="23" dur="1" fill="hold"/>
                                        <p:tgtEl>
                                          <p:spTgt spid="3">
                                            <p:txEl>
                                              <p:pRg st="3" end="3"/>
                                            </p:txEl>
                                          </p:spTgt>
                                        </p:tgtEl>
                                        <p:attrNameLst>
                                          <p:attrName/>
                                        </p:attrNameLst>
                                      </p:cBhvr>
                                    </p:anim>
                                  </p:childTnLst>
                                </p:cTn>
                              </p:par>
                            </p:childTnLst>
                          </p:cTn>
                        </p:par>
                        <p:par>
                          <p:cTn id="24" fill="hold">
                            <p:stCondLst>
                              <p:cond delay="2000"/>
                            </p:stCondLst>
                            <p:childTnLst>
                              <p:par>
                                <p:cTn id="25" presetID="24"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948696"/>
          </a:xfrm>
        </p:spPr>
        <p:txBody>
          <a:bodyPr>
            <a:normAutofit fontScale="90000"/>
          </a:bodyPr>
          <a:lstStyle/>
          <a:p>
            <a:pPr algn="l"/>
            <a:r>
              <a:rPr lang="ru-RU" sz="4800"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1">
                      <a:satMod val="175000"/>
                      <a:alpha val="40000"/>
                    </a:schemeClr>
                  </a:glow>
                  <a:innerShdw blurRad="101600" dist="76200" dir="5400000">
                    <a:schemeClr val="accent1">
                      <a:satMod val="190000"/>
                      <a:tint val="100000"/>
                      <a:alpha val="74000"/>
                    </a:schemeClr>
                  </a:innerShdw>
                </a:effectLst>
              </a:rPr>
              <a:t>          </a:t>
            </a:r>
            <a:r>
              <a:rPr lang="ru-RU" sz="5300"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1">
                      <a:satMod val="175000"/>
                      <a:alpha val="40000"/>
                    </a:schemeClr>
                  </a:glow>
                  <a:innerShdw blurRad="101600" dist="76200" dir="5400000">
                    <a:schemeClr val="accent1">
                      <a:satMod val="190000"/>
                      <a:tint val="100000"/>
                      <a:alpha val="74000"/>
                    </a:schemeClr>
                  </a:innerShdw>
                </a:effectLst>
              </a:rPr>
              <a:t>Доминирующие виды     </a:t>
            </a:r>
            <a:br>
              <a:rPr lang="ru-RU" sz="5300"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1">
                      <a:satMod val="175000"/>
                      <a:alpha val="40000"/>
                    </a:schemeClr>
                  </a:glow>
                  <a:innerShdw blurRad="101600" dist="76200" dir="5400000">
                    <a:schemeClr val="accent1">
                      <a:satMod val="190000"/>
                      <a:tint val="100000"/>
                      <a:alpha val="74000"/>
                    </a:schemeClr>
                  </a:innerShdw>
                </a:effectLst>
              </a:rPr>
            </a:br>
            <a:r>
              <a:rPr lang="ru-RU" sz="5300"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1">
                      <a:satMod val="175000"/>
                      <a:alpha val="40000"/>
                    </a:schemeClr>
                  </a:glow>
                  <a:innerShdw blurRad="101600" dist="76200" dir="5400000">
                    <a:schemeClr val="accent1">
                      <a:satMod val="190000"/>
                      <a:tint val="100000"/>
                      <a:alpha val="74000"/>
                    </a:schemeClr>
                  </a:innerShdw>
                </a:effectLst>
              </a:rPr>
              <a:t>               деятельности.</a:t>
            </a:r>
            <a:endParaRPr lang="ru-RU" sz="5300" cap="none" dirty="0">
              <a:ln w="900" cmpd="sng">
                <a:solidFill>
                  <a:schemeClr val="accent1">
                    <a:satMod val="190000"/>
                    <a:alpha val="55000"/>
                  </a:schemeClr>
                </a:solidFill>
                <a:prstDash val="solid"/>
              </a:ln>
              <a:solidFill>
                <a:schemeClr val="accent1">
                  <a:satMod val="200000"/>
                  <a:tint val="3000"/>
                </a:schemeClr>
              </a:solidFill>
              <a:effectLst>
                <a:glow rad="228600">
                  <a:schemeClr val="accent1">
                    <a:satMod val="175000"/>
                    <a:alpha val="40000"/>
                  </a:schemeClr>
                </a:glow>
                <a:innerShdw blurRad="101600" dist="76200" dir="5400000">
                  <a:schemeClr val="accent1">
                    <a:satMod val="190000"/>
                    <a:tint val="100000"/>
                    <a:alpha val="74000"/>
                  </a:schemeClr>
                </a:innerShdw>
              </a:effectLst>
            </a:endParaRPr>
          </a:p>
        </p:txBody>
      </p:sp>
      <p:sp>
        <p:nvSpPr>
          <p:cNvPr id="3" name="Подзаголовок 2"/>
          <p:cNvSpPr>
            <a:spLocks noGrp="1"/>
          </p:cNvSpPr>
          <p:nvPr>
            <p:ph type="subTitle" idx="1"/>
          </p:nvPr>
        </p:nvSpPr>
        <p:spPr>
          <a:xfrm>
            <a:off x="0" y="2214554"/>
            <a:ext cx="9144000" cy="3714752"/>
          </a:xfrm>
        </p:spPr>
        <p:txBody>
          <a:bodyPr/>
          <a:lstStyle/>
          <a:p>
            <a:pPr lvl="0" algn="l">
              <a:buFont typeface="Wingdings" pitchFamily="2" charset="2"/>
              <a:buChar char="Ø"/>
            </a:pPr>
            <a:r>
              <a:rPr lang="ru-RU" dirty="0" smtClean="0">
                <a:ln>
                  <a:solidFill>
                    <a:schemeClr val="bg2">
                      <a:lumMod val="40000"/>
                      <a:lumOff val="60000"/>
                    </a:schemeClr>
                  </a:solidFill>
                </a:ln>
              </a:rPr>
              <a:t> руководство и организация взаимодействия следующих подразделений: </a:t>
            </a:r>
          </a:p>
          <a:p>
            <a:pPr lvl="0" algn="l">
              <a:buFont typeface="Wingdings" pitchFamily="2" charset="2"/>
              <a:buChar char="Ø"/>
            </a:pPr>
            <a:r>
              <a:rPr lang="ru-RU" dirty="0" smtClean="0">
                <a:ln>
                  <a:solidFill>
                    <a:schemeClr val="bg2">
                      <a:lumMod val="40000"/>
                      <a:lumOff val="60000"/>
                    </a:schemeClr>
                  </a:solidFill>
                </a:ln>
              </a:rPr>
              <a:t> служба приема и размещения гостей (заселение и выписка </a:t>
            </a:r>
          </a:p>
          <a:p>
            <a:pPr algn="l"/>
            <a:r>
              <a:rPr lang="ru-RU" dirty="0" smtClean="0">
                <a:ln>
                  <a:solidFill>
                    <a:schemeClr val="bg2">
                      <a:lumMod val="40000"/>
                      <a:lumOff val="60000"/>
                    </a:schemeClr>
                  </a:solidFill>
                </a:ln>
              </a:rPr>
              <a:t>клиента); </a:t>
            </a:r>
          </a:p>
          <a:p>
            <a:pPr lvl="0" algn="l">
              <a:buFont typeface="Wingdings" pitchFamily="2" charset="2"/>
              <a:buChar char="Ø"/>
            </a:pPr>
            <a:r>
              <a:rPr lang="ru-RU" dirty="0" smtClean="0">
                <a:ln>
                  <a:solidFill>
                    <a:schemeClr val="bg2">
                      <a:lumMod val="40000"/>
                      <a:lumOff val="60000"/>
                    </a:schemeClr>
                  </a:solidFill>
                </a:ln>
              </a:rPr>
              <a:t> отдел бронирования; </a:t>
            </a:r>
          </a:p>
          <a:p>
            <a:pPr lvl="0" algn="l">
              <a:buFont typeface="Wingdings" pitchFamily="2" charset="2"/>
              <a:buChar char="Ø"/>
            </a:pPr>
            <a:r>
              <a:rPr lang="ru-RU" dirty="0" smtClean="0">
                <a:ln>
                  <a:solidFill>
                    <a:schemeClr val="bg2">
                      <a:lumMod val="40000"/>
                      <a:lumOff val="60000"/>
                    </a:schemeClr>
                  </a:solidFill>
                </a:ln>
              </a:rPr>
              <a:t> бизнес-центр (услуги секретарей, </a:t>
            </a:r>
            <a:r>
              <a:rPr lang="ru-RU" dirty="0" smtClean="0">
                <a:ln>
                  <a:solidFill>
                    <a:schemeClr val="bg2">
                      <a:lumMod val="40000"/>
                      <a:lumOff val="60000"/>
                    </a:schemeClr>
                  </a:solidFill>
                </a:ln>
              </a:rPr>
              <a:t>переводчика, </a:t>
            </a:r>
            <a:r>
              <a:rPr lang="ru-RU" dirty="0" err="1" smtClean="0">
                <a:ln>
                  <a:solidFill>
                    <a:schemeClr val="bg2">
                      <a:lumMod val="40000"/>
                      <a:lumOff val="60000"/>
                    </a:schemeClr>
                  </a:solidFill>
                </a:ln>
              </a:rPr>
              <a:t>Intemet</a:t>
            </a:r>
            <a:r>
              <a:rPr lang="ru-RU" dirty="0" smtClean="0">
                <a:ln>
                  <a:solidFill>
                    <a:schemeClr val="bg2">
                      <a:lumMod val="40000"/>
                      <a:lumOff val="60000"/>
                    </a:schemeClr>
                  </a:solidFill>
                </a:ln>
              </a:rPr>
              <a:t>); </a:t>
            </a:r>
          </a:p>
          <a:p>
            <a:pPr lvl="0" algn="l">
              <a:buFont typeface="Wingdings" pitchFamily="2" charset="2"/>
              <a:buChar char="Ø"/>
            </a:pPr>
            <a:r>
              <a:rPr lang="ru-RU" dirty="0" smtClean="0">
                <a:ln>
                  <a:solidFill>
                    <a:schemeClr val="bg2">
                      <a:lumMod val="40000"/>
                      <a:lumOff val="60000"/>
                    </a:schemeClr>
                  </a:solidFill>
                </a:ln>
              </a:rPr>
              <a:t> швейцары и консьержи (если гостиница высокого уровня); </a:t>
            </a:r>
          </a:p>
          <a:p>
            <a:pPr lvl="0" algn="l">
              <a:buFont typeface="Wingdings" pitchFamily="2" charset="2"/>
              <a:buChar char="Ø"/>
            </a:pPr>
            <a:r>
              <a:rPr lang="ru-RU" dirty="0" smtClean="0">
                <a:ln>
                  <a:solidFill>
                    <a:schemeClr val="bg2">
                      <a:lumMod val="40000"/>
                      <a:lumOff val="60000"/>
                    </a:schemeClr>
                  </a:solidFill>
                </a:ln>
              </a:rPr>
              <a:t> служба транспортных услуг; </a:t>
            </a:r>
          </a:p>
          <a:p>
            <a:pPr lvl="0" algn="l">
              <a:buFont typeface="Wingdings" pitchFamily="2" charset="2"/>
              <a:buChar char="Ø"/>
            </a:pPr>
            <a:r>
              <a:rPr lang="ru-RU" dirty="0" smtClean="0">
                <a:ln>
                  <a:solidFill>
                    <a:schemeClr val="bg2">
                      <a:lumMod val="40000"/>
                      <a:lumOff val="60000"/>
                    </a:schemeClr>
                  </a:solidFill>
                </a:ln>
              </a:rPr>
              <a:t> коммутаторы;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7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par>
                          <p:cTn id="10" fill="hold">
                            <p:stCondLst>
                              <p:cond delay="2000"/>
                            </p:stCondLst>
                            <p:childTnLst>
                              <p:par>
                                <p:cTn id="11" presetID="50" presetClass="entr" presetSubtype="0" decel="10000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3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3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3000"/>
                                        <p:tgtEl>
                                          <p:spTgt spid="3">
                                            <p:txEl>
                                              <p:pRg st="0" end="0"/>
                                            </p:txEl>
                                          </p:spTgt>
                                        </p:tgtEl>
                                      </p:cBhvr>
                                    </p:animEffect>
                                  </p:childTnLst>
                                </p:cTn>
                              </p:par>
                            </p:childTnLst>
                          </p:cTn>
                        </p:par>
                        <p:par>
                          <p:cTn id="16" fill="hold">
                            <p:stCondLst>
                              <p:cond delay="5000"/>
                            </p:stCondLst>
                            <p:childTnLst>
                              <p:par>
                                <p:cTn id="17" presetID="50" presetClass="entr" presetSubtype="0" decel="10000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3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3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3000"/>
                                        <p:tgtEl>
                                          <p:spTgt spid="3">
                                            <p:txEl>
                                              <p:pRg st="1" end="1"/>
                                            </p:txEl>
                                          </p:spTgt>
                                        </p:tgtEl>
                                      </p:cBhvr>
                                    </p:animEffect>
                                  </p:childTnLst>
                                </p:cTn>
                              </p:par>
                            </p:childTnLst>
                          </p:cTn>
                        </p:par>
                        <p:par>
                          <p:cTn id="22" fill="hold">
                            <p:stCondLst>
                              <p:cond delay="8000"/>
                            </p:stCondLst>
                            <p:childTnLst>
                              <p:par>
                                <p:cTn id="23" presetID="50" presetClass="entr" presetSubtype="0" decel="10000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3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6" dur="3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3000"/>
                                        <p:tgtEl>
                                          <p:spTgt spid="3">
                                            <p:txEl>
                                              <p:pRg st="2" end="2"/>
                                            </p:txEl>
                                          </p:spTgt>
                                        </p:tgtEl>
                                      </p:cBhvr>
                                    </p:animEffect>
                                  </p:childTnLst>
                                </p:cTn>
                              </p:par>
                            </p:childTnLst>
                          </p:cTn>
                        </p:par>
                        <p:par>
                          <p:cTn id="28" fill="hold">
                            <p:stCondLst>
                              <p:cond delay="11000"/>
                            </p:stCondLst>
                            <p:childTnLst>
                              <p:par>
                                <p:cTn id="29" presetID="50" presetClass="entr" presetSubtype="0" decel="10000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3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2" dur="3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3000"/>
                                        <p:tgtEl>
                                          <p:spTgt spid="3">
                                            <p:txEl>
                                              <p:pRg st="3" end="3"/>
                                            </p:txEl>
                                          </p:spTgt>
                                        </p:tgtEl>
                                      </p:cBhvr>
                                    </p:animEffect>
                                  </p:childTnLst>
                                </p:cTn>
                              </p:par>
                            </p:childTnLst>
                          </p:cTn>
                        </p:par>
                        <p:par>
                          <p:cTn id="34" fill="hold">
                            <p:stCondLst>
                              <p:cond delay="14000"/>
                            </p:stCondLst>
                            <p:childTnLst>
                              <p:par>
                                <p:cTn id="35" presetID="50" presetClass="entr" presetSubtype="0" decel="100000"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3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8" dur="3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3000"/>
                                        <p:tgtEl>
                                          <p:spTgt spid="3">
                                            <p:txEl>
                                              <p:pRg st="4" end="4"/>
                                            </p:txEl>
                                          </p:spTgt>
                                        </p:tgtEl>
                                      </p:cBhvr>
                                    </p:animEffect>
                                  </p:childTnLst>
                                </p:cTn>
                              </p:par>
                            </p:childTnLst>
                          </p:cTn>
                        </p:par>
                        <p:par>
                          <p:cTn id="40" fill="hold">
                            <p:stCondLst>
                              <p:cond delay="17000"/>
                            </p:stCondLst>
                            <p:childTnLst>
                              <p:par>
                                <p:cTn id="41" presetID="50" presetClass="entr" presetSubtype="0" decel="10000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3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4" dur="3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5" dur="3000"/>
                                        <p:tgtEl>
                                          <p:spTgt spid="3">
                                            <p:txEl>
                                              <p:pRg st="5" end="5"/>
                                            </p:txEl>
                                          </p:spTgt>
                                        </p:tgtEl>
                                      </p:cBhvr>
                                    </p:animEffect>
                                  </p:childTnLst>
                                </p:cTn>
                              </p:par>
                            </p:childTnLst>
                          </p:cTn>
                        </p:par>
                        <p:par>
                          <p:cTn id="46" fill="hold">
                            <p:stCondLst>
                              <p:cond delay="20000"/>
                            </p:stCondLst>
                            <p:childTnLst>
                              <p:par>
                                <p:cTn id="47" presetID="50" presetClass="entr" presetSubtype="0" decel="10000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3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0" dur="3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3000"/>
                                        <p:tgtEl>
                                          <p:spTgt spid="3">
                                            <p:txEl>
                                              <p:pRg st="6" end="6"/>
                                            </p:txEl>
                                          </p:spTgt>
                                        </p:tgtEl>
                                      </p:cBhvr>
                                    </p:animEffect>
                                  </p:childTnLst>
                                </p:cTn>
                              </p:par>
                            </p:childTnLst>
                          </p:cTn>
                        </p:par>
                        <p:par>
                          <p:cTn id="52" fill="hold">
                            <p:stCondLst>
                              <p:cond delay="23000"/>
                            </p:stCondLst>
                            <p:childTnLst>
                              <p:par>
                                <p:cTn id="53" presetID="50" presetClass="entr" presetSubtype="0" decel="100000" fill="hold"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3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56" dur="3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7" dur="3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857232"/>
          </a:xfrm>
        </p:spPr>
        <p:txBody>
          <a:bodyPr>
            <a:noAutofit/>
          </a:bodyPr>
          <a:lstStyle/>
          <a:p>
            <a:pPr algn="l"/>
            <a:r>
              <a:rPr lang="ru-RU" sz="48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ru-RU" sz="48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39700">
                    <a:schemeClr val="accent1">
                      <a:satMod val="175000"/>
                      <a:alpha val="40000"/>
                    </a:schemeClr>
                  </a:glow>
                </a:effectLst>
              </a:rPr>
              <a:t> Личностные качества,     </a:t>
            </a:r>
            <a:br>
              <a:rPr lang="ru-RU" sz="48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39700">
                    <a:schemeClr val="accent1">
                      <a:satMod val="175000"/>
                      <a:alpha val="40000"/>
                    </a:schemeClr>
                  </a:glow>
                </a:effectLst>
              </a:rPr>
            </a:br>
            <a:r>
              <a:rPr lang="ru-RU" sz="4800"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39700">
                    <a:schemeClr val="accent1">
                      <a:satMod val="175000"/>
                      <a:alpha val="40000"/>
                    </a:schemeClr>
                  </a:glow>
                </a:effectLst>
              </a:rPr>
              <a:t>    интересы и склонности:</a:t>
            </a:r>
            <a:endParaRPr lang="ru-RU" sz="4800"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39700">
                  <a:schemeClr val="accent1">
                    <a:satMod val="175000"/>
                    <a:alpha val="40000"/>
                  </a:schemeClr>
                </a:glow>
              </a:effectLst>
            </a:endParaRPr>
          </a:p>
        </p:txBody>
      </p:sp>
      <p:sp>
        <p:nvSpPr>
          <p:cNvPr id="3" name="Подзаголовок 2"/>
          <p:cNvSpPr>
            <a:spLocks noGrp="1"/>
          </p:cNvSpPr>
          <p:nvPr>
            <p:ph type="subTitle" idx="1"/>
          </p:nvPr>
        </p:nvSpPr>
        <p:spPr>
          <a:xfrm>
            <a:off x="0" y="2500306"/>
            <a:ext cx="9144000" cy="4357694"/>
          </a:xfrm>
        </p:spPr>
        <p:txBody>
          <a:bodyPr>
            <a:normAutofit/>
          </a:bodyPr>
          <a:lstStyle/>
          <a:p>
            <a:pPr algn="l">
              <a:buFont typeface="Wingdings" pitchFamily="2" charset="2"/>
              <a:buChar char="v"/>
            </a:pPr>
            <a:r>
              <a:rPr lang="ru-RU" dirty="0" smtClean="0"/>
              <a:t> </a:t>
            </a:r>
            <a:r>
              <a:rPr lang="ru-RU" dirty="0" err="1" smtClean="0">
                <a:solidFill>
                  <a:schemeClr val="accent3">
                    <a:lumMod val="60000"/>
                    <a:lumOff val="40000"/>
                  </a:schemeClr>
                </a:solidFill>
              </a:rPr>
              <a:t>креативность</a:t>
            </a:r>
            <a:r>
              <a:rPr lang="ru-RU" dirty="0" smtClean="0">
                <a:solidFill>
                  <a:schemeClr val="accent3">
                    <a:lumMod val="60000"/>
                    <a:lumOff val="40000"/>
                  </a:schemeClr>
                </a:solidFill>
              </a:rPr>
              <a:t>; </a:t>
            </a:r>
          </a:p>
          <a:p>
            <a:pPr algn="l">
              <a:buFont typeface="Wingdings" pitchFamily="2" charset="2"/>
              <a:buChar char="v"/>
            </a:pPr>
            <a:r>
              <a:rPr lang="ru-RU" dirty="0" smtClean="0">
                <a:solidFill>
                  <a:schemeClr val="accent3">
                    <a:lumMod val="60000"/>
                    <a:lumOff val="40000"/>
                  </a:schemeClr>
                </a:solidFill>
              </a:rPr>
              <a:t> энергичность; </a:t>
            </a:r>
          </a:p>
          <a:p>
            <a:pPr algn="l">
              <a:buFont typeface="Wingdings" pitchFamily="2" charset="2"/>
              <a:buChar char="v"/>
            </a:pPr>
            <a:r>
              <a:rPr lang="ru-RU" dirty="0" smtClean="0">
                <a:solidFill>
                  <a:schemeClr val="accent3">
                    <a:lumMod val="60000"/>
                    <a:lumOff val="40000"/>
                  </a:schemeClr>
                </a:solidFill>
              </a:rPr>
              <a:t> эрудированность; </a:t>
            </a:r>
          </a:p>
          <a:p>
            <a:pPr algn="l">
              <a:buFont typeface="Wingdings" pitchFamily="2" charset="2"/>
              <a:buChar char="v"/>
            </a:pPr>
            <a:r>
              <a:rPr lang="ru-RU" dirty="0" smtClean="0">
                <a:solidFill>
                  <a:schemeClr val="accent3">
                    <a:lumMod val="60000"/>
                    <a:lumOff val="40000"/>
                  </a:schemeClr>
                </a:solidFill>
              </a:rPr>
              <a:t> терпимость, интерес и уважение к людям; </a:t>
            </a:r>
          </a:p>
          <a:p>
            <a:pPr algn="l">
              <a:buFont typeface="Wingdings" pitchFamily="2" charset="2"/>
              <a:buChar char="v"/>
            </a:pPr>
            <a:r>
              <a:rPr lang="ru-RU" dirty="0" smtClean="0">
                <a:solidFill>
                  <a:schemeClr val="accent3">
                    <a:lumMod val="60000"/>
                    <a:lumOff val="40000"/>
                  </a:schemeClr>
                </a:solidFill>
              </a:rPr>
              <a:t> оригинальность ,находчивость, разносторонность; </a:t>
            </a:r>
          </a:p>
          <a:p>
            <a:pPr algn="l">
              <a:buFont typeface="Wingdings" pitchFamily="2" charset="2"/>
              <a:buChar char="v"/>
            </a:pPr>
            <a:r>
              <a:rPr lang="ru-RU" dirty="0" smtClean="0">
                <a:solidFill>
                  <a:schemeClr val="accent3">
                    <a:lumMod val="60000"/>
                    <a:lumOff val="40000"/>
                  </a:schemeClr>
                </a:solidFill>
              </a:rPr>
              <a:t> артистизм; </a:t>
            </a:r>
          </a:p>
          <a:p>
            <a:pPr algn="l">
              <a:buFont typeface="Wingdings" pitchFamily="2" charset="2"/>
              <a:buChar char="v"/>
            </a:pPr>
            <a:r>
              <a:rPr lang="ru-RU" dirty="0" smtClean="0">
                <a:solidFill>
                  <a:schemeClr val="accent3">
                    <a:lumMod val="60000"/>
                    <a:lumOff val="40000"/>
                  </a:schemeClr>
                </a:solidFill>
              </a:rPr>
              <a:t> наблюдательность; </a:t>
            </a:r>
          </a:p>
          <a:p>
            <a:pPr algn="l">
              <a:buFont typeface="Wingdings" pitchFamily="2" charset="2"/>
              <a:buChar char="v"/>
            </a:pPr>
            <a:r>
              <a:rPr lang="ru-RU" dirty="0" smtClean="0">
                <a:solidFill>
                  <a:schemeClr val="accent3">
                    <a:lumMod val="60000"/>
                    <a:lumOff val="40000"/>
                  </a:schemeClr>
                </a:solidFill>
              </a:rPr>
              <a:t> стремление к саморазвитию; </a:t>
            </a:r>
          </a:p>
          <a:p>
            <a:pPr algn="l">
              <a:buFont typeface="Wingdings" pitchFamily="2" charset="2"/>
              <a:buChar char="v"/>
            </a:pPr>
            <a:r>
              <a:rPr lang="ru-RU" dirty="0" smtClean="0">
                <a:solidFill>
                  <a:schemeClr val="accent3">
                    <a:lumMod val="60000"/>
                    <a:lumOff val="40000"/>
                  </a:schemeClr>
                </a:solidFill>
              </a:rPr>
              <a:t> уверенность в себе, принимаемых решениях; </a:t>
            </a:r>
          </a:p>
          <a:p>
            <a:r>
              <a:rPr lang="ru-RU" dirty="0" smtClean="0"/>
              <a:t> </a:t>
            </a:r>
          </a:p>
          <a:p>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0000"/>
                            </p:stCondLst>
                            <p:childTnLst>
                              <p:par>
                                <p:cTn id="13" presetID="25"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1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1500" accel="50000" fill="hold">
                                          <p:stCondLst>
                                            <p:cond delay="1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3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1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1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1500" accel="50000" fill="hold">
                                          <p:stCondLst>
                                            <p:cond delay="1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3000" decel="50000">
                                          <p:stCondLst>
                                            <p:cond delay="0"/>
                                          </p:stCondLst>
                                        </p:cTn>
                                        <p:tgtEl>
                                          <p:spTgt spid="3">
                                            <p:txEl>
                                              <p:pRg st="0" end="0"/>
                                            </p:txEl>
                                          </p:spTgt>
                                        </p:tgtEl>
                                      </p:cBhvr>
                                    </p:animEffect>
                                  </p:childTnLst>
                                </p:cTn>
                              </p:par>
                            </p:childTnLst>
                          </p:cTn>
                        </p:par>
                        <p:par>
                          <p:cTn id="23" fill="hold">
                            <p:stCondLst>
                              <p:cond delay="23000"/>
                            </p:stCondLst>
                            <p:childTnLst>
                              <p:par>
                                <p:cTn id="24" presetID="25" presetClass="entr" presetSubtype="0" fill="hold" nodeType="after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7" dur="1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8" dur="1500" accel="50000" fill="hold">
                                          <p:stCondLst>
                                            <p:cond delay="1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9" dur="3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0" dur="1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1" dur="1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2" dur="1500" accel="50000" fill="hold">
                                          <p:stCondLst>
                                            <p:cond delay="1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3" dur="3000" decel="50000">
                                          <p:stCondLst>
                                            <p:cond delay="0"/>
                                          </p:stCondLst>
                                        </p:cTn>
                                        <p:tgtEl>
                                          <p:spTgt spid="3">
                                            <p:txEl>
                                              <p:pRg st="1" end="1"/>
                                            </p:txEl>
                                          </p:spTgt>
                                        </p:tgtEl>
                                      </p:cBhvr>
                                    </p:animEffect>
                                  </p:childTnLst>
                                </p:cTn>
                              </p:par>
                            </p:childTnLst>
                          </p:cTn>
                        </p:par>
                        <p:par>
                          <p:cTn id="34" fill="hold">
                            <p:stCondLst>
                              <p:cond delay="26000"/>
                            </p:stCondLst>
                            <p:childTnLst>
                              <p:par>
                                <p:cTn id="35" presetID="25" presetClass="entr" presetSubtype="0" fill="hold" nodeType="after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p:cTn id="37" dur="1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8" dur="1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9" dur="1500" accel="50000" fill="hold">
                                          <p:stCondLst>
                                            <p:cond delay="1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0" dur="3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1" dur="1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2" dur="1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3" dur="1500" accel="50000" fill="hold">
                                          <p:stCondLst>
                                            <p:cond delay="1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4" dur="3000" decel="50000">
                                          <p:stCondLst>
                                            <p:cond delay="0"/>
                                          </p:stCondLst>
                                        </p:cTn>
                                        <p:tgtEl>
                                          <p:spTgt spid="3">
                                            <p:txEl>
                                              <p:pRg st="2" end="2"/>
                                            </p:txEl>
                                          </p:spTgt>
                                        </p:tgtEl>
                                      </p:cBhvr>
                                    </p:animEffect>
                                  </p:childTnLst>
                                </p:cTn>
                              </p:par>
                            </p:childTnLst>
                          </p:cTn>
                        </p:par>
                        <p:par>
                          <p:cTn id="45" fill="hold">
                            <p:stCondLst>
                              <p:cond delay="29000"/>
                            </p:stCondLst>
                            <p:childTnLst>
                              <p:par>
                                <p:cTn id="46" presetID="25" presetClass="entr" presetSubtype="0" fill="hold" nodeType="after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1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9" dur="1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0" dur="1500" accel="50000" fill="hold">
                                          <p:stCondLst>
                                            <p:cond delay="1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1" dur="3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2" dur="1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53" dur="1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4" dur="1500" accel="50000" fill="hold">
                                          <p:stCondLst>
                                            <p:cond delay="1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5" dur="3000" decel="50000">
                                          <p:stCondLst>
                                            <p:cond delay="0"/>
                                          </p:stCondLst>
                                        </p:cTn>
                                        <p:tgtEl>
                                          <p:spTgt spid="3">
                                            <p:txEl>
                                              <p:pRg st="3" end="3"/>
                                            </p:txEl>
                                          </p:spTgt>
                                        </p:tgtEl>
                                      </p:cBhvr>
                                    </p:animEffect>
                                  </p:childTnLst>
                                </p:cTn>
                              </p:par>
                            </p:childTnLst>
                          </p:cTn>
                        </p:par>
                        <p:par>
                          <p:cTn id="56" fill="hold">
                            <p:stCondLst>
                              <p:cond delay="32000"/>
                            </p:stCondLst>
                            <p:childTnLst>
                              <p:par>
                                <p:cTn id="57" presetID="25" presetClass="entr" presetSubtype="0" fill="hold" nodeType="after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anim calcmode="lin" valueType="num">
                                      <p:cBhvr>
                                        <p:cTn id="59" dur="1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60" dur="1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1" dur="1500" accel="50000" fill="hold">
                                          <p:stCondLst>
                                            <p:cond delay="1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62" dur="3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63" dur="1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4" dur="1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5" dur="1500" accel="50000" fill="hold">
                                          <p:stCondLst>
                                            <p:cond delay="1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6" dur="3000" decel="50000">
                                          <p:stCondLst>
                                            <p:cond delay="0"/>
                                          </p:stCondLst>
                                        </p:cTn>
                                        <p:tgtEl>
                                          <p:spTgt spid="3">
                                            <p:txEl>
                                              <p:pRg st="4" end="4"/>
                                            </p:txEl>
                                          </p:spTgt>
                                        </p:tgtEl>
                                      </p:cBhvr>
                                    </p:animEffect>
                                  </p:childTnLst>
                                </p:cTn>
                              </p:par>
                            </p:childTnLst>
                          </p:cTn>
                        </p:par>
                        <p:par>
                          <p:cTn id="67" fill="hold">
                            <p:stCondLst>
                              <p:cond delay="35000"/>
                            </p:stCondLst>
                            <p:childTnLst>
                              <p:par>
                                <p:cTn id="68" presetID="25" presetClass="entr" presetSubtype="0" fill="hold" nodeType="after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 calcmode="lin" valueType="num">
                                      <p:cBhvr>
                                        <p:cTn id="70" dur="1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71" dur="1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72" dur="1500" accel="50000" fill="hold">
                                          <p:stCondLst>
                                            <p:cond delay="1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3" dur="3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4" dur="1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5" dur="1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6" dur="1500" accel="50000" fill="hold">
                                          <p:stCondLst>
                                            <p:cond delay="1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7" dur="3000" decel="50000">
                                          <p:stCondLst>
                                            <p:cond delay="0"/>
                                          </p:stCondLst>
                                        </p:cTn>
                                        <p:tgtEl>
                                          <p:spTgt spid="3">
                                            <p:txEl>
                                              <p:pRg st="5" end="5"/>
                                            </p:txEl>
                                          </p:spTgt>
                                        </p:tgtEl>
                                      </p:cBhvr>
                                    </p:animEffect>
                                  </p:childTnLst>
                                </p:cTn>
                              </p:par>
                            </p:childTnLst>
                          </p:cTn>
                        </p:par>
                        <p:par>
                          <p:cTn id="78" fill="hold">
                            <p:stCondLst>
                              <p:cond delay="38000"/>
                            </p:stCondLst>
                            <p:childTnLst>
                              <p:par>
                                <p:cTn id="79" presetID="25" presetClass="entr" presetSubtype="0" fill="hold" nodeType="afterEffect">
                                  <p:stCondLst>
                                    <p:cond delay="0"/>
                                  </p:stCondLst>
                                  <p:childTnLst>
                                    <p:set>
                                      <p:cBhvr>
                                        <p:cTn id="80" dur="1" fill="hold">
                                          <p:stCondLst>
                                            <p:cond delay="0"/>
                                          </p:stCondLst>
                                        </p:cTn>
                                        <p:tgtEl>
                                          <p:spTgt spid="3">
                                            <p:txEl>
                                              <p:pRg st="6" end="6"/>
                                            </p:txEl>
                                          </p:spTgt>
                                        </p:tgtEl>
                                        <p:attrNameLst>
                                          <p:attrName>style.visibility</p:attrName>
                                        </p:attrNameLst>
                                      </p:cBhvr>
                                      <p:to>
                                        <p:strVal val="visible"/>
                                      </p:to>
                                    </p:set>
                                    <p:anim calcmode="lin" valueType="num">
                                      <p:cBhvr>
                                        <p:cTn id="81" dur="1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2" dur="1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3" dur="1500" accel="50000" fill="hold">
                                          <p:stCondLst>
                                            <p:cond delay="1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4" dur="3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5" dur="1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6" dur="1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7" dur="1500" accel="50000" fill="hold">
                                          <p:stCondLst>
                                            <p:cond delay="1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8" dur="3000" decel="50000">
                                          <p:stCondLst>
                                            <p:cond delay="0"/>
                                          </p:stCondLst>
                                        </p:cTn>
                                        <p:tgtEl>
                                          <p:spTgt spid="3">
                                            <p:txEl>
                                              <p:pRg st="6" end="6"/>
                                            </p:txEl>
                                          </p:spTgt>
                                        </p:tgtEl>
                                      </p:cBhvr>
                                    </p:animEffect>
                                  </p:childTnLst>
                                </p:cTn>
                              </p:par>
                            </p:childTnLst>
                          </p:cTn>
                        </p:par>
                        <p:par>
                          <p:cTn id="89" fill="hold">
                            <p:stCondLst>
                              <p:cond delay="41000"/>
                            </p:stCondLst>
                            <p:childTnLst>
                              <p:par>
                                <p:cTn id="90" presetID="25" presetClass="entr" presetSubtype="0" fill="hold" nodeType="afterEffect">
                                  <p:stCondLst>
                                    <p:cond delay="0"/>
                                  </p:stCondLst>
                                  <p:childTnLst>
                                    <p:set>
                                      <p:cBhvr>
                                        <p:cTn id="91" dur="1" fill="hold">
                                          <p:stCondLst>
                                            <p:cond delay="0"/>
                                          </p:stCondLst>
                                        </p:cTn>
                                        <p:tgtEl>
                                          <p:spTgt spid="3">
                                            <p:txEl>
                                              <p:pRg st="7" end="7"/>
                                            </p:txEl>
                                          </p:spTgt>
                                        </p:tgtEl>
                                        <p:attrNameLst>
                                          <p:attrName>style.visibility</p:attrName>
                                        </p:attrNameLst>
                                      </p:cBhvr>
                                      <p:to>
                                        <p:strVal val="visible"/>
                                      </p:to>
                                    </p:set>
                                    <p:anim calcmode="lin" valueType="num">
                                      <p:cBhvr>
                                        <p:cTn id="92" dur="1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3" dur="1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4" dur="1500" accel="50000" fill="hold">
                                          <p:stCondLst>
                                            <p:cond delay="1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5" dur="3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6" dur="1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7" dur="1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8" dur="1500" accel="50000" fill="hold">
                                          <p:stCondLst>
                                            <p:cond delay="1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9" dur="3000" decel="50000">
                                          <p:stCondLst>
                                            <p:cond delay="0"/>
                                          </p:stCondLst>
                                        </p:cTn>
                                        <p:tgtEl>
                                          <p:spTgt spid="3">
                                            <p:txEl>
                                              <p:pRg st="7" end="7"/>
                                            </p:txEl>
                                          </p:spTgt>
                                        </p:tgtEl>
                                      </p:cBhvr>
                                    </p:animEffect>
                                  </p:childTnLst>
                                </p:cTn>
                              </p:par>
                            </p:childTnLst>
                          </p:cTn>
                        </p:par>
                        <p:par>
                          <p:cTn id="100" fill="hold">
                            <p:stCondLst>
                              <p:cond delay="44000"/>
                            </p:stCondLst>
                            <p:childTnLst>
                              <p:par>
                                <p:cTn id="101" presetID="25" presetClass="entr" presetSubtype="0" fill="hold" nodeType="afterEffect">
                                  <p:stCondLst>
                                    <p:cond delay="0"/>
                                  </p:stCondLst>
                                  <p:childTnLst>
                                    <p:set>
                                      <p:cBhvr>
                                        <p:cTn id="102" dur="1" fill="hold">
                                          <p:stCondLst>
                                            <p:cond delay="0"/>
                                          </p:stCondLst>
                                        </p:cTn>
                                        <p:tgtEl>
                                          <p:spTgt spid="3">
                                            <p:txEl>
                                              <p:pRg st="8" end="8"/>
                                            </p:txEl>
                                          </p:spTgt>
                                        </p:tgtEl>
                                        <p:attrNameLst>
                                          <p:attrName>style.visibility</p:attrName>
                                        </p:attrNameLst>
                                      </p:cBhvr>
                                      <p:to>
                                        <p:strVal val="visible"/>
                                      </p:to>
                                    </p:set>
                                    <p:anim calcmode="lin" valueType="num">
                                      <p:cBhvr>
                                        <p:cTn id="103" dur="1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04" dur="1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5" dur="1500" accel="50000" fill="hold">
                                          <p:stCondLst>
                                            <p:cond delay="1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6" dur="3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7" dur="1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8" dur="1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9" dur="1500" accel="50000" fill="hold">
                                          <p:stCondLst>
                                            <p:cond delay="1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10" dur="3000" decel="50000">
                                          <p:stCondLst>
                                            <p:cond delay="0"/>
                                          </p:stCondLst>
                                        </p:cTn>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858280" cy="1785926"/>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4800" cap="none" dirty="0" smtClean="0">
                <a:ln w="50800"/>
                <a:solidFill>
                  <a:schemeClr val="bg1">
                    <a:shade val="50000"/>
                  </a:schemeClr>
                </a:solidFill>
                <a:effectLst>
                  <a:glow rad="228600">
                    <a:schemeClr val="accent1">
                      <a:satMod val="175000"/>
                      <a:alpha val="40000"/>
                    </a:schemeClr>
                  </a:glow>
                </a:effectLst>
              </a:rPr>
              <a:t>     Личностные качества,      </a:t>
            </a:r>
            <a:br>
              <a:rPr lang="ru-RU" sz="4800" cap="none" dirty="0" smtClean="0">
                <a:ln w="50800"/>
                <a:solidFill>
                  <a:schemeClr val="bg1">
                    <a:shade val="50000"/>
                  </a:schemeClr>
                </a:solidFill>
                <a:effectLst>
                  <a:glow rad="228600">
                    <a:schemeClr val="accent1">
                      <a:satMod val="175000"/>
                      <a:alpha val="40000"/>
                    </a:schemeClr>
                  </a:glow>
                </a:effectLst>
              </a:rPr>
            </a:br>
            <a:r>
              <a:rPr lang="ru-RU" sz="4800" cap="none" dirty="0" smtClean="0">
                <a:ln w="50800"/>
                <a:solidFill>
                  <a:schemeClr val="bg1">
                    <a:shade val="50000"/>
                  </a:schemeClr>
                </a:solidFill>
                <a:effectLst>
                  <a:glow rad="228600">
                    <a:schemeClr val="accent1">
                      <a:satMod val="175000"/>
                      <a:alpha val="40000"/>
                    </a:schemeClr>
                  </a:glow>
                </a:effectLst>
              </a:rPr>
              <a:t>   интересы, склонности.</a:t>
            </a:r>
            <a:endParaRPr lang="ru-RU" sz="4800" cap="none" dirty="0">
              <a:ln w="50800"/>
              <a:solidFill>
                <a:schemeClr val="bg1">
                  <a:shade val="50000"/>
                </a:schemeClr>
              </a:solidFill>
              <a:effectLst>
                <a:glow rad="228600">
                  <a:schemeClr val="accent1">
                    <a:satMod val="175000"/>
                    <a:alpha val="40000"/>
                  </a:schemeClr>
                </a:glow>
              </a:effectLst>
            </a:endParaRPr>
          </a:p>
        </p:txBody>
      </p:sp>
      <p:sp>
        <p:nvSpPr>
          <p:cNvPr id="3" name="Подзаголовок 2"/>
          <p:cNvSpPr>
            <a:spLocks noGrp="1"/>
          </p:cNvSpPr>
          <p:nvPr>
            <p:ph type="subTitle" idx="1"/>
          </p:nvPr>
        </p:nvSpPr>
        <p:spPr>
          <a:xfrm>
            <a:off x="0" y="1928802"/>
            <a:ext cx="9144000" cy="4643470"/>
          </a:xfrm>
        </p:spPr>
        <p:txBody>
          <a:bodyPr/>
          <a:lstStyle/>
          <a:p>
            <a:pPr algn="l">
              <a:buFont typeface="Wingdings" pitchFamily="2" charset="2"/>
              <a:buChar char="v"/>
            </a:pPr>
            <a:r>
              <a:rPr lang="ru-RU" dirty="0" smtClean="0">
                <a:solidFill>
                  <a:schemeClr val="bg1"/>
                </a:solidFill>
                <a:effectLst>
                  <a:glow rad="139700">
                    <a:schemeClr val="accent6">
                      <a:satMod val="175000"/>
                      <a:alpha val="40000"/>
                    </a:schemeClr>
                  </a:glow>
                </a:effectLst>
              </a:rPr>
              <a:t> усидчивость , терпеливость;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обязательность;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ответственность;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аккуратность;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эмоциональность – психическая устойчивость (способность к самоконтролю)</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настойчивость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«педантизм» в работе;</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честность;</a:t>
            </a:r>
          </a:p>
          <a:p>
            <a:pPr algn="l">
              <a:buFont typeface="Wingdings" pitchFamily="2" charset="2"/>
              <a:buChar char="v"/>
            </a:pPr>
            <a:r>
              <a:rPr lang="ru-RU" dirty="0" smtClean="0">
                <a:solidFill>
                  <a:schemeClr val="bg1"/>
                </a:solidFill>
                <a:effectLst>
                  <a:glow rad="139700">
                    <a:schemeClr val="accent6">
                      <a:satMod val="175000"/>
                      <a:alpha val="40000"/>
                    </a:schemeClr>
                  </a:glow>
                </a:effectLst>
              </a:rPr>
              <a:t> справедливость.</a:t>
            </a:r>
          </a:p>
          <a:p>
            <a:pPr algn="l">
              <a:buFont typeface="Wingdings" pitchFamily="2" charset="2"/>
              <a:buChar char="v"/>
            </a:pPr>
            <a:endParaRPr lang="ru-RU" dirty="0" smtClean="0">
              <a:solidFill>
                <a:schemeClr val="bg2">
                  <a:lumMod val="75000"/>
                </a:schemeClr>
              </a:solidFill>
            </a:endParaRPr>
          </a:p>
          <a:p>
            <a:pPr algn="l"/>
            <a:endParaRPr lang="ru-RU" dirty="0" smtClean="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ppt_w*0.70"/>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animEffect transition="in" filter="fade">
                                      <p:cBhvr>
                                        <p:cTn id="9" dur="3000"/>
                                        <p:tgtEl>
                                          <p:spTgt spid="2"/>
                                        </p:tgtEl>
                                      </p:cBhvr>
                                    </p:animEffect>
                                  </p:childTnLst>
                                </p:cTn>
                              </p:par>
                            </p:childTnLst>
                          </p:cTn>
                        </p:par>
                        <p:par>
                          <p:cTn id="10" fill="hold">
                            <p:stCondLst>
                              <p:cond delay="3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7"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7000"/>
                            </p:stCondLst>
                            <p:childTnLst>
                              <p:par>
                                <p:cTn id="23" presetID="47"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9000"/>
                            </p:stCondLst>
                            <p:childTnLst>
                              <p:par>
                                <p:cTn id="29" presetID="47" presetClass="entr" presetSubtype="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1000"/>
                            </p:stCondLst>
                            <p:childTnLst>
                              <p:par>
                                <p:cTn id="35" presetID="47" presetClass="entr" presetSubtype="0"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13000"/>
                            </p:stCondLst>
                            <p:childTnLst>
                              <p:par>
                                <p:cTn id="41" presetID="47" presetClass="entr" presetSubtype="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2000"/>
                                        <p:tgtEl>
                                          <p:spTgt spid="3">
                                            <p:txEl>
                                              <p:pRg st="5" end="5"/>
                                            </p:txEl>
                                          </p:spTgt>
                                        </p:tgtEl>
                                      </p:cBhvr>
                                    </p:animEffect>
                                    <p:anim calcmode="lin" valueType="num">
                                      <p:cBhvr>
                                        <p:cTn id="44"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15000"/>
                            </p:stCondLst>
                            <p:childTnLst>
                              <p:par>
                                <p:cTn id="47" presetID="47"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17000"/>
                            </p:stCondLst>
                            <p:childTnLst>
                              <p:par>
                                <p:cTn id="53" presetID="47" presetClass="entr" presetSubtype="0" fill="hold"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2000"/>
                                        <p:tgtEl>
                                          <p:spTgt spid="3">
                                            <p:txEl>
                                              <p:pRg st="7" end="7"/>
                                            </p:txEl>
                                          </p:spTgt>
                                        </p:tgtEl>
                                      </p:cBhvr>
                                    </p:animEffect>
                                    <p:anim calcmode="lin" valueType="num">
                                      <p:cBhvr>
                                        <p:cTn id="56"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19000"/>
                            </p:stCondLst>
                            <p:childTnLst>
                              <p:par>
                                <p:cTn id="59" presetID="47" presetClass="entr" presetSubtype="0" fill="hold"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2000"/>
                                        <p:tgtEl>
                                          <p:spTgt spid="3">
                                            <p:txEl>
                                              <p:pRg st="8" end="8"/>
                                            </p:txEl>
                                          </p:spTgt>
                                        </p:tgtEl>
                                      </p:cBhvr>
                                    </p:animEffect>
                                    <p:anim calcmode="lin" valueType="num">
                                      <p:cBhvr>
                                        <p:cTn id="6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0"/>
            <a:ext cx="8572528" cy="1500174"/>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a:r>
              <a:rPr lang="ru-RU" sz="5400" cap="none" spc="50" dirty="0" smtClean="0">
                <a:ln w="11430">
                  <a:solidFill>
                    <a:schemeClr val="accent2">
                      <a:lumMod val="50000"/>
                    </a:schemeClr>
                  </a:solidFill>
                </a:ln>
                <a:gradFill>
                  <a:gsLst>
                    <a:gs pos="25000">
                      <a:schemeClr val="accent2">
                        <a:satMod val="155000"/>
                      </a:schemeClr>
                    </a:gs>
                    <a:gs pos="100000">
                      <a:schemeClr val="accent2">
                        <a:shade val="45000"/>
                        <a:satMod val="165000"/>
                      </a:schemeClr>
                    </a:gs>
                  </a:gsLst>
                  <a:lin ang="5400000"/>
                </a:gradFill>
                <a:effectLst>
                  <a:glow rad="101600">
                    <a:schemeClr val="accent2">
                      <a:satMod val="175000"/>
                      <a:alpha val="40000"/>
                    </a:schemeClr>
                  </a:glow>
                  <a:outerShdw blurRad="76200" dist="50800" dir="5400000" algn="tl" rotWithShape="0">
                    <a:srgbClr val="000000">
                      <a:alpha val="65000"/>
                    </a:srgbClr>
                  </a:outerShdw>
                </a:effectLst>
              </a:rPr>
              <a:t>    </a:t>
            </a:r>
            <a:r>
              <a:rPr lang="ru-RU" sz="5300" cap="none" dirty="0" err="1" smtClean="0">
                <a:ln w="24500" cmpd="dbl">
                  <a:solidFill>
                    <a:schemeClr val="accent2">
                      <a:lumMod val="50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01600">
                    <a:schemeClr val="accent2">
                      <a:satMod val="175000"/>
                      <a:alpha val="40000"/>
                    </a:schemeClr>
                  </a:glow>
                  <a:outerShdw blurRad="38100" dist="38100" dir="7020000" algn="tl">
                    <a:srgbClr val="000000">
                      <a:alpha val="35000"/>
                    </a:srgbClr>
                  </a:outerShdw>
                </a:effectLst>
              </a:rPr>
              <a:t>Профессиограмма</a:t>
            </a:r>
            <a:r>
              <a:rPr lang="ru-RU" sz="5300" cap="none" dirty="0" smtClean="0">
                <a:ln w="24500" cmpd="dbl">
                  <a:solidFill>
                    <a:schemeClr val="accent2">
                      <a:lumMod val="50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01600">
                    <a:schemeClr val="accent2">
                      <a:satMod val="175000"/>
                      <a:alpha val="40000"/>
                    </a:schemeClr>
                  </a:glow>
                  <a:outerShdw blurRad="38100" dist="38100" dir="7020000" algn="tl">
                    <a:srgbClr val="000000">
                      <a:alpha val="35000"/>
                    </a:srgbClr>
                  </a:outerShdw>
                </a:effectLst>
              </a:rPr>
              <a:t>   </a:t>
            </a:r>
            <a:br>
              <a:rPr lang="ru-RU" sz="5300" cap="none" dirty="0" smtClean="0">
                <a:ln w="24500" cmpd="dbl">
                  <a:solidFill>
                    <a:schemeClr val="accent2">
                      <a:lumMod val="50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01600">
                    <a:schemeClr val="accent2">
                      <a:satMod val="175000"/>
                      <a:alpha val="40000"/>
                    </a:schemeClr>
                  </a:glow>
                  <a:outerShdw blurRad="38100" dist="38100" dir="7020000" algn="tl">
                    <a:srgbClr val="000000">
                      <a:alpha val="35000"/>
                    </a:srgbClr>
                  </a:outerShdw>
                </a:effectLst>
              </a:rPr>
            </a:br>
            <a:r>
              <a:rPr lang="ru-RU" sz="5300" cap="none" dirty="0" smtClean="0">
                <a:ln w="24500" cmpd="dbl">
                  <a:solidFill>
                    <a:schemeClr val="accent2">
                      <a:lumMod val="50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01600">
                    <a:schemeClr val="accent2">
                      <a:satMod val="175000"/>
                      <a:alpha val="40000"/>
                    </a:schemeClr>
                  </a:glow>
                  <a:outerShdw blurRad="38100" dist="38100" dir="7020000" algn="tl">
                    <a:srgbClr val="000000">
                      <a:alpha val="35000"/>
                    </a:srgbClr>
                  </a:outerShdw>
                </a:effectLst>
              </a:rPr>
              <a:t>          «Визажист».</a:t>
            </a:r>
            <a:endParaRPr lang="ru-RU" sz="5300" cap="none" spc="50" dirty="0">
              <a:ln w="24500" cmpd="dbl">
                <a:solidFill>
                  <a:schemeClr val="accent2">
                    <a:lumMod val="50000"/>
                  </a:schemeClr>
                </a:solidFill>
                <a:prstDash val="solid"/>
                <a:miter lim="800000"/>
              </a:ln>
              <a:solidFill>
                <a:srgbClr val="FFC000"/>
              </a:solidFill>
              <a:effectLst>
                <a:glow rad="101600">
                  <a:schemeClr val="accent2">
                    <a:satMod val="175000"/>
                    <a:alpha val="40000"/>
                  </a:schemeClr>
                </a:glow>
                <a:outerShdw blurRad="38100" dist="38100" dir="7020000" algn="tl">
                  <a:srgbClr val="000000">
                    <a:alpha val="35000"/>
                  </a:srgbClr>
                </a:outerShdw>
              </a:effectLst>
            </a:endParaRPr>
          </a:p>
        </p:txBody>
      </p:sp>
      <p:sp>
        <p:nvSpPr>
          <p:cNvPr id="3" name="Подзаголовок 2"/>
          <p:cNvSpPr>
            <a:spLocks noGrp="1"/>
          </p:cNvSpPr>
          <p:nvPr>
            <p:ph type="subTitle" idx="1"/>
          </p:nvPr>
        </p:nvSpPr>
        <p:spPr>
          <a:xfrm>
            <a:off x="1142976" y="2071678"/>
            <a:ext cx="6480048" cy="1752600"/>
          </a:xfrm>
        </p:spPr>
        <p:txBody>
          <a:bodyPr/>
          <a:lstStyle/>
          <a:p>
            <a:r>
              <a:rPr lang="ru-RU" dirty="0" smtClean="0"/>
              <a:t> </a:t>
            </a:r>
            <a:endParaRPr lang="ru-RU" dirty="0"/>
          </a:p>
        </p:txBody>
      </p:sp>
      <p:graphicFrame>
        <p:nvGraphicFramePr>
          <p:cNvPr id="5" name="Таблица 4"/>
          <p:cNvGraphicFramePr>
            <a:graphicFrameLocks noGrp="1"/>
          </p:cNvGraphicFramePr>
          <p:nvPr/>
        </p:nvGraphicFramePr>
        <p:xfrm>
          <a:off x="14748" y="1681316"/>
          <a:ext cx="9129252" cy="5176684"/>
        </p:xfrm>
        <a:graphic>
          <a:graphicData uri="http://schemas.openxmlformats.org/drawingml/2006/table">
            <a:tbl>
              <a:tblPr>
                <a:tableStyleId>{284E427A-3D55-4303-BF80-6455036E1DE7}</a:tableStyleId>
              </a:tblPr>
              <a:tblGrid>
                <a:gridCol w="9129252"/>
              </a:tblGrid>
              <a:tr h="5176684">
                <a:tc>
                  <a:txBody>
                    <a:bodyPr/>
                    <a:lstStyle/>
                    <a:p>
                      <a:r>
                        <a:rPr lang="ru-RU" dirty="0" smtClean="0"/>
                        <a:t>Наименование профессии</a:t>
                      </a:r>
                      <a:r>
                        <a:rPr lang="ru-RU" baseline="0" dirty="0" smtClean="0"/>
                        <a:t>                            визажист</a:t>
                      </a:r>
                    </a:p>
                    <a:p>
                      <a:r>
                        <a:rPr lang="ru-RU" baseline="0" dirty="0" smtClean="0"/>
                        <a:t>Доминирующий способ мышления              адаптация – координация</a:t>
                      </a:r>
                    </a:p>
                    <a:p>
                      <a:r>
                        <a:rPr lang="ru-RU" baseline="0" dirty="0" smtClean="0"/>
                        <a:t> </a:t>
                      </a:r>
                    </a:p>
                    <a:p>
                      <a:r>
                        <a:rPr lang="ru-RU" baseline="0" dirty="0" smtClean="0"/>
                        <a:t>Область базовых знаний №1                        искусство создания имиджа, </a:t>
                      </a:r>
                    </a:p>
                    <a:p>
                      <a:r>
                        <a:rPr lang="ru-RU" baseline="0" dirty="0" smtClean="0"/>
                        <a:t>и их уровень                                                    </a:t>
                      </a:r>
                      <a:r>
                        <a:rPr lang="ru-RU" baseline="0" dirty="0" err="1" smtClean="0"/>
                        <a:t>уровень</a:t>
                      </a:r>
                      <a:r>
                        <a:rPr lang="ru-RU" baseline="0" dirty="0" smtClean="0"/>
                        <a:t> 3, высокий (теоретический)</a:t>
                      </a:r>
                    </a:p>
                    <a:p>
                      <a:endParaRPr lang="ru-RU" baseline="0" dirty="0" smtClean="0"/>
                    </a:p>
                    <a:p>
                      <a:r>
                        <a:rPr lang="ru-RU" baseline="0" dirty="0" smtClean="0"/>
                        <a:t>Область базовых знаний №2                        изобразительное искусство, уровень 2,</a:t>
                      </a:r>
                    </a:p>
                    <a:p>
                      <a:r>
                        <a:rPr lang="ru-RU" baseline="0" dirty="0" smtClean="0"/>
                        <a:t>и их уровень                                                   средний (практическое использование                         </a:t>
                      </a:r>
                    </a:p>
                    <a:p>
                      <a:r>
                        <a:rPr lang="ru-RU" baseline="0" dirty="0" smtClean="0"/>
                        <a:t>                                                                         знаний)</a:t>
                      </a:r>
                    </a:p>
                    <a:p>
                      <a:endParaRPr lang="ru-RU" baseline="0" dirty="0" smtClean="0"/>
                    </a:p>
                    <a:p>
                      <a:r>
                        <a:rPr lang="ru-RU" baseline="0" dirty="0" smtClean="0"/>
                        <a:t>Профессиональная область                         сфера обслуживания</a:t>
                      </a:r>
                    </a:p>
                    <a:p>
                      <a:endParaRPr lang="ru-RU" baseline="0" dirty="0" smtClean="0"/>
                    </a:p>
                    <a:p>
                      <a:r>
                        <a:rPr lang="ru-RU" baseline="0" dirty="0" smtClean="0"/>
                        <a:t>Межличностное взаимодействие                 редкое</a:t>
                      </a:r>
                    </a:p>
                    <a:p>
                      <a:endParaRPr lang="ru-RU" baseline="0" dirty="0" smtClean="0"/>
                    </a:p>
                    <a:p>
                      <a:r>
                        <a:rPr lang="ru-RU" baseline="0" dirty="0" smtClean="0"/>
                        <a:t>Доминирующий интерес                               артистический</a:t>
                      </a:r>
                    </a:p>
                    <a:p>
                      <a:endParaRPr lang="ru-RU" baseline="0" dirty="0" smtClean="0"/>
                    </a:p>
                    <a:p>
                      <a:r>
                        <a:rPr lang="ru-RU" baseline="0" dirty="0" smtClean="0"/>
                        <a:t>Дополнительный интерес                            социальный</a:t>
                      </a:r>
                    </a:p>
                    <a:p>
                      <a:r>
                        <a:rPr lang="ru-RU" baseline="0" dirty="0" smtClean="0"/>
                        <a:t>Условия работы                                            в помещении, сидячий</a:t>
                      </a:r>
                      <a:endParaRPr lang="ru-RU" dirty="0"/>
                    </a:p>
                  </a:txBody>
                  <a:tcPr/>
                </a:tc>
              </a:tr>
            </a:tbl>
          </a:graphicData>
        </a:graphic>
      </p:graphicFrame>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37"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3000"/>
                                        <p:tgtEl>
                                          <p:spTgt spid="5"/>
                                        </p:tgtEl>
                                      </p:cBhvr>
                                    </p:animEffect>
                                    <p:anim calcmode="lin" valueType="num">
                                      <p:cBhvr>
                                        <p:cTn id="15" dur="3000" fill="hold"/>
                                        <p:tgtEl>
                                          <p:spTgt spid="5"/>
                                        </p:tgtEl>
                                        <p:attrNameLst>
                                          <p:attrName>ppt_x</p:attrName>
                                        </p:attrNameLst>
                                      </p:cBhvr>
                                      <p:tavLst>
                                        <p:tav tm="0">
                                          <p:val>
                                            <p:strVal val="#ppt_x"/>
                                          </p:val>
                                        </p:tav>
                                        <p:tav tm="100000">
                                          <p:val>
                                            <p:strVal val="#ppt_x"/>
                                          </p:val>
                                        </p:tav>
                                      </p:tavLst>
                                    </p:anim>
                                    <p:anim calcmode="lin" valueType="num">
                                      <p:cBhvr>
                                        <p:cTn id="16" dur="2700" decel="100000" fill="hold"/>
                                        <p:tgtEl>
                                          <p:spTgt spid="5"/>
                                        </p:tgtEl>
                                        <p:attrNameLst>
                                          <p:attrName>ppt_y</p:attrName>
                                        </p:attrNameLst>
                                      </p:cBhvr>
                                      <p:tavLst>
                                        <p:tav tm="0">
                                          <p:val>
                                            <p:strVal val="#ppt_y+1"/>
                                          </p:val>
                                        </p:tav>
                                        <p:tav tm="100000">
                                          <p:val>
                                            <p:strVal val="#ppt_y-.03"/>
                                          </p:val>
                                        </p:tav>
                                      </p:tavLst>
                                    </p:anim>
                                    <p:anim calcmode="lin" valueType="num">
                                      <p:cBhvr>
                                        <p:cTn id="17" dur="300" accel="100000" fill="hold">
                                          <p:stCondLst>
                                            <p:cond delay="27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85728"/>
            <a:ext cx="9144000" cy="1500174"/>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ru-RU"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ru-RU" sz="4800" cap="none"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39700">
                    <a:schemeClr val="accent2">
                      <a:satMod val="175000"/>
                      <a:alpha val="40000"/>
                    </a:schemeClr>
                  </a:glow>
                  <a:outerShdw blurRad="38100" dist="38100" dir="7020000" algn="tl">
                    <a:srgbClr val="000000">
                      <a:alpha val="35000"/>
                    </a:srgbClr>
                  </a:outerShdw>
                </a:effectLst>
              </a:rPr>
              <a:t>История профессии.</a:t>
            </a:r>
            <a:endParaRPr lang="ru-RU" sz="4800" cap="none"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139700">
                  <a:schemeClr val="accent2">
                    <a:satMod val="175000"/>
                    <a:alpha val="40000"/>
                  </a:schemeClr>
                </a:glow>
                <a:outerShdw blurRad="38100" dist="38100" dir="7020000" algn="tl">
                  <a:srgbClr val="000000">
                    <a:alpha val="35000"/>
                  </a:srgbClr>
                </a:outerShdw>
              </a:effectLst>
            </a:endParaRPr>
          </a:p>
        </p:txBody>
      </p:sp>
      <p:sp>
        <p:nvSpPr>
          <p:cNvPr id="3" name="Подзаголовок 2"/>
          <p:cNvSpPr>
            <a:spLocks noGrp="1"/>
          </p:cNvSpPr>
          <p:nvPr>
            <p:ph type="subTitle" idx="1"/>
          </p:nvPr>
        </p:nvSpPr>
        <p:spPr>
          <a:xfrm>
            <a:off x="0" y="1214422"/>
            <a:ext cx="9144000" cy="5643578"/>
          </a:xfrm>
        </p:spPr>
        <p:txBody>
          <a:bodyPr/>
          <a:lstStyle/>
          <a:p>
            <a:pPr algn="l"/>
            <a:r>
              <a:rPr lang="ru-RU" dirty="0" smtClean="0">
                <a:solidFill>
                  <a:schemeClr val="tx1">
                    <a:lumMod val="75000"/>
                  </a:schemeClr>
                </a:solidFill>
              </a:rPr>
              <a:t>Косметикой пользуются с давних времен. Краска для подведения глаз была найдена в египетских захоронениях, относящихся к 3000 году до нашей эры. Римские дамы использовали окрашенную пудру и бронзовые ложки с длинными ручками для извлечения и смешивания косметических средств. Долгое время употребление декоративной косметики считалось безнравственным: посвященная этикету книга, написанная в начале века, утверждает, что восточный обычай подкрашивать губы допускается лишь на сцене.</a:t>
            </a:r>
          </a:p>
          <a:p>
            <a:pPr algn="l"/>
            <a:r>
              <a:rPr lang="ru-RU" dirty="0" smtClean="0">
                <a:solidFill>
                  <a:schemeClr val="tx1">
                    <a:lumMod val="75000"/>
                  </a:schemeClr>
                </a:solidFill>
              </a:rPr>
              <a:t>   К счастью, за последнее время мнение изменилось, и абсолютно все женщины могут свободно пользоваться декоративной косметикой.</a:t>
            </a:r>
          </a:p>
          <a:p>
            <a:pPr algn="l"/>
            <a:endParaRPr lang="ru-RU" dirty="0" smtClean="0"/>
          </a:p>
          <a:p>
            <a:pPr algn="l"/>
            <a:endParaRPr lang="ru-RU" dirty="0" smtClean="0"/>
          </a:p>
          <a:p>
            <a:pPr algn="l"/>
            <a:endParaRPr lang="ru-RU" dirty="0" smtClean="0"/>
          </a:p>
          <a:p>
            <a:pPr algn="l"/>
            <a:endParaRPr lang="ru-RU"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ppt_w*0.05"/>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anim calcmode="lin" valueType="num">
                                      <p:cBhvr>
                                        <p:cTn id="9" dur="3000" fill="hold"/>
                                        <p:tgtEl>
                                          <p:spTgt spid="2"/>
                                        </p:tgtEl>
                                        <p:attrNameLst>
                                          <p:attrName>ppt_x</p:attrName>
                                        </p:attrNameLst>
                                      </p:cBhvr>
                                      <p:tavLst>
                                        <p:tav tm="0">
                                          <p:val>
                                            <p:strVal val="#ppt_x-.2"/>
                                          </p:val>
                                        </p:tav>
                                        <p:tav tm="100000">
                                          <p:val>
                                            <p:strVal val="#ppt_x"/>
                                          </p:val>
                                        </p:tav>
                                      </p:tavLst>
                                    </p:anim>
                                    <p:anim calcmode="lin" valueType="num">
                                      <p:cBhvr>
                                        <p:cTn id="10" dur="3000" fill="hold"/>
                                        <p:tgtEl>
                                          <p:spTgt spid="2"/>
                                        </p:tgtEl>
                                        <p:attrNameLst>
                                          <p:attrName>ppt_y</p:attrName>
                                        </p:attrNameLst>
                                      </p:cBhvr>
                                      <p:tavLst>
                                        <p:tav tm="0">
                                          <p:val>
                                            <p:strVal val="#ppt_y"/>
                                          </p:val>
                                        </p:tav>
                                        <p:tav tm="100000">
                                          <p:val>
                                            <p:strVal val="#ppt_y"/>
                                          </p:val>
                                        </p:tav>
                                      </p:tavLst>
                                    </p:anim>
                                    <p:animEffect transition="in" filter="fade">
                                      <p:cBhvr>
                                        <p:cTn id="11" dur="3000"/>
                                        <p:tgtEl>
                                          <p:spTgt spid="2"/>
                                        </p:tgtEl>
                                      </p:cBhvr>
                                    </p:animEffect>
                                  </p:childTnLst>
                                </p:cTn>
                              </p:par>
                            </p:childTnLst>
                          </p:cTn>
                        </p:par>
                        <p:par>
                          <p:cTn id="12" fill="hold">
                            <p:stCondLst>
                              <p:cond delay="3000"/>
                            </p:stCondLst>
                            <p:childTnLst>
                              <p:par>
                                <p:cTn id="13" presetID="58" presetClass="entr" presetSubtype="0" accel="10000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30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6" dur="30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30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9" dur="3000"/>
                                        <p:tgtEl>
                                          <p:spTgt spid="3">
                                            <p:txEl>
                                              <p:pRg st="0" end="0"/>
                                            </p:txEl>
                                          </p:spTgt>
                                        </p:tgtEl>
                                      </p:cBhvr>
                                    </p:animEffect>
                                  </p:childTnLst>
                                </p:cTn>
                              </p:par>
                              <p:par>
                                <p:cTn id="20" presetID="58" presetClass="entr" presetSubtype="0" ac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30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3" dur="30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4"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30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6"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071546"/>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5400" cap="none" dirty="0" smtClean="0">
                <a:ln w="50800"/>
                <a:solidFill>
                  <a:schemeClr val="bg1">
                    <a:shade val="50000"/>
                  </a:schemeClr>
                </a:solidFill>
                <a:effectLst/>
              </a:rPr>
              <a:t>      </a:t>
            </a:r>
            <a:r>
              <a:rPr lang="ru-RU" sz="5300" cap="none" dirty="0" smtClean="0">
                <a:ln w="18000">
                  <a:solidFill>
                    <a:schemeClr val="accent2">
                      <a:satMod val="140000"/>
                    </a:schemeClr>
                  </a:solidFill>
                  <a:prstDash val="solid"/>
                  <a:miter lim="800000"/>
                </a:ln>
                <a:solidFill>
                  <a:schemeClr val="accent2">
                    <a:lumMod val="60000"/>
                    <a:lumOff val="40000"/>
                  </a:schemeClr>
                </a:solidFill>
                <a:effectLst>
                  <a:glow rad="101600">
                    <a:schemeClr val="accent2">
                      <a:satMod val="175000"/>
                      <a:alpha val="40000"/>
                    </a:schemeClr>
                  </a:glow>
                  <a:outerShdw blurRad="25500" dist="23000" dir="7020000" algn="tl">
                    <a:srgbClr val="000000">
                      <a:alpha val="50000"/>
                    </a:srgbClr>
                  </a:outerShdw>
                </a:effectLst>
              </a:rPr>
              <a:t>Доминирующие виды     </a:t>
            </a:r>
            <a:br>
              <a:rPr lang="ru-RU" sz="5300" cap="none" dirty="0" smtClean="0">
                <a:ln w="18000">
                  <a:solidFill>
                    <a:schemeClr val="accent2">
                      <a:satMod val="140000"/>
                    </a:schemeClr>
                  </a:solidFill>
                  <a:prstDash val="solid"/>
                  <a:miter lim="800000"/>
                </a:ln>
                <a:solidFill>
                  <a:schemeClr val="accent2">
                    <a:lumMod val="60000"/>
                    <a:lumOff val="40000"/>
                  </a:schemeClr>
                </a:solidFill>
                <a:effectLst>
                  <a:glow rad="101600">
                    <a:schemeClr val="accent2">
                      <a:satMod val="175000"/>
                      <a:alpha val="40000"/>
                    </a:schemeClr>
                  </a:glow>
                  <a:outerShdw blurRad="25500" dist="23000" dir="7020000" algn="tl">
                    <a:srgbClr val="000000">
                      <a:alpha val="50000"/>
                    </a:srgbClr>
                  </a:outerShdw>
                </a:effectLst>
              </a:rPr>
            </a:br>
            <a:r>
              <a:rPr lang="ru-RU" sz="5300" cap="none" dirty="0" smtClean="0">
                <a:ln w="18000">
                  <a:solidFill>
                    <a:schemeClr val="accent2">
                      <a:satMod val="140000"/>
                    </a:schemeClr>
                  </a:solidFill>
                  <a:prstDash val="solid"/>
                  <a:miter lim="800000"/>
                </a:ln>
                <a:solidFill>
                  <a:schemeClr val="accent2">
                    <a:lumMod val="60000"/>
                    <a:lumOff val="40000"/>
                  </a:schemeClr>
                </a:solidFill>
                <a:effectLst>
                  <a:glow rad="101600">
                    <a:schemeClr val="accent2">
                      <a:satMod val="175000"/>
                      <a:alpha val="40000"/>
                    </a:schemeClr>
                  </a:glow>
                  <a:outerShdw blurRad="25500" dist="23000" dir="7020000" algn="tl">
                    <a:srgbClr val="000000">
                      <a:alpha val="50000"/>
                    </a:srgbClr>
                  </a:outerShdw>
                </a:effectLst>
              </a:rPr>
              <a:t>             деятельности.</a:t>
            </a:r>
            <a:endParaRPr lang="ru-RU" sz="5300" cap="none" dirty="0">
              <a:ln w="50800"/>
              <a:solidFill>
                <a:schemeClr val="accent2">
                  <a:lumMod val="60000"/>
                  <a:lumOff val="40000"/>
                </a:schemeClr>
              </a:solidFill>
              <a:effectLst>
                <a:glow rad="101600">
                  <a:schemeClr val="accent2">
                    <a:satMod val="175000"/>
                    <a:alpha val="40000"/>
                  </a:schemeClr>
                </a:glow>
                <a:outerShdw blurRad="25500" dist="23000" dir="7020000" algn="tl">
                  <a:srgbClr val="000000">
                    <a:alpha val="50000"/>
                  </a:srgbClr>
                </a:outerShdw>
              </a:effectLst>
            </a:endParaRPr>
          </a:p>
        </p:txBody>
      </p:sp>
      <p:sp>
        <p:nvSpPr>
          <p:cNvPr id="3" name="Подзаголовок 2"/>
          <p:cNvSpPr>
            <a:spLocks noGrp="1"/>
          </p:cNvSpPr>
          <p:nvPr>
            <p:ph type="subTitle" idx="1"/>
          </p:nvPr>
        </p:nvSpPr>
        <p:spPr>
          <a:xfrm>
            <a:off x="0" y="2428868"/>
            <a:ext cx="9144000" cy="442913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l">
              <a:buFont typeface="Wingdings" pitchFamily="2" charset="2"/>
              <a:buChar char="Ø"/>
            </a:pP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маскировка недостатков лица, косметических дефектов при помощи средств декоративной косметики;</a:t>
            </a:r>
          </a:p>
          <a:p>
            <a:pPr algn="l">
              <a:buFont typeface="Wingdings" pitchFamily="2" charset="2"/>
              <a:buChar char="Ø"/>
            </a:pP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подчеркивание отдельных чет лица при помощи умелого нанесения макияжа с учетом формы лица, цвете кожи, волос, глаз и т.д.;</a:t>
            </a:r>
          </a:p>
          <a:p>
            <a:pPr algn="l">
              <a:buFont typeface="Wingdings" pitchFamily="2" charset="2"/>
              <a:buChar char="Ø"/>
            </a:pP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подбор косметических средств, подходящих только для конкретного клиента;</a:t>
            </a:r>
          </a:p>
          <a:p>
            <a:pPr algn="l">
              <a:buFont typeface="Wingdings" pitchFamily="2" charset="2"/>
              <a:buChar char="Ø"/>
            </a:pP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 помощь в создании индивидуального внешнего облика, образа;</a:t>
            </a:r>
          </a:p>
          <a:p>
            <a:pPr algn="l">
              <a:buFont typeface="Wingdings" pitchFamily="2" charset="2"/>
              <a:buChar char="Ø"/>
            </a:pP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 проведение консультативной работы с людьми (дача рекомендаций, советов по подбору декоративной косметики</a:t>
            </a:r>
            <a:r>
              <a:rPr lang="ru-RU" b="1" spc="100" dirty="0" smtClean="0">
                <a:ln w="18000">
                  <a:solidFill>
                    <a:schemeClr val="accent1">
                      <a:satMod val="200000"/>
                      <a:tint val="72000"/>
                    </a:schemeClr>
                  </a:solidFill>
                  <a:prstDash val="solid"/>
                </a:ln>
                <a:solidFill>
                  <a:schemeClr val="accent3">
                    <a:lumMod val="75000"/>
                  </a:schemeClr>
                </a:solidFill>
                <a:effectLst>
                  <a:outerShdw blurRad="25000" dist="20000" dir="16020000" algn="tl">
                    <a:schemeClr val="accent1">
                      <a:satMod val="200000"/>
                      <a:shade val="1000"/>
                      <a:alpha val="60000"/>
                    </a:schemeClr>
                  </a:outerShdw>
                </a:effectLst>
              </a:rPr>
              <a:t>);</a:t>
            </a:r>
            <a:endParaRPr lang="ru-RU"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l">
              <a:buFont typeface="Wingdings" pitchFamily="2" charset="2"/>
              <a:buChar char="Ø"/>
            </a:pPr>
            <a:endParaRPr lang="ru-RU"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l">
              <a:buFont typeface="Wingdings" pitchFamily="2" charset="2"/>
              <a:buChar char="Ø"/>
            </a:pPr>
            <a:endParaRPr lang="ru-RU"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l">
              <a:buFont typeface="Wingdings" pitchFamily="2" charset="2"/>
              <a:buChar char="Ø"/>
            </a:pPr>
            <a:endParaRPr lang="ru-RU"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4800"/>
                            </p:stCondLst>
                            <p:childTnLst>
                              <p:par>
                                <p:cTn id="12" presetID="20"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3000"/>
                                        <p:tgtEl>
                                          <p:spTgt spid="3">
                                            <p:txEl>
                                              <p:pRg st="0" end="0"/>
                                            </p:txEl>
                                          </p:spTgt>
                                        </p:tgtEl>
                                      </p:cBhvr>
                                    </p:animEffect>
                                  </p:childTnLst>
                                </p:cTn>
                              </p:par>
                              <p:par>
                                <p:cTn id="15" presetID="20"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3000"/>
                                        <p:tgtEl>
                                          <p:spTgt spid="3">
                                            <p:txEl>
                                              <p:pRg st="1" end="1"/>
                                            </p:txEl>
                                          </p:spTgt>
                                        </p:tgtEl>
                                      </p:cBhvr>
                                    </p:animEffect>
                                  </p:childTnLst>
                                </p:cTn>
                              </p:par>
                              <p:par>
                                <p:cTn id="18" presetID="2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3000"/>
                                        <p:tgtEl>
                                          <p:spTgt spid="3">
                                            <p:txEl>
                                              <p:pRg st="2" end="2"/>
                                            </p:txEl>
                                          </p:spTgt>
                                        </p:tgtEl>
                                      </p:cBhvr>
                                    </p:animEffect>
                                  </p:childTnLst>
                                </p:cTn>
                              </p:par>
                              <p:par>
                                <p:cTn id="21" presetID="2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edge">
                                      <p:cBhvr>
                                        <p:cTn id="23" dur="3000"/>
                                        <p:tgtEl>
                                          <p:spTgt spid="3">
                                            <p:txEl>
                                              <p:pRg st="3" end="3"/>
                                            </p:txEl>
                                          </p:spTgt>
                                        </p:tgtEl>
                                      </p:cBhvr>
                                    </p:animEffect>
                                  </p:childTnLst>
                                </p:cTn>
                              </p:par>
                              <p:par>
                                <p:cTn id="24" presetID="2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edge">
                                      <p:cBhvr>
                                        <p:cTn id="26"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285860"/>
          </a:xfrm>
        </p:spPr>
        <p:txBody>
          <a:bodyPr>
            <a:noAutofit/>
          </a:bodyPr>
          <a:lstStyle/>
          <a:p>
            <a:pPr algn="l"/>
            <a:r>
              <a:rPr lang="ru-RU" sz="4800" cap="none"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rPr>
              <a:t>       </a:t>
            </a:r>
            <a:r>
              <a:rPr lang="ru-RU" sz="4800" cap="none" dirty="0" smtClean="0">
                <a:ln w="18000">
                  <a:solidFill>
                    <a:schemeClr val="accent2">
                      <a:satMod val="140000"/>
                    </a:schemeClr>
                  </a:solidFill>
                  <a:prstDash val="solid"/>
                  <a:miter lim="800000"/>
                </a:ln>
                <a:solidFill>
                  <a:schemeClr val="accent2">
                    <a:lumMod val="60000"/>
                    <a:lumOff val="40000"/>
                  </a:schemeClr>
                </a:solidFill>
                <a:effectLst>
                  <a:glow rad="139700">
                    <a:schemeClr val="accent2">
                      <a:satMod val="175000"/>
                      <a:alpha val="40000"/>
                    </a:schemeClr>
                  </a:glow>
                  <a:outerShdw blurRad="25500" dist="23000" dir="7020000" algn="tl">
                    <a:srgbClr val="000000">
                      <a:alpha val="50000"/>
                    </a:srgbClr>
                  </a:outerShdw>
                </a:effectLst>
              </a:rPr>
              <a:t>Личностные качества, </a:t>
            </a:r>
            <a:br>
              <a:rPr lang="ru-RU" sz="4800" cap="none" dirty="0" smtClean="0">
                <a:ln w="18000">
                  <a:solidFill>
                    <a:schemeClr val="accent2">
                      <a:satMod val="140000"/>
                    </a:schemeClr>
                  </a:solidFill>
                  <a:prstDash val="solid"/>
                  <a:miter lim="800000"/>
                </a:ln>
                <a:solidFill>
                  <a:schemeClr val="accent2">
                    <a:lumMod val="60000"/>
                    <a:lumOff val="40000"/>
                  </a:schemeClr>
                </a:solidFill>
                <a:effectLst>
                  <a:glow rad="139700">
                    <a:schemeClr val="accent2">
                      <a:satMod val="175000"/>
                      <a:alpha val="40000"/>
                    </a:schemeClr>
                  </a:glow>
                  <a:outerShdw blurRad="25500" dist="23000" dir="7020000" algn="tl">
                    <a:srgbClr val="000000">
                      <a:alpha val="50000"/>
                    </a:srgbClr>
                  </a:outerShdw>
                </a:effectLst>
              </a:rPr>
            </a:br>
            <a:r>
              <a:rPr lang="ru-RU" sz="4800" cap="none" dirty="0" smtClean="0">
                <a:ln w="18000">
                  <a:solidFill>
                    <a:schemeClr val="accent2">
                      <a:satMod val="140000"/>
                    </a:schemeClr>
                  </a:solidFill>
                  <a:prstDash val="solid"/>
                  <a:miter lim="800000"/>
                </a:ln>
                <a:solidFill>
                  <a:schemeClr val="accent2">
                    <a:lumMod val="60000"/>
                    <a:lumOff val="40000"/>
                  </a:schemeClr>
                </a:solidFill>
                <a:effectLst>
                  <a:glow rad="139700">
                    <a:schemeClr val="accent2">
                      <a:satMod val="175000"/>
                      <a:alpha val="40000"/>
                    </a:schemeClr>
                  </a:glow>
                  <a:outerShdw blurRad="25500" dist="23000" dir="7020000" algn="tl">
                    <a:srgbClr val="000000">
                      <a:alpha val="50000"/>
                    </a:srgbClr>
                  </a:outerShdw>
                </a:effectLst>
              </a:rPr>
              <a:t>   интересы и склонности:</a:t>
            </a:r>
            <a:endParaRPr lang="ru-RU" sz="4800" cap="none" dirty="0">
              <a:ln w="18000">
                <a:solidFill>
                  <a:schemeClr val="accent2">
                    <a:satMod val="140000"/>
                  </a:schemeClr>
                </a:solidFill>
                <a:prstDash val="solid"/>
                <a:miter lim="800000"/>
              </a:ln>
              <a:solidFill>
                <a:schemeClr val="accent2">
                  <a:lumMod val="60000"/>
                  <a:lumOff val="40000"/>
                </a:schemeClr>
              </a:solidFill>
              <a:effectLst>
                <a:glow rad="139700">
                  <a:schemeClr val="accent2">
                    <a:satMod val="175000"/>
                    <a:alpha val="40000"/>
                  </a:schemeClr>
                </a:glow>
                <a:outerShdw blurRad="25500" dist="23000" dir="7020000" algn="tl">
                  <a:srgbClr val="000000">
                    <a:alpha val="50000"/>
                  </a:srgbClr>
                </a:outerShdw>
              </a:effectLst>
            </a:endParaRPr>
          </a:p>
        </p:txBody>
      </p:sp>
      <p:sp>
        <p:nvSpPr>
          <p:cNvPr id="3" name="Подзаголовок 2"/>
          <p:cNvSpPr>
            <a:spLocks noGrp="1"/>
          </p:cNvSpPr>
          <p:nvPr>
            <p:ph type="subTitle" idx="1"/>
          </p:nvPr>
        </p:nvSpPr>
        <p:spPr>
          <a:xfrm>
            <a:off x="0" y="2357430"/>
            <a:ext cx="9144000" cy="4214818"/>
          </a:xfrm>
        </p:spPr>
        <p:txBody>
          <a:bodyPr/>
          <a:lstStyle/>
          <a:p>
            <a:pPr algn="l">
              <a:buFont typeface="Wingdings" pitchFamily="2" charset="2"/>
              <a:buChar char="v"/>
            </a:pPr>
            <a:r>
              <a:rPr lang="ru-RU" dirty="0" smtClean="0"/>
              <a:t> </a:t>
            </a:r>
            <a:r>
              <a:rPr lang="ru-RU" dirty="0" smtClean="0">
                <a:solidFill>
                  <a:srgbClr val="003300"/>
                </a:solidFill>
              </a:rPr>
              <a:t>аккуратность;</a:t>
            </a:r>
          </a:p>
          <a:p>
            <a:pPr algn="l">
              <a:buFont typeface="Wingdings" pitchFamily="2" charset="2"/>
              <a:buChar char="v"/>
            </a:pPr>
            <a:r>
              <a:rPr lang="ru-RU" dirty="0" smtClean="0">
                <a:solidFill>
                  <a:srgbClr val="003300"/>
                </a:solidFill>
              </a:rPr>
              <a:t> чистоплотность;</a:t>
            </a:r>
          </a:p>
          <a:p>
            <a:pPr algn="l">
              <a:buFont typeface="Wingdings" pitchFamily="2" charset="2"/>
              <a:buChar char="v"/>
            </a:pPr>
            <a:r>
              <a:rPr lang="ru-RU" dirty="0" smtClean="0">
                <a:solidFill>
                  <a:srgbClr val="003300"/>
                </a:solidFill>
              </a:rPr>
              <a:t> общительность;</a:t>
            </a:r>
          </a:p>
          <a:p>
            <a:pPr algn="l">
              <a:buFont typeface="Wingdings" pitchFamily="2" charset="2"/>
              <a:buChar char="v"/>
            </a:pPr>
            <a:r>
              <a:rPr lang="ru-RU" dirty="0" smtClean="0">
                <a:solidFill>
                  <a:srgbClr val="003300"/>
                </a:solidFill>
              </a:rPr>
              <a:t> внимательность;</a:t>
            </a:r>
          </a:p>
          <a:p>
            <a:pPr algn="l">
              <a:buFont typeface="Wingdings" pitchFamily="2" charset="2"/>
              <a:buChar char="v"/>
            </a:pPr>
            <a:r>
              <a:rPr lang="ru-RU" dirty="0" smtClean="0">
                <a:solidFill>
                  <a:srgbClr val="003300"/>
                </a:solidFill>
              </a:rPr>
              <a:t> терпеливость;</a:t>
            </a:r>
          </a:p>
          <a:p>
            <a:pPr algn="l">
              <a:buFont typeface="Wingdings" pitchFamily="2" charset="2"/>
              <a:buChar char="v"/>
            </a:pPr>
            <a:r>
              <a:rPr lang="ru-RU" dirty="0" smtClean="0">
                <a:solidFill>
                  <a:srgbClr val="003300"/>
                </a:solidFill>
              </a:rPr>
              <a:t> вежливость.</a:t>
            </a:r>
          </a:p>
          <a:p>
            <a:pPr algn="l">
              <a:buFont typeface="Wingdings" pitchFamily="2" charset="2"/>
              <a:buChar char="v"/>
            </a:pPr>
            <a:endParaRPr lang="ru-RU" dirty="0" smtClean="0"/>
          </a:p>
          <a:p>
            <a:pPr algn="l">
              <a:buFont typeface="Wingdings" pitchFamily="2" charset="2"/>
              <a:buChar char="v"/>
            </a:pPr>
            <a:endParaRPr lang="ru-RU" dirty="0" smtClean="0"/>
          </a:p>
          <a:p>
            <a:pPr algn="l">
              <a:buFont typeface="Wingdings" pitchFamily="2" charset="2"/>
              <a:buChar char="v"/>
            </a:pPr>
            <a:endParaRPr lang="ru-RU" dirty="0" smtClean="0"/>
          </a:p>
          <a:p>
            <a:pPr algn="l">
              <a:buFont typeface="Wingdings" pitchFamily="2" charset="2"/>
              <a:buChar char="v"/>
            </a:pPr>
            <a:endParaRPr lang="ru-RU" dirty="0" smtClean="0"/>
          </a:p>
          <a:p>
            <a:pPr algn="l">
              <a:buFont typeface="Wingdings" pitchFamily="2" charset="2"/>
              <a:buChar char="v"/>
            </a:pPr>
            <a:endParaRPr lang="ru-RU" dirty="0" smtClean="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0"/>
                                        <p:tgtEl>
                                          <p:spTgt spid="2"/>
                                        </p:tgtEl>
                                      </p:cBhvr>
                                    </p:animEffect>
                                  </p:childTnLst>
                                </p:cTn>
                              </p:par>
                            </p:childTnLst>
                          </p:cTn>
                        </p:par>
                        <p:par>
                          <p:cTn id="8" fill="hold">
                            <p:stCondLst>
                              <p:cond delay="5000"/>
                            </p:stCondLst>
                            <p:childTnLst>
                              <p:par>
                                <p:cTn id="9" presetID="16" presetClass="entr" presetSubtype="2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2000"/>
                                        <p:tgtEl>
                                          <p:spTgt spid="3">
                                            <p:txEl>
                                              <p:pRg st="0" end="0"/>
                                            </p:txEl>
                                          </p:spTgt>
                                        </p:tgtEl>
                                      </p:cBhvr>
                                    </p:animEffect>
                                  </p:childTnLst>
                                </p:cTn>
                              </p:par>
                            </p:childTnLst>
                          </p:cTn>
                        </p:par>
                        <p:par>
                          <p:cTn id="12" fill="hold">
                            <p:stCondLst>
                              <p:cond delay="7000"/>
                            </p:stCondLst>
                            <p:childTnLst>
                              <p:par>
                                <p:cTn id="13" presetID="16" presetClass="entr" presetSubtype="2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2000"/>
                                        <p:tgtEl>
                                          <p:spTgt spid="3">
                                            <p:txEl>
                                              <p:pRg st="1" end="1"/>
                                            </p:txEl>
                                          </p:spTgt>
                                        </p:tgtEl>
                                      </p:cBhvr>
                                    </p:animEffect>
                                  </p:childTnLst>
                                </p:cTn>
                              </p:par>
                            </p:childTnLst>
                          </p:cTn>
                        </p:par>
                        <p:par>
                          <p:cTn id="16" fill="hold">
                            <p:stCondLst>
                              <p:cond delay="9000"/>
                            </p:stCondLst>
                            <p:childTnLst>
                              <p:par>
                                <p:cTn id="17" presetID="16" presetClass="entr" presetSubtype="21"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2000"/>
                                        <p:tgtEl>
                                          <p:spTgt spid="3">
                                            <p:txEl>
                                              <p:pRg st="2" end="2"/>
                                            </p:txEl>
                                          </p:spTgt>
                                        </p:tgtEl>
                                      </p:cBhvr>
                                    </p:animEffect>
                                  </p:childTnLst>
                                </p:cTn>
                              </p:par>
                            </p:childTnLst>
                          </p:cTn>
                        </p:par>
                        <p:par>
                          <p:cTn id="20" fill="hold">
                            <p:stCondLst>
                              <p:cond delay="11000"/>
                            </p:stCondLst>
                            <p:childTnLst>
                              <p:par>
                                <p:cTn id="21" presetID="16" presetClass="entr" presetSubtype="21"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2000"/>
                                        <p:tgtEl>
                                          <p:spTgt spid="3">
                                            <p:txEl>
                                              <p:pRg st="3" end="3"/>
                                            </p:txEl>
                                          </p:spTgt>
                                        </p:tgtEl>
                                      </p:cBhvr>
                                    </p:animEffect>
                                  </p:childTnLst>
                                </p:cTn>
                              </p:par>
                            </p:childTnLst>
                          </p:cTn>
                        </p:par>
                        <p:par>
                          <p:cTn id="24" fill="hold">
                            <p:stCondLst>
                              <p:cond delay="13000"/>
                            </p:stCondLst>
                            <p:childTnLst>
                              <p:par>
                                <p:cTn id="25" presetID="16" presetClass="entr" presetSubtype="21"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2000"/>
                                        <p:tgtEl>
                                          <p:spTgt spid="3">
                                            <p:txEl>
                                              <p:pRg st="4" end="4"/>
                                            </p:txEl>
                                          </p:spTgt>
                                        </p:tgtEl>
                                      </p:cBhvr>
                                    </p:animEffect>
                                  </p:childTnLst>
                                </p:cTn>
                              </p:par>
                            </p:childTnLst>
                          </p:cTn>
                        </p:par>
                        <p:par>
                          <p:cTn id="28" fill="hold">
                            <p:stCondLst>
                              <p:cond delay="15000"/>
                            </p:stCondLst>
                            <p:childTnLst>
                              <p:par>
                                <p:cTn id="29" presetID="16" presetClass="entr" presetSubtype="21"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882</TotalTime>
  <Words>3876</Words>
  <Application>Microsoft Office PowerPoint</Application>
  <PresentationFormat>Экран (4:3)</PresentationFormat>
  <Paragraphs>557</Paragraphs>
  <Slides>49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Техническая</vt:lpstr>
      <vt:lpstr> </vt:lpstr>
      <vt:lpstr> </vt:lpstr>
      <vt:lpstr>      История профессии.</vt:lpstr>
      <vt:lpstr>   Доминирующие виды           деятельности.</vt:lpstr>
      <vt:lpstr>     Личностные качества,          интересы, склонности.</vt:lpstr>
      <vt:lpstr>    Профессиограмма              «Визажист».</vt:lpstr>
      <vt:lpstr>       История профессии.</vt:lpstr>
      <vt:lpstr>      Доминирующие виды                   деятельности.</vt:lpstr>
      <vt:lpstr>       Личностные качества,     интересы и склонности:</vt:lpstr>
      <vt:lpstr>        Профессиограмма                 «Дизайнер».</vt:lpstr>
      <vt:lpstr>История профессии.</vt:lpstr>
      <vt:lpstr>      Доминирующие виды                   деятельности.</vt:lpstr>
      <vt:lpstr>     Личностные качества,     интересы и склонности:</vt:lpstr>
      <vt:lpstr>        Профессиограмма                «Журналист».</vt:lpstr>
      <vt:lpstr>        История профессии.</vt:lpstr>
      <vt:lpstr>     Доминирующие виды                   деятельности.</vt:lpstr>
      <vt:lpstr>      Личностные качества,     интересы и склонности: </vt:lpstr>
      <vt:lpstr>         Профессиограмма                   «Инженер».</vt:lpstr>
      <vt:lpstr>         История профессии.</vt:lpstr>
      <vt:lpstr>      Доминирующие виды                   деятельности.</vt:lpstr>
      <vt:lpstr>       Личностные качества,          интересы и склонности: </vt:lpstr>
      <vt:lpstr>        Профессиограмма                 «Клипмейкер».</vt:lpstr>
      <vt:lpstr>        История профессии.</vt:lpstr>
      <vt:lpstr>      Доминирующие виды                   деятельности.</vt:lpstr>
      <vt:lpstr>        Личностные качества,       интересы и склонности: </vt:lpstr>
      <vt:lpstr>         Профессиограмма                 «Маркетолог».</vt:lpstr>
      <vt:lpstr>       История профессии.</vt:lpstr>
      <vt:lpstr>         Доминирующие виды                   деятельности.</vt:lpstr>
      <vt:lpstr>       Личностные качества,         интересы и склонности:</vt:lpstr>
      <vt:lpstr>         Профессиограмма                 «Менеджер».</vt:lpstr>
      <vt:lpstr>       История профессии.</vt:lpstr>
      <vt:lpstr>      Доминирующие виды                   деятельности.</vt:lpstr>
      <vt:lpstr>      Личностные качества,         интересы и склонности:</vt:lpstr>
      <vt:lpstr>          Профессиограмма                    «Хирург».</vt:lpstr>
      <vt:lpstr>          История профессии.</vt:lpstr>
      <vt:lpstr>      Доминирующие виды                   деятельности.</vt:lpstr>
      <vt:lpstr>        Личностные качества,           интересы и склонности:</vt:lpstr>
      <vt:lpstr>        Профессиограмма                 «Управленец».</vt:lpstr>
      <vt:lpstr>       История профессии.</vt:lpstr>
      <vt:lpstr>         Доминирующие виды                     деятельности.</vt:lpstr>
      <vt:lpstr>        Личностные качества,           интересы и склонности:</vt:lpstr>
      <vt:lpstr>         Профессиограмма                 «Модельер».</vt:lpstr>
      <vt:lpstr>        История профессии.</vt:lpstr>
      <vt:lpstr>         Доминирующие виды                     деятельности.</vt:lpstr>
      <vt:lpstr>       Личностные качества,          интересы и склонности:</vt:lpstr>
      <vt:lpstr>Профессиограмма «Менеджер по  гостиничному делу».</vt:lpstr>
      <vt:lpstr>        История профессии.</vt:lpstr>
      <vt:lpstr>          Доминирующие виды                     деятельности.</vt:lpstr>
      <vt:lpstr>       Личностные качества,          интересы и склонности: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Admin</cp:lastModifiedBy>
  <cp:revision>119</cp:revision>
  <dcterms:created xsi:type="dcterms:W3CDTF">2010-01-31T09:14:03Z</dcterms:created>
  <dcterms:modified xsi:type="dcterms:W3CDTF">2010-02-02T20:26:19Z</dcterms:modified>
</cp:coreProperties>
</file>