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7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-9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1%82%D0%B5%D0%BC%D0%B0%D1%82%D0%B8%D0%BA%D0%B0_%D0%B2_%D0%B4%D0%B5%D0%B2%D1%8F%D1%82%D0%B8_%D0%BA%D0%BD%D0%B8%D0%B3%D0%B0%D1%85" TargetMode="External"/><Relationship Id="rId3" Type="http://schemas.openxmlformats.org/officeDocument/2006/relationships/hyperlink" Target="http://ru.wikipedia.org/wiki/%D0%A6%D0%B7%D1%8F%D0%B3%D1%83%D0%B2%D1%8D%D0%BD%D1%8C" TargetMode="External"/><Relationship Id="rId7" Type="http://schemas.openxmlformats.org/officeDocument/2006/relationships/hyperlink" Target="http://ru.wikipedia.org/wiki/%D0%A5%D0%B0%D0%BD%D1%8C_(%D0%B4%D0%B8%D0%BD%D0%B0%D1%81%D1%82%D0%B8%D1%8F)" TargetMode="External"/><Relationship Id="rId2" Type="http://schemas.openxmlformats.org/officeDocument/2006/relationships/hyperlink" Target="http://ru.wikipedia.org/wiki/%D0%A8%D0%B0%D0%BD_(%D0%B4%D0%B8%D0%BD%D0%B0%D1%81%D1%82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6%D0%B8%D0%BD%D1%8C_%D0%A8%D0%B8_%D0%A5%D1%83%D0%B0%D0%BD" TargetMode="External"/><Relationship Id="rId5" Type="http://schemas.openxmlformats.org/officeDocument/2006/relationships/hyperlink" Target="http://ru.wikipedia.org/wiki/%D0%A7%D0%B6%D0%BE%D1%83" TargetMode="External"/><Relationship Id="rId4" Type="http://schemas.openxmlformats.org/officeDocument/2006/relationships/hyperlink" Target="http://ru.wikipedia.org/wiki/%D0%A5%D1%8D%D0%BD%D0%B0%D0%BD%D1%8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C%D0%B0%D1%82%D0%B5%D0%BC%D0%B0%D1%82%D0%B8%D0%BA%D0%B0_%D0%B2_%D0%B4%D0%B5%D0%B2%D1%8F%D1%82%D0%B8_%D0%BA%D0%BD%D0%B8%D0%B3%D0%B0%D1%8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272366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 Олейник Екатерина Алексеевна,</a:t>
            </a:r>
          </a:p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МОУ «Лицей №1 пос.Львовский</a:t>
            </a:r>
          </a:p>
          <a:p>
            <a:r>
              <a:rPr lang="ru-RU" dirty="0" smtClean="0"/>
              <a:t>Подольский муниципальный район</a:t>
            </a:r>
          </a:p>
          <a:p>
            <a:r>
              <a:rPr lang="ru-RU" sz="2800" dirty="0" smtClean="0"/>
              <a:t>2012г.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500461"/>
          </a:xfrm>
        </p:spPr>
        <p:txBody>
          <a:bodyPr>
            <a:noAutofit/>
          </a:bodyPr>
          <a:lstStyle/>
          <a:p>
            <a:r>
              <a:rPr lang="ru-RU" sz="9600" dirty="0" smtClean="0"/>
              <a:t>Из истории математики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857" y="1599891"/>
            <a:ext cx="5714286" cy="4420217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Известно, что основной мерой длины в Древнем Египте был королевский локоть, разделённый на семь ладоней. Последний, в свою очередь, состоял из четырёх пальцев.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500063"/>
            <a:ext cx="67151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В Древнем Египте, чтобы получить прямой угол, столь необходимый при строительстве, поступали следующим образом. Верёвку делили на 12 равных частей.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93318"/>
            <a:ext cx="7132344" cy="44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285750"/>
            <a:ext cx="7000875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Изучая архитектурные сооружения Древнего Египта</a:t>
            </a:r>
            <a:r>
              <a:rPr lang="en-US" sz="2000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ученые пришили к выводу о существовании в те времена системы пропорций.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77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74638"/>
            <a:ext cx="78581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Среди пространственных тел самым "египетским" можно считать пирамиду, ведь именно такую форму имеют знаменитые усыпальницы фараонов.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602537" cy="49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785813"/>
            <a:ext cx="2428875" cy="49291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Жрецы Египта были главными хранителями священных тайн, традиций и культуры Древнего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Египта. Они 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владели древними, тайными, могущественными знаниями в области астрономии, физики, химии, математики, медицины.</a:t>
            </a: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52820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7999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Первые дошедшие до нас китайские письменные памятники относятся к эпохе </a:t>
            </a:r>
            <a:r>
              <a:rPr lang="ru-RU" sz="2400" dirty="0" smtClean="0">
                <a:solidFill>
                  <a:schemeClr val="tx1"/>
                </a:solidFill>
                <a:hlinkClick r:id="rId2" tooltip="Шан (династия)"/>
              </a:rPr>
              <a:t>Шан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XVIII—XII </a:t>
            </a:r>
            <a:r>
              <a:rPr lang="ru-RU" sz="2400" dirty="0" smtClean="0"/>
              <a:t>вв. до н. э.). И уже на </a:t>
            </a:r>
            <a:r>
              <a:rPr lang="ru-RU" sz="2400" dirty="0" smtClean="0">
                <a:hlinkClick r:id="rId3" tooltip="Цзягувэнь"/>
              </a:rPr>
              <a:t>гадальных костях</a:t>
            </a:r>
            <a:r>
              <a:rPr lang="ru-RU" sz="2400" dirty="0" smtClean="0"/>
              <a:t> </a:t>
            </a:r>
            <a:r>
              <a:rPr lang="en-US" sz="2400" dirty="0" smtClean="0"/>
              <a:t>XIV </a:t>
            </a:r>
            <a:r>
              <a:rPr lang="ru-RU" sz="2400" dirty="0" smtClean="0"/>
              <a:t>в. до н. э., найденных в </a:t>
            </a:r>
            <a:r>
              <a:rPr lang="ru-RU" sz="2400" dirty="0" err="1" smtClean="0">
                <a:hlinkClick r:id="rId4" tooltip="Хэнань"/>
              </a:rPr>
              <a:t>Хэнани</a:t>
            </a:r>
            <a:r>
              <a:rPr lang="ru-RU" sz="2400" dirty="0" smtClean="0"/>
              <a:t>, сохранились обозначения цифр. Но подлинный расцвет науки начался после того, как в </a:t>
            </a:r>
            <a:r>
              <a:rPr lang="en-US" sz="2400" dirty="0" smtClean="0"/>
              <a:t>XII </a:t>
            </a:r>
            <a:r>
              <a:rPr lang="ru-RU" sz="2400" dirty="0" smtClean="0"/>
              <a:t>в. до н. э. Китай был завоёван кочевниками </a:t>
            </a:r>
            <a:r>
              <a:rPr lang="ru-RU" sz="2400" dirty="0" smtClean="0">
                <a:hlinkClick r:id="rId5" tooltip="Чжоу"/>
              </a:rPr>
              <a:t>Чжоу</a:t>
            </a:r>
            <a:r>
              <a:rPr lang="ru-RU" sz="2400" dirty="0" smtClean="0"/>
              <a:t>. В эти годы возникают и достигают удивительных высот китайская математика и астрономия. Появились первые точные календари и учебники математики. «Истребление книг» императором </a:t>
            </a:r>
            <a:r>
              <a:rPr lang="ru-RU" sz="2400" dirty="0" err="1" smtClean="0">
                <a:hlinkClick r:id="rId6" tooltip="Цинь Ши Хуан"/>
              </a:rPr>
              <a:t>Цинь</a:t>
            </a:r>
            <a:r>
              <a:rPr lang="ru-RU" sz="2400" dirty="0" smtClean="0">
                <a:hlinkClick r:id="rId6" tooltip="Цинь Ши Хуан"/>
              </a:rPr>
              <a:t> </a:t>
            </a:r>
            <a:r>
              <a:rPr lang="ru-RU" sz="2400" dirty="0" err="1" smtClean="0">
                <a:hlinkClick r:id="rId6" tooltip="Цинь Ши Хуан"/>
              </a:rPr>
              <a:t>Ши</a:t>
            </a:r>
            <a:r>
              <a:rPr lang="ru-RU" sz="2400" dirty="0" smtClean="0">
                <a:hlinkClick r:id="rId6" tooltip="Цинь Ши Хуан"/>
              </a:rPr>
              <a:t> Хуаном</a:t>
            </a:r>
            <a:r>
              <a:rPr lang="ru-RU" sz="2400" dirty="0" smtClean="0"/>
              <a:t> (</a:t>
            </a:r>
            <a:r>
              <a:rPr lang="ru-RU" sz="2400" dirty="0" err="1" smtClean="0"/>
              <a:t>Ши</a:t>
            </a:r>
            <a:r>
              <a:rPr lang="ru-RU" sz="2400" dirty="0" smtClean="0"/>
              <a:t> </a:t>
            </a:r>
            <a:r>
              <a:rPr lang="ru-RU" sz="2400" dirty="0" err="1" smtClean="0"/>
              <a:t>Хуанди</a:t>
            </a:r>
            <a:r>
              <a:rPr lang="ru-RU" sz="2400" dirty="0" smtClean="0"/>
              <a:t>) не позволило ранним книгам дойти до нас, однако они, скорее всего, легли в основу последующих трудов.</a:t>
            </a:r>
          </a:p>
          <a:p>
            <a:r>
              <a:rPr lang="ru-RU" sz="2400" dirty="0" smtClean="0"/>
              <a:t>С воцарением династии </a:t>
            </a:r>
            <a:r>
              <a:rPr lang="ru-RU" sz="2400" dirty="0" err="1" smtClean="0">
                <a:hlinkClick r:id="rId7" tooltip="Хань (династия)"/>
              </a:rPr>
              <a:t>Хань</a:t>
            </a:r>
            <a:r>
              <a:rPr lang="ru-RU" sz="2400" dirty="0" smtClean="0"/>
              <a:t> (</a:t>
            </a:r>
            <a:r>
              <a:rPr lang="en-US" sz="2400" dirty="0" smtClean="0"/>
              <a:t>II </a:t>
            </a:r>
            <a:r>
              <a:rPr lang="ru-RU" sz="2400" dirty="0" smtClean="0"/>
              <a:t>в. до н. э. — </a:t>
            </a:r>
            <a:r>
              <a:rPr lang="en-US" sz="2400" dirty="0" smtClean="0"/>
              <a:t>I </a:t>
            </a:r>
            <a:r>
              <a:rPr lang="ru-RU" sz="2400" dirty="0" smtClean="0"/>
              <a:t>в. н. э.) древние знания стали восстанавливать и развивать. Во </a:t>
            </a:r>
            <a:r>
              <a:rPr lang="en-US" sz="2400" dirty="0" smtClean="0"/>
              <a:t>II </a:t>
            </a:r>
            <a:r>
              <a:rPr lang="ru-RU" sz="2400" dirty="0" smtClean="0"/>
              <a:t>в. до н. э. опубликованы наиболее древние из дошедших до нас сочинений — математико-астрономический «Трактат об измерительном шесте» и фундаментальный труд «</a:t>
            </a:r>
            <a:r>
              <a:rPr lang="ru-RU" sz="2400" dirty="0" smtClean="0">
                <a:hlinkClick r:id="rId8" tooltip="Математика в девяти книгах"/>
              </a:rPr>
              <a:t>Математика в девяти книгах</a:t>
            </a:r>
            <a:r>
              <a:rPr lang="ru-RU" sz="2400" dirty="0" smtClean="0"/>
              <a:t>» (《</a:t>
            </a:r>
            <a:r>
              <a:rPr lang="ja-JP" altLang="en-US" sz="2400" dirty="0" smtClean="0"/>
              <a:t>九章算术</a:t>
            </a:r>
            <a:r>
              <a:rPr lang="en-US" altLang="ja-JP" sz="2400" dirty="0" smtClean="0"/>
              <a:t>》).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Гадальные кости с надписями, 1400-1200 г. До н.э. </a:t>
            </a:r>
            <a:endParaRPr lang="ru-RU" b="1" i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65361"/>
            <a:ext cx="6761513" cy="472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Математическая мудрость Древнего Китая</a:t>
            </a:r>
            <a:endParaRPr lang="ru-RU" b="1" i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786742" cy="462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Так выглядели древние китайские цифры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00990" cy="454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Математика</a:t>
            </a:r>
          </a:p>
          <a:p>
            <a:pPr algn="ctr">
              <a:buNone/>
            </a:pPr>
            <a:r>
              <a:rPr lang="ru-RU" sz="6000" dirty="0" smtClean="0"/>
              <a:t>5 класс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3902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Метод китайского математика </a:t>
            </a:r>
            <a:r>
              <a:rPr lang="ru-RU" b="1" i="1" dirty="0" err="1" smtClean="0"/>
              <a:t>Лю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Хуэя</a:t>
            </a:r>
            <a:r>
              <a:rPr lang="ru-RU" b="1" i="1" dirty="0" smtClean="0"/>
              <a:t> (264 г.) для вычисления значения </a:t>
            </a:r>
            <a:endParaRPr lang="ru-RU" b="1" i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4731026" cy="45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1643050"/>
            <a:ext cx="2857520" cy="46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Задача </a:t>
            </a:r>
            <a:r>
              <a:rPr lang="ru-RU" b="1" i="1" dirty="0" err="1" smtClean="0"/>
              <a:t>Лю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Хуэя</a:t>
            </a:r>
            <a:r>
              <a:rPr lang="ru-RU" b="1" i="1" dirty="0" smtClean="0"/>
              <a:t>  «Наблюдение недоступного морского острова»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Цзу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Чунчжи</a:t>
            </a:r>
            <a:r>
              <a:rPr lang="ru-RU" b="1" i="1" dirty="0" smtClean="0"/>
              <a:t>  - китайский математик и астроном. </a:t>
            </a:r>
            <a:endParaRPr lang="ru-RU" b="1" i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59"/>
            <a:ext cx="4286280" cy="513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Лю</a:t>
            </a:r>
            <a:r>
              <a:rPr lang="ru-RU" sz="4000" dirty="0" smtClean="0"/>
              <a:t> </a:t>
            </a:r>
            <a:r>
              <a:rPr lang="ru-RU" sz="4000" dirty="0" err="1" smtClean="0"/>
              <a:t>Хуэй</a:t>
            </a:r>
            <a:r>
              <a:rPr lang="ru-RU" sz="4000" dirty="0" smtClean="0"/>
              <a:t> известен своими комментариями на «</a:t>
            </a:r>
            <a:r>
              <a:rPr lang="ru-RU" sz="4000" dirty="0" smtClean="0">
                <a:hlinkClick r:id="rId2" tooltip="Математика в девяти книгах"/>
              </a:rPr>
              <a:t>Математику в девяти книгах</a:t>
            </a:r>
            <a:r>
              <a:rPr lang="ru-RU" sz="4000" dirty="0" smtClean="0"/>
              <a:t>» (</a:t>
            </a:r>
            <a:r>
              <a:rPr lang="ru-RU" sz="4000" dirty="0" err="1" smtClean="0"/>
              <a:t>Цзю</a:t>
            </a:r>
            <a:r>
              <a:rPr lang="ru-RU" sz="4000" dirty="0" smtClean="0"/>
              <a:t> </a:t>
            </a:r>
            <a:r>
              <a:rPr lang="ru-RU" sz="4000" dirty="0" err="1" smtClean="0"/>
              <a:t>чжан</a:t>
            </a:r>
            <a:r>
              <a:rPr lang="ru-RU" sz="4000" dirty="0" smtClean="0"/>
              <a:t> </a:t>
            </a:r>
            <a:r>
              <a:rPr lang="ru-RU" sz="4000" dirty="0" err="1" smtClean="0"/>
              <a:t>суаньшу</a:t>
            </a:r>
            <a:r>
              <a:rPr lang="ru-RU" sz="4000" dirty="0" smtClean="0"/>
              <a:t>), которая представляет собой сборник решений математических задач из повседневной жизни. </a:t>
            </a:r>
            <a:r>
              <a:rPr lang="ru-RU" sz="4000" dirty="0" err="1" smtClean="0"/>
              <a:t>Лю</a:t>
            </a:r>
            <a:r>
              <a:rPr lang="ru-RU" sz="4000" dirty="0" smtClean="0"/>
              <a:t> </a:t>
            </a:r>
            <a:r>
              <a:rPr lang="ru-RU" sz="4000" dirty="0" err="1" smtClean="0"/>
              <a:t>Хуэй</a:t>
            </a:r>
            <a:r>
              <a:rPr lang="ru-RU" sz="4000" dirty="0" smtClean="0"/>
              <a:t> опубликовал «</a:t>
            </a:r>
            <a:r>
              <a:rPr lang="ru-RU" sz="4000" dirty="0" err="1" smtClean="0"/>
              <a:t>Цзю</a:t>
            </a:r>
            <a:r>
              <a:rPr lang="ru-RU" sz="4000" dirty="0" smtClean="0"/>
              <a:t> </a:t>
            </a:r>
            <a:r>
              <a:rPr lang="ru-RU" sz="4000" dirty="0" err="1" smtClean="0"/>
              <a:t>чжан</a:t>
            </a:r>
            <a:r>
              <a:rPr lang="ru-RU" sz="4000" dirty="0" smtClean="0"/>
              <a:t> </a:t>
            </a:r>
            <a:r>
              <a:rPr lang="ru-RU" sz="4000" dirty="0" err="1" smtClean="0"/>
              <a:t>суаньшу</a:t>
            </a:r>
            <a:r>
              <a:rPr lang="ru-RU" sz="4000" dirty="0" smtClean="0"/>
              <a:t>» в 263 году со своими комментариями, это старейшая сохранившаяся публикация книги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Это доска, используемая для вычислений в древнем  Китае</a:t>
            </a:r>
            <a:endParaRPr lang="ru-RU" b="1" i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3725" y="2662237"/>
            <a:ext cx="2876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 древнем Китае вместо черты использовали точку.</a:t>
            </a:r>
            <a:endParaRPr lang="ru-RU" b="1" i="1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6135" y="1524000"/>
            <a:ext cx="68717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80704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Древняя китайская головоломка </a:t>
            </a:r>
            <a:r>
              <a:rPr lang="ru-RU" sz="3200" b="1" i="1" dirty="0" err="1" smtClean="0"/>
              <a:t>Танграм</a:t>
            </a:r>
            <a:r>
              <a:rPr lang="ru-RU" sz="3200" b="1" i="1" dirty="0" smtClean="0"/>
              <a:t> развивает </a:t>
            </a:r>
            <a:r>
              <a:rPr lang="ru-RU" sz="3200" b="1" i="1" dirty="0" err="1" smtClean="0"/>
              <a:t>логичекое</a:t>
            </a:r>
            <a:r>
              <a:rPr lang="ru-RU" sz="3200" b="1" i="1" dirty="0" smtClean="0"/>
              <a:t> и образное мышления, комбинаторные навыки. Незаменима при подготовке ребенка к школе. </a:t>
            </a:r>
            <a:endParaRPr lang="ru-RU" sz="3200" b="1" i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44"/>
            <a:ext cx="6078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/>
              <a:t>Математика в Китае развивалась с глубокой древности более или менее самостоятельно и достигла своего наибольшего развития к XIV в. н.э. Далее в Китай проникает западная математика, принесённая в основном европейскими миссионерами, и это уже другая эпоха в истории науки Китая.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999537" cy="676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0213" y="4476750"/>
            <a:ext cx="6022975" cy="1366838"/>
          </a:xfrm>
        </p:spPr>
        <p:txBody>
          <a:bodyPr/>
          <a:lstStyle/>
          <a:p>
            <a:endParaRPr lang="ru-RU" b="1" i="1">
              <a:solidFill>
                <a:srgbClr val="F6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7772400" cy="1431925"/>
          </a:xfrm>
        </p:spPr>
        <p:txBody>
          <a:bodyPr/>
          <a:lstStyle/>
          <a:p>
            <a:endParaRPr lang="ru-RU" sz="5600" i="1" u="sng">
              <a:solidFill>
                <a:srgbClr val="D20096"/>
              </a:solidFill>
              <a:latin typeface="Tung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58888" y="981075"/>
            <a:ext cx="5473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6000" b="1" i="1" u="sng" dirty="0">
                <a:solidFill>
                  <a:srgbClr val="000099"/>
                </a:solidFill>
              </a:rPr>
              <a:t>Античная        математика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419475" y="3284538"/>
            <a:ext cx="500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FF0101"/>
                </a:solidFill>
              </a:rPr>
              <a:t>Математика в Древней Греции</a:t>
            </a:r>
            <a:r>
              <a:rPr lang="ru-RU" b="1" i="1">
                <a:solidFill>
                  <a:srgbClr val="EDFF01"/>
                </a:solidFill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На полтора столетия раньше – в середине </a:t>
            </a:r>
            <a:r>
              <a:rPr lang="en-US"/>
              <a:t>VIII</a:t>
            </a:r>
            <a:r>
              <a:rPr lang="ru-RU"/>
              <a:t> в. До н. э. – греки пережили настоящую культурную революцию. У них появился свой алфавит, включавший гласные буквы.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28131" cy="58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u="sng" smtClean="0"/>
              <a:t>Цели занятия</a:t>
            </a:r>
            <a:r>
              <a:rPr lang="ru-RU" smtClean="0"/>
              <a:t>: познакомить с историей развития математики в разных частях света.</a:t>
            </a:r>
          </a:p>
          <a:p>
            <a:endParaRPr lang="ru-RU" smtClean="0"/>
          </a:p>
          <a:p>
            <a:r>
              <a:rPr lang="ru-RU" sz="4000" u="sng" smtClean="0"/>
              <a:t>Задачи занятия:</a:t>
            </a:r>
            <a:r>
              <a:rPr lang="ru-RU" u="sng" smtClean="0"/>
              <a:t> </a:t>
            </a:r>
            <a:r>
              <a:rPr lang="ru-RU" smtClean="0"/>
              <a:t>расширить математический кругозор учащихся, показать практическую направленность</a:t>
            </a:r>
            <a:endParaRPr lang="ru-RU" sz="4000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и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243392" cy="32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2"/>
            <a:ext cx="2998777" cy="43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468313" y="903288"/>
            <a:ext cx="8424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Тогда же были созданы поэмы “Илиада” и “Одиссея”. Гомеровский эпос позволил приобщиться к культуре всем, даже неграмотным. Ведь стихи нетрудно выучить наизусть. В ту же эпоху возникли Олимпийские игры. На них каждые четыре года встречались наиболее активные и просвещённые  граждане городов Эллады (так называли свою родину сами греки).</a:t>
            </a:r>
          </a:p>
          <a:p>
            <a:pPr eaLnBrk="0" hangingPunct="0"/>
            <a:endParaRPr lang="ru-RU" dirty="0">
              <a:solidFill>
                <a:srgbClr val="3701D1"/>
              </a:solidFill>
            </a:endParaRPr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1403350" y="5802313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Гомер </a:t>
            </a:r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4356100" y="64912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“</a:t>
            </a:r>
            <a:r>
              <a:rPr lang="ru-RU"/>
              <a:t>Илиада</a:t>
            </a:r>
            <a:r>
              <a:rPr lang="en-US"/>
              <a:t>” </a:t>
            </a:r>
          </a:p>
        </p:txBody>
      </p:sp>
      <p:sp>
        <p:nvSpPr>
          <p:cNvPr id="390155" name="Rectangle 11"/>
          <p:cNvSpPr>
            <a:spLocks noChangeArrowheads="1"/>
          </p:cNvSpPr>
          <p:nvPr/>
        </p:nvSpPr>
        <p:spPr bwMode="auto">
          <a:xfrm>
            <a:off x="6156325" y="3860800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“</a:t>
            </a:r>
            <a:r>
              <a:rPr lang="ru-RU"/>
              <a:t>Одиссея</a:t>
            </a:r>
            <a:r>
              <a:rPr lang="en-US"/>
              <a:t>”</a:t>
            </a:r>
            <a:r>
              <a:rPr lang="ru-RU"/>
              <a:t>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29066"/>
            <a:ext cx="375761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547813" y="0"/>
            <a:ext cx="4087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000"/>
              <a:t>Древняя Греция</a:t>
            </a:r>
            <a:r>
              <a:rPr lang="ru-RU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1"/>
            <a:ext cx="8572560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1784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97318" name="Picture 6" descr="68704962_1263582335042417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221038"/>
            <a:ext cx="4716462" cy="3636962"/>
          </a:xfrm>
          <a:prstGeom prst="rect">
            <a:avLst/>
          </a:prstGeom>
          <a:noFill/>
        </p:spPr>
      </p:pic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4719638" y="0"/>
            <a:ext cx="4424362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 </a:t>
            </a:r>
            <a:r>
              <a:rPr lang="ru-RU" sz="1600"/>
              <a:t>Самые интересные известия приходили из государств Ближнего Востока – Египта и Ассирии ,а после гибели Ассирийского царства – из поделивших его владения Вавилонии и Мидии. В середине </a:t>
            </a:r>
            <a:r>
              <a:rPr lang="en-US" sz="1600"/>
              <a:t>VI</a:t>
            </a:r>
            <a:r>
              <a:rPr lang="ru-RU" sz="1600"/>
              <a:t> в. до н.э. все эти земли попали под власть персов,которые установили прочный мир в своей огромной империи.Теперь многие любознательные эллины имели возможность безопасно путешествовать по землям Персидской державы: одни – с торговыми целями,другие – в надежде приобщиться к мудрости египтян и </a:t>
            </a:r>
            <a:r>
              <a:rPr lang="ru-RU" sz="1600">
                <a:solidFill>
                  <a:schemeClr val="bg1"/>
                </a:solidFill>
              </a:rPr>
              <a:t>вавилонян.</a:t>
            </a:r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0" y="3498850"/>
            <a:ext cx="44275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Вернувшись домой, такой путешественник всегда возбуждал живое любопытство сограждан.Но не во всём ему верили на слово.Например, он говорил,будто в Египте стоят рукотворные холмы из камня – гробницы древних царей – высотой в 200 или 300 локтей.Неужели он сам измерил их высоту? Каким образом? Пусть докажет , что его слова – правда! И ещё:он сказал,что мудрые египтяне умеют предсказать  срок будущего затмения Луны или Солнца.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3"/>
            <a:ext cx="446422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0" name="Picture 4" descr="3614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0" y="549275"/>
            <a:ext cx="318928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Фалес (около 625 – около 547 до н.э.) родился и вырос в городе Милете  (древнейшем греческом центре в Малой Азии) , поэтому его и называют Фалесом Милетским.На собственном корабле ,гружённом греческими товарами , Фалес плавал по Средиземному морю. Особенно удачно он вёл торговлю оливковым маслом,чем нажил огромное состояние. 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6732588" y="263525"/>
            <a:ext cx="24114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Бывал Фалес в Египте,Ассирии,Вавилоне,где познакомился с математикой и астрономией. Именно этим наукам он посвящал своё свободное время. Кроме того , он был философом , законодателем. Его считают первым из семи великих мудрецов древности – основателей греческой культуры и науки.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6" name="Picture 6" descr="68704962_1263582335042417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  <p:sp>
        <p:nvSpPr>
          <p:cNvPr id="399367" name="Rectangle 7"/>
          <p:cNvSpPr>
            <a:spLocks noChangeArrowheads="1"/>
          </p:cNvSpPr>
          <p:nvPr/>
        </p:nvSpPr>
        <p:spPr bwMode="auto">
          <a:xfrm rot="10800000" flipV="1">
            <a:off x="684213" y="404813"/>
            <a:ext cx="79581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В 585 г. До н. э. Фалес предсказал солнечное затмение. В то время шла война, и, когда предсказание сбылось (“день превратился в ночь”, по словам историка Геродота), воины в страхе побросали оружие и разбежались. Затмение было расценено как предзнаменование, и война прекратилась.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0136"/>
            <a:ext cx="4286258" cy="563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2"/>
            <a:ext cx="4434319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78" name="Rectangle 26"/>
          <p:cNvSpPr>
            <a:spLocks noChangeArrowheads="1"/>
          </p:cNvSpPr>
          <p:nvPr/>
        </p:nvSpPr>
        <p:spPr bwMode="auto">
          <a:xfrm>
            <a:off x="1979613" y="594995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/>
              <a:t>Геометрия </a:t>
            </a:r>
          </a:p>
        </p:txBody>
      </p:sp>
      <p:sp>
        <p:nvSpPr>
          <p:cNvPr id="381979" name="Rectangle 27"/>
          <p:cNvSpPr>
            <a:spLocks noChangeArrowheads="1"/>
          </p:cNvSpPr>
          <p:nvPr/>
        </p:nvSpPr>
        <p:spPr bwMode="auto">
          <a:xfrm>
            <a:off x="5003800" y="6400800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sz="2400" b="1" i="1"/>
              <a:t>Астрономия</a:t>
            </a:r>
          </a:p>
        </p:txBody>
      </p:sp>
      <p:sp>
        <p:nvSpPr>
          <p:cNvPr id="381982" name="Rectangle 30"/>
          <p:cNvSpPr>
            <a:spLocks noChangeArrowheads="1"/>
          </p:cNvSpPr>
          <p:nvPr/>
        </p:nvSpPr>
        <p:spPr bwMode="auto">
          <a:xfrm>
            <a:off x="539750" y="476250"/>
            <a:ext cx="84248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Дату появления математики как науки можно определить довольно точно – </a:t>
            </a:r>
            <a:r>
              <a:rPr lang="en-US" sz="2400">
                <a:solidFill>
                  <a:srgbClr val="000000"/>
                </a:solidFill>
              </a:rPr>
              <a:t>VI</a:t>
            </a:r>
            <a:r>
              <a:rPr lang="ru-RU" sz="2400">
                <a:solidFill>
                  <a:srgbClr val="000000"/>
                </a:solidFill>
              </a:rPr>
              <a:t> в. До н. э. На протяжении 20-30 предыдущих веков народы </a:t>
            </a:r>
            <a:r>
              <a:rPr lang="ru-RU" sz="2400">
                <a:solidFill>
                  <a:schemeClr val="bg1"/>
                </a:solidFill>
              </a:rPr>
              <a:t>Древнего Востока сделали</a:t>
            </a:r>
            <a:r>
              <a:rPr lang="ru-RU" sz="2400">
                <a:solidFill>
                  <a:srgbClr val="000000"/>
                </a:solidFill>
              </a:rPr>
              <a:t> немало открытий в арифме</a:t>
            </a:r>
            <a:r>
              <a:rPr lang="ru-RU" sz="2400">
                <a:solidFill>
                  <a:schemeClr val="bg1"/>
                </a:solidFill>
              </a:rPr>
              <a:t>тике, геометрии и</a:t>
            </a:r>
            <a:r>
              <a:rPr lang="ru-RU" sz="2400">
                <a:solidFill>
                  <a:srgbClr val="000000"/>
                </a:solidFill>
              </a:rPr>
              <a:t> астрономии, но единой мат</a:t>
            </a:r>
            <a:r>
              <a:rPr lang="ru-RU" sz="2400">
                <a:solidFill>
                  <a:schemeClr val="bg1"/>
                </a:solidFill>
              </a:rPr>
              <a:t>ематической</a:t>
            </a: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науки они не</a:t>
            </a:r>
            <a:r>
              <a:rPr lang="ru-RU" sz="2400">
                <a:solidFill>
                  <a:srgbClr val="000000"/>
                </a:solidFill>
              </a:rPr>
              <a:t> создали. Грекам же это уда</a:t>
            </a:r>
            <a:r>
              <a:rPr lang="ru-RU" sz="2400">
                <a:solidFill>
                  <a:schemeClr val="bg1"/>
                </a:solidFill>
              </a:rPr>
              <a:t>лось</a:t>
            </a: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в течение одного</a:t>
            </a:r>
            <a:r>
              <a:rPr lang="ru-RU" sz="2400">
                <a:solidFill>
                  <a:srgbClr val="000000"/>
                </a:solidFill>
              </a:rPr>
              <a:t> столетия, что до сих пор ка</a:t>
            </a:r>
            <a:r>
              <a:rPr lang="ru-RU" sz="2400">
                <a:solidFill>
                  <a:schemeClr val="bg1"/>
                </a:solidFill>
              </a:rPr>
              <a:t>жется</a:t>
            </a: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чудом.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611188" y="107950"/>
            <a:ext cx="7632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Пифагор,</a:t>
            </a:r>
            <a:r>
              <a:rPr lang="ru-RU" i="1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основатель школы</a:t>
            </a:r>
            <a:r>
              <a:rPr lang="ru-RU" i="1" dirty="0">
                <a:latin typeface="Comic Sans MS" pitchFamily="66" charset="0"/>
              </a:rPr>
              <a:t> </a:t>
            </a:r>
            <a:r>
              <a:rPr lang="ru-RU" i="1" dirty="0" smtClean="0">
                <a:latin typeface="Comic Sans MS" pitchFamily="66" charset="0"/>
              </a:rPr>
              <a:t>Пифагор— </a:t>
            </a:r>
            <a:r>
              <a:rPr lang="ru-RU" i="1" dirty="0">
                <a:latin typeface="Comic Sans MS" pitchFamily="66" charset="0"/>
              </a:rPr>
              <a:t>личность легендарная, и достоверность дошедших до нас сведений о нём проверить невозможно. В начале V в. до н. э., после неудачного политического выступления, пифагорейцы были изгнаны из Южной Италии, и союз прекратил свое существование, однако популярность учения от рассеяния только возросла.  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619250" y="3125788"/>
            <a:ext cx="6551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latin typeface="Comic Sans MS" pitchFamily="66" charset="0"/>
            </a:endParaRPr>
          </a:p>
          <a:p>
            <a:pPr algn="ctr"/>
            <a:r>
              <a:rPr lang="ru-RU">
                <a:latin typeface="Comic Sans MS" pitchFamily="66" charset="0"/>
              </a:rPr>
              <a:t/>
            </a:r>
            <a:br>
              <a:rPr lang="ru-RU">
                <a:latin typeface="Comic Sans MS" pitchFamily="66" charset="0"/>
              </a:rPr>
            </a:br>
            <a:endParaRPr lang="ru-RU">
              <a:latin typeface="Comic Sans MS" pitchFamily="66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11188" y="1773238"/>
            <a:ext cx="76327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latin typeface="Comic Sans MS" pitchFamily="66" charset="0"/>
              </a:rPr>
              <a:t>Пифагорейские школы появились в Афинах, на островах и в греческих колониях, а их математические знания, строго оберегаемые от посторонних, сделались общим достоянием.</a:t>
            </a:r>
            <a:br>
              <a:rPr lang="ru-RU" i="1">
                <a:latin typeface="Comic Sans MS" pitchFamily="66" charset="0"/>
              </a:rPr>
            </a:br>
            <a:r>
              <a:rPr lang="ru-RU" i="1">
                <a:latin typeface="Comic Sans MS" pitchFamily="66" charset="0"/>
              </a:rPr>
              <a:t>Многие достижения, приписываемые Пифагору, вероятно, на самом деле являются заслугой его учеников. Пифагорейцы занимались астрономией, геометрией, арифметикой (теорией чисел), создали теорию музыки. 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6659563" y="5157788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latin typeface="Comic Sans MS" pitchFamily="66" charset="0"/>
              </a:rPr>
              <a:t>Пифагорейская теория музыки</a:t>
            </a:r>
            <a:br>
              <a:rPr lang="ru-RU" i="1">
                <a:latin typeface="Comic Sans MS" pitchFamily="66" charset="0"/>
              </a:rPr>
            </a:br>
            <a:endParaRPr lang="ru-RU" i="1">
              <a:latin typeface="Comic Sans MS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8"/>
            <a:ext cx="4500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611188" y="692150"/>
            <a:ext cx="73453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latin typeface="French Script MT" pitchFamily="66" charset="0"/>
              </a:rPr>
              <a:t>Учение Пифагора следует разбить на две составляющие части: научный подход к познанию мира и религиозно-мистический образ жизни, проповедуемый Пифагором. Доподлинно неизвестны заслуги Пифагора в первой части, так как ему позднее приписывали всё, созданное последователями в рамках школы пифагореизма. Вторая часть превалирует в учении Пифагора, и именно она осталась в сознании большинства античных авторов. 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2843213" y="5876925"/>
            <a:ext cx="421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latin typeface="French Script MT" pitchFamily="66" charset="0"/>
              </a:rPr>
              <a:t>Пифагор (деятель Афинской школы)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20510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2916238" y="6338888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Таблица Пифагора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96995" cy="6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79388" y="123825"/>
            <a:ext cx="8569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latin typeface="Comic Sans MS" pitchFamily="66" charset="0"/>
              </a:rPr>
              <a:t>У</a:t>
            </a:r>
            <a:r>
              <a:rPr lang="ru-RU" i="1">
                <a:solidFill>
                  <a:schemeClr val="bg1"/>
                </a:solidFill>
                <a:latin typeface="Comic Sans MS" pitchFamily="66" charset="0"/>
              </a:rPr>
              <a:t>же</a:t>
            </a:r>
            <a:r>
              <a:rPr lang="ru-RU" i="1">
                <a:latin typeface="Comic Sans MS" pitchFamily="66" charset="0"/>
              </a:rPr>
              <a:t> </a:t>
            </a:r>
            <a:r>
              <a:rPr lang="ru-RU" i="1">
                <a:solidFill>
                  <a:schemeClr val="bg1"/>
                </a:solidFill>
                <a:latin typeface="Comic Sans MS" pitchFamily="66" charset="0"/>
              </a:rPr>
              <a:t>к началу IV века до н. э.</a:t>
            </a:r>
            <a:r>
              <a:rPr lang="ru-RU" i="1">
                <a:latin typeface="Comic Sans MS" pitchFamily="66" charset="0"/>
              </a:rPr>
              <a:t> </a:t>
            </a:r>
            <a:r>
              <a:rPr lang="ru-RU" i="1">
                <a:solidFill>
                  <a:schemeClr val="bg1"/>
                </a:solidFill>
                <a:latin typeface="Comic Sans MS" pitchFamily="66" charset="0"/>
              </a:rPr>
              <a:t>греческая</a:t>
            </a:r>
            <a:r>
              <a:rPr lang="ru-RU" i="1">
                <a:latin typeface="Comic Sans MS" pitchFamily="66" charset="0"/>
              </a:rPr>
              <a:t> математика далеко опередила всех своих учителей, и её бурное развитие продолжалось. В 389 году до н. э. Платон основывает в Афинах свою школу — знаменитую Академию. Математиков, присоединившихся к Академии, можно разделить на две группы: на тех, кто получил своё математическое образование вне Академии, и на учеников Академии. Сам Платон конкретных математических исследований не вёл, но опубликовал глубокие рассуждения по философии и методологии математики. А ученик Платона, Аристотель, оставил бесценные для нас записки по истории математики. 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6156325" y="544512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>
                <a:latin typeface="Comic Sans MS" pitchFamily="66" charset="0"/>
              </a:rPr>
              <a:t>Платон (основатель Академии)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496"/>
            <a:ext cx="2714644" cy="376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928670"/>
            <a:ext cx="76832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Числа не управляют миром, </a:t>
            </a:r>
          </a:p>
          <a:p>
            <a:pPr algn="ctr"/>
            <a:r>
              <a:rPr lang="ru-RU" sz="4800" dirty="0" smtClean="0"/>
              <a:t>но они показывают,</a:t>
            </a:r>
          </a:p>
          <a:p>
            <a:pPr algn="ctr"/>
            <a:r>
              <a:rPr lang="ru-RU" sz="4800" dirty="0" smtClean="0"/>
              <a:t> как управляется мир.</a:t>
            </a:r>
          </a:p>
          <a:p>
            <a:pPr algn="ctr"/>
            <a:r>
              <a:rPr lang="ru-RU" sz="4800" dirty="0" smtClean="0"/>
              <a:t>                             </a:t>
            </a:r>
          </a:p>
          <a:p>
            <a:pPr algn="ctr"/>
            <a:r>
              <a:rPr lang="ru-RU" sz="4800" dirty="0" smtClean="0"/>
              <a:t> Гёте.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357298"/>
            <a:ext cx="8429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Ван-дер-Варден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Б.Л. Пробуждающаяся наука. Математика Древнего Египта, Вавилона и Греции. М., 1959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Юшкевич А.П. История математики в средние века. М., 1961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Даан-Дальмедико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Пейффер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Ж. Пути и лабиринты. Очерки по истории математики. М., 1986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Клейн Ф. Лекции о развитии математики в XIX столетии. М., 1989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496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http://ru.wikipedia.org/wiki/</a:t>
            </a:r>
            <a:r>
              <a:rPr lang="ru-RU" dirty="0" err="1" smtClean="0"/>
              <a:t>Математика_в_девяти_книгах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71480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Самой древней математической деятельностью был счет. Счет был необходим, чтобы следить за поголовьем скота и вести торговлю. Некоторые первобытные племена подсчитывали количество предметов, сопоставляя им различные части тела, главным образом пальцы рук и ног. Наскальный рисунок, сохранившийся до наших времен от каменного века, изображает число 35 в виде серии выстроенных в ряд 35 палочек-пальцев. Первыми существенными успехами в арифметике стали концептуализация числа и изобретение четырех основных действий: сложения, вычитания, умножения и деления. Первые достижения геометрии связаны с такими простыми понятиями, как прямая и окружность. Дальнейшее развитие математики началось примерно в 3000 до н.э. благодаря вавилонянам и египтянам.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Египтяне писали на папирусах</a:t>
            </a: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334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«Московский папирус» из 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коллекции В.Голенищева - древнейший памятник египетской математики – находится в музее изобразительных искусств им. Пушкина.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9667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  <a:t>Знали ли в древнем Египте математику и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геометрию? 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799" y="1781174"/>
            <a:ext cx="3440821" cy="43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Запись чисел в Древнем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Египте 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была похожа на римскую. Египтяне писали справа налево, и младшие разряды числа записывались первыми, так что в конечном счёте порядок цифр соответствовал нашему. </a:t>
            </a: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850" y="1928802"/>
            <a:ext cx="8234554" cy="37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1367</Words>
  <PresentationFormat>Экран (4:3)</PresentationFormat>
  <Paragraphs>74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Из истории математики</vt:lpstr>
      <vt:lpstr>Слайд 2</vt:lpstr>
      <vt:lpstr>Цели и задачи</vt:lpstr>
      <vt:lpstr>Слайд 4</vt:lpstr>
      <vt:lpstr>Слайд 5</vt:lpstr>
      <vt:lpstr>Египтяне писали на папирусах</vt:lpstr>
      <vt:lpstr>«Московский папирус» из коллекции В.Голенищева - древнейший памятник египетской математики – находится в музее изобразительных искусств им. Пушкина.</vt:lpstr>
      <vt:lpstr>Знали ли в древнем Египте математику и геометрию? </vt:lpstr>
      <vt:lpstr>Запись чисел в Древнем Египте была похожа на римскую. Египтяне писали справа налево, и младшие разряды числа записывались первыми, так что в конечном счёте порядок цифр соответствовал нашему. </vt:lpstr>
      <vt:lpstr>Известно, что основной мерой длины в Древнем Египте был королевский локоть, разделённый на семь ладоней. Последний, в свою очередь, состоял из четырёх пальцев.  </vt:lpstr>
      <vt:lpstr>В Древнем Египте, чтобы получить прямой угол, столь необходимый при строительстве, поступали следующим образом. Верёвку делили на 12 равных частей.</vt:lpstr>
      <vt:lpstr>Изучая архитектурные сооружения Древнего Египта ученые пришили к выводу о существовании в те времена системы пропорций.</vt:lpstr>
      <vt:lpstr>Среди пространственных тел самым "египетским" можно считать пирамиду, ведь именно такую форму имеют знаменитые усыпальницы фараонов. </vt:lpstr>
      <vt:lpstr>Жрецы Египта были главными хранителями священных тайн, традиций и культуры Древнего Египта. Они владели древними, тайными, могущественными знаниями в области астрономии, физики, химии, математики, медицины.</vt:lpstr>
      <vt:lpstr>Слайд 15</vt:lpstr>
      <vt:lpstr>Слайд 16</vt:lpstr>
      <vt:lpstr>Гадальные кости с надписями, 1400-1200 г. До н.э. </vt:lpstr>
      <vt:lpstr>Математическая мудрость Древнего Китая</vt:lpstr>
      <vt:lpstr>Так выглядели древние китайские цифры. </vt:lpstr>
      <vt:lpstr>Метод китайского математика Лю Хуэя (264 г.) для вычисления значения </vt:lpstr>
      <vt:lpstr>Задача Лю Хуэя  «Наблюдение недоступного морского острова»  </vt:lpstr>
      <vt:lpstr>Цзу Чунчжи  - китайский математик и астроном. </vt:lpstr>
      <vt:lpstr>Слайд 23</vt:lpstr>
      <vt:lpstr>Это доска, используемая для вычислений в древнем  Китае</vt:lpstr>
      <vt:lpstr>В древнем Китае вместо черты использовали точку.</vt:lpstr>
      <vt:lpstr>Древняя китайская головоломка Танграм развивает логичекое и образное мышления, комбинаторные навыки. Незаменима при подготовке ребенка к школе.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математики</dc:title>
  <cp:lastModifiedBy>Админ</cp:lastModifiedBy>
  <cp:revision>36</cp:revision>
  <dcterms:modified xsi:type="dcterms:W3CDTF">2012-06-20T12:27:30Z</dcterms:modified>
</cp:coreProperties>
</file>