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483" autoAdjust="0"/>
    <p:restoredTop sz="90829" autoAdjust="0"/>
  </p:normalViewPr>
  <p:slideViewPr>
    <p:cSldViewPr>
      <p:cViewPr>
        <p:scale>
          <a:sx n="71" d="100"/>
          <a:sy n="71" d="100"/>
        </p:scale>
        <p:origin x="-25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81EEB-51D9-4B1D-8EFF-7DF0590CA0D5}" type="datetimeFigureOut">
              <a:rPr lang="ru-RU" smtClean="0"/>
              <a:pPr/>
              <a:t>19.01.2011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7F4D0-0040-4DC7-A3DC-719EC3FA3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B93894B-D47F-45C6-BC57-078931340864}" type="datetimeFigureOut">
              <a:rPr lang="ru-RU" smtClean="0"/>
              <a:pPr/>
              <a:t>19.01.2011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3808424-2A9E-44DB-9044-1A2B5015F44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857356" y="1714488"/>
            <a:ext cx="5786478" cy="857256"/>
          </a:xfrm>
        </p:spPr>
        <p:txBody>
          <a:bodyPr>
            <a:noAutofit/>
          </a:bodyPr>
          <a:lstStyle/>
          <a:p>
            <a:r>
              <a:rPr lang="ru-RU" sz="8000" i="1" dirty="0" smtClean="0">
                <a:solidFill>
                  <a:schemeClr val="accent1"/>
                </a:solidFill>
                <a:latin typeface="Festus" pitchFamily="2" charset="0"/>
              </a:rPr>
              <a:t>Проблемное</a:t>
            </a:r>
            <a:r>
              <a:rPr lang="ru-RU" sz="8000" i="1" dirty="0" smtClean="0">
                <a:solidFill>
                  <a:schemeClr val="accent1"/>
                </a:solidFill>
                <a:latin typeface="EpsilonCTT" pitchFamily="2" charset="0"/>
              </a:rPr>
              <a:t> </a:t>
            </a:r>
            <a:r>
              <a:rPr lang="ru-RU" sz="8000" i="1" dirty="0" smtClean="0">
                <a:solidFill>
                  <a:schemeClr val="accent1"/>
                </a:solidFill>
                <a:latin typeface="ChinaCyr" pitchFamily="82" charset="-52"/>
              </a:rPr>
              <a:t>обучение</a:t>
            </a:r>
            <a:endParaRPr lang="ru-RU" sz="8000" i="1" dirty="0">
              <a:solidFill>
                <a:schemeClr val="accent1"/>
              </a:solidFill>
              <a:latin typeface="ChinaCyr" pitchFamily="8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85784" y="3857628"/>
            <a:ext cx="6172200" cy="1371600"/>
          </a:xfrm>
        </p:spPr>
        <p:txBody>
          <a:bodyPr/>
          <a:lstStyle/>
          <a:p>
            <a:endParaRPr lang="ru-RU" dirty="0">
              <a:latin typeface="ChinaCyr" pitchFamily="82" charset="-52"/>
            </a:endParaRPr>
          </a:p>
        </p:txBody>
      </p:sp>
      <p:pic>
        <p:nvPicPr>
          <p:cNvPr id="1026" name="Picture 2" descr="C:\Documents and Settings\Loner\Рабочий стол\Мамуля\Мамуля\картинки\cfdv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0" y="2643182"/>
            <a:ext cx="4381500" cy="438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67600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1"/>
                </a:solidFill>
              </a:rPr>
              <a:t>Проблемные методы обучения</a:t>
            </a:r>
            <a:endParaRPr lang="ru-RU" sz="3600" b="1" i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/>
              <a:t>   </a:t>
            </a:r>
            <a:r>
              <a:rPr lang="ru-RU" sz="2600" i="1" dirty="0" smtClean="0"/>
              <a:t>Методы постановки проблемы:</a:t>
            </a:r>
          </a:p>
          <a:p>
            <a:pPr marL="457200" indent="-457200">
              <a:buAutoNum type="arabicParenR"/>
            </a:pPr>
            <a:r>
              <a:rPr lang="ru-RU" dirty="0" smtClean="0"/>
              <a:t>Сообщение проблемы учителем от проблемной ситуации.</a:t>
            </a:r>
          </a:p>
          <a:p>
            <a:pPr marL="457200" indent="-457200">
              <a:buAutoNum type="arabicParenR"/>
            </a:pPr>
            <a:r>
              <a:rPr lang="ru-RU" dirty="0" smtClean="0"/>
              <a:t>Постановка проблемы учениками от проблемной ситуации.</a:t>
            </a:r>
          </a:p>
          <a:p>
            <a:pPr marL="457200" indent="-457200">
              <a:buAutoNum type="arabicParenR"/>
            </a:pPr>
            <a:r>
              <a:rPr lang="ru-RU" dirty="0" smtClean="0"/>
              <a:t>Побуждающий  диалог от проблемной ситуации.</a:t>
            </a:r>
          </a:p>
          <a:p>
            <a:pPr marL="457200" indent="-457200">
              <a:buNone/>
            </a:pPr>
            <a:r>
              <a:rPr lang="ru-RU" sz="2800" i="1" dirty="0" smtClean="0"/>
              <a:t>    Методы поиска решения:</a:t>
            </a:r>
          </a:p>
          <a:p>
            <a:pPr marL="457200" indent="-457200">
              <a:buAutoNum type="arabicParenR"/>
            </a:pPr>
            <a:r>
              <a:rPr lang="ru-RU" dirty="0" smtClean="0"/>
              <a:t>Сообщение гипотез, проверка учителем .</a:t>
            </a:r>
          </a:p>
          <a:p>
            <a:pPr marL="457200" indent="-457200">
              <a:buAutoNum type="arabicParenR"/>
            </a:pPr>
            <a:r>
              <a:rPr lang="ru-RU" dirty="0" smtClean="0"/>
              <a:t>Выдвижение и проверка гипотез учениками.</a:t>
            </a:r>
          </a:p>
          <a:p>
            <a:pPr marL="457200" indent="-457200">
              <a:buAutoNum type="arabicParenR"/>
            </a:pPr>
            <a:r>
              <a:rPr lang="ru-RU" dirty="0" smtClean="0"/>
              <a:t>Побуждающий к гипотезам диалог.</a:t>
            </a:r>
          </a:p>
          <a:p>
            <a:pPr marL="457200" indent="-457200">
              <a:buAutoNum type="arabicParenR"/>
            </a:pPr>
            <a:endParaRPr lang="ru-RU" dirty="0" smtClean="0"/>
          </a:p>
          <a:p>
            <a:pPr marL="457200" indent="-457200"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67600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1"/>
                </a:solidFill>
              </a:rPr>
              <a:t>Примерный ход урока</a:t>
            </a:r>
            <a:endParaRPr lang="ru-RU" sz="3600" b="1" i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accent1"/>
                </a:solidFill>
              </a:rPr>
              <a:t>1-й этап. </a:t>
            </a:r>
            <a:r>
              <a:rPr lang="ru-RU" i="1" dirty="0" smtClean="0"/>
              <a:t>Создание проблемной ситуации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</a:p>
          <a:p>
            <a:pPr>
              <a:buNone/>
            </a:pPr>
            <a:endParaRPr lang="ru-RU" dirty="0" smtClean="0">
              <a:solidFill>
                <a:schemeClr val="accent1"/>
              </a:solidFill>
            </a:endParaRPr>
          </a:p>
          <a:p>
            <a:r>
              <a:rPr lang="ru-RU" sz="2800" dirty="0" smtClean="0">
                <a:solidFill>
                  <a:schemeClr val="accent1"/>
                </a:solidFill>
              </a:rPr>
              <a:t>2-й этап</a:t>
            </a:r>
            <a:r>
              <a:rPr lang="ru-RU" sz="2800" i="1" dirty="0" smtClean="0">
                <a:solidFill>
                  <a:schemeClr val="accent1"/>
                </a:solidFill>
              </a:rPr>
              <a:t>.</a:t>
            </a:r>
            <a:r>
              <a:rPr lang="ru-RU" sz="2800" i="1" dirty="0" smtClean="0"/>
              <a:t> </a:t>
            </a:r>
            <a:r>
              <a:rPr lang="ru-RU" i="1" dirty="0" smtClean="0"/>
              <a:t>Гипотезы. Актуализация. План.</a:t>
            </a:r>
          </a:p>
          <a:p>
            <a:pPr>
              <a:buNone/>
            </a:pPr>
            <a:endParaRPr lang="ru-RU" i="1" dirty="0" smtClean="0"/>
          </a:p>
          <a:p>
            <a:r>
              <a:rPr lang="ru-RU" sz="2800" dirty="0" smtClean="0">
                <a:solidFill>
                  <a:schemeClr val="accent1"/>
                </a:solidFill>
              </a:rPr>
              <a:t>3-й этап. </a:t>
            </a:r>
            <a:r>
              <a:rPr lang="ru-RU" i="1" dirty="0" smtClean="0"/>
              <a:t>Решение проблемы(открытие нового знания). Применение нового знания.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24" cy="229710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Урок русского языка в 6 классе.</a:t>
            </a:r>
            <a:r>
              <a:rPr lang="ru-RU" i="1" dirty="0" smtClean="0">
                <a:solidFill>
                  <a:schemeClr val="accent1"/>
                </a:solidFill>
              </a:rPr>
              <a:t/>
            </a:r>
            <a:br>
              <a:rPr lang="ru-RU" i="1" dirty="0" smtClean="0">
                <a:solidFill>
                  <a:schemeClr val="accent1"/>
                </a:solidFill>
              </a:rPr>
            </a:br>
            <a:r>
              <a:rPr lang="ru-RU" i="1" dirty="0" smtClean="0">
                <a:solidFill>
                  <a:schemeClr val="accent1"/>
                </a:solidFill>
              </a:rPr>
              <a:t/>
            </a:r>
            <a:br>
              <a:rPr lang="ru-RU" i="1" dirty="0" smtClean="0">
                <a:solidFill>
                  <a:schemeClr val="accent1"/>
                </a:solidFill>
              </a:rPr>
            </a:br>
            <a:r>
              <a:rPr lang="ru-RU" i="1" dirty="0" smtClean="0">
                <a:solidFill>
                  <a:schemeClr val="accent1"/>
                </a:solidFill>
              </a:rPr>
              <a:t>Тема: «Гласные в суффиксах причастий настоящего времени"</a:t>
            </a:r>
            <a:endParaRPr lang="ru-RU" i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C:\Documents and Settings\Loner\Рабочий стол\Мамуля\16 группа фото\DSC0764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854" y="2643182"/>
            <a:ext cx="6822017" cy="3902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                         Ход  урока .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857232"/>
          <a:ext cx="7467600" cy="5781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100013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       Анализ</a:t>
                      </a:r>
                    </a:p>
                    <a:p>
                      <a:endParaRPr lang="ru-RU" sz="2000" dirty="0" smtClean="0"/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Ученики</a:t>
                      </a:r>
                      <a:endParaRPr lang="ru-RU" dirty="0"/>
                    </a:p>
                  </a:txBody>
                  <a:tcPr/>
                </a:tc>
              </a:tr>
              <a:tr h="4776121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Постановка.</a:t>
                      </a: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  Задание</a:t>
                      </a:r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 на         столкновение мнений ( пара за партой).</a:t>
                      </a:r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-На каждой парте лист с глаголами. Устно образуйте  действительные причастия с помощью суффиксов –</a:t>
                      </a:r>
                      <a:r>
                        <a:rPr lang="ru-RU" b="1" dirty="0" smtClean="0"/>
                        <a:t>УЩ-/</a:t>
                      </a:r>
                      <a:r>
                        <a:rPr lang="ru-RU" b="1" baseline="0" dirty="0" smtClean="0"/>
                        <a:t> -ЮЩ-  ,       АЩ-/-ЯЩ- </a:t>
                      </a:r>
                      <a:r>
                        <a:rPr lang="ru-RU" b="0" baseline="0" dirty="0" smtClean="0"/>
                        <a:t>.Запишите только суффикс.    </a:t>
                      </a:r>
                    </a:p>
                    <a:p>
                      <a:endParaRPr lang="ru-RU" b="0" baseline="0" dirty="0" smtClean="0"/>
                    </a:p>
                    <a:p>
                      <a:r>
                        <a:rPr lang="ru-RU" b="0" baseline="0" dirty="0" smtClean="0"/>
                        <a:t>- Проверяем глагол  «бороться». Какой суффикс  в причастии? (Аналогично проверяем остальное)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Работают с глаголами:</a:t>
                      </a:r>
                    </a:p>
                    <a:p>
                      <a:r>
                        <a:rPr lang="ru-RU" b="1" i="1" dirty="0" smtClean="0"/>
                        <a:t>бороться</a:t>
                      </a:r>
                    </a:p>
                    <a:p>
                      <a:r>
                        <a:rPr lang="ru-RU" b="1" i="1" dirty="0" smtClean="0"/>
                        <a:t>колыхаться</a:t>
                      </a:r>
                    </a:p>
                    <a:p>
                      <a:r>
                        <a:rPr lang="ru-RU" b="1" i="1" dirty="0" smtClean="0"/>
                        <a:t>клеить </a:t>
                      </a:r>
                    </a:p>
                    <a:p>
                      <a:r>
                        <a:rPr lang="ru-RU" b="1" i="1" dirty="0" smtClean="0"/>
                        <a:t>лечить            </a:t>
                      </a:r>
                    </a:p>
                    <a:p>
                      <a:endParaRPr lang="ru-RU" b="1" i="1" dirty="0" smtClean="0"/>
                    </a:p>
                    <a:p>
                      <a:endParaRPr lang="ru-RU" b="1" i="1" dirty="0" smtClean="0"/>
                    </a:p>
                    <a:p>
                      <a:endParaRPr lang="ru-RU" b="1" i="1" dirty="0" smtClean="0"/>
                    </a:p>
                    <a:p>
                      <a:endParaRPr lang="ru-RU" b="1" i="1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b="0" i="0" dirty="0" smtClean="0"/>
                        <a:t>У нас  </a:t>
                      </a:r>
                      <a:r>
                        <a:rPr lang="ru-RU" b="1" i="0" dirty="0" smtClean="0"/>
                        <a:t>-ЮЩ-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b="0" i="0" dirty="0" smtClean="0"/>
                        <a:t>А у нас </a:t>
                      </a:r>
                      <a:r>
                        <a:rPr lang="ru-RU" b="1" i="0" dirty="0" smtClean="0"/>
                        <a:t>–ЯЩ-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b="0" i="1" dirty="0" smtClean="0"/>
                        <a:t> 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b="0" i="0" dirty="0" smtClean="0"/>
                        <a:t>Удивлены</a:t>
                      </a:r>
                      <a:r>
                        <a:rPr lang="ru-RU" b="0" i="1" dirty="0" smtClean="0"/>
                        <a:t>   </a:t>
                      </a:r>
                      <a:r>
                        <a:rPr lang="ru-RU" b="0" i="0" dirty="0" smtClean="0"/>
                        <a:t>разбросу мнений .</a:t>
                      </a:r>
                      <a:endParaRPr lang="ru-RU" b="0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71472" y="285728"/>
          <a:ext cx="7467600" cy="6089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785818">
                <a:tc>
                  <a:txBody>
                    <a:bodyPr/>
                    <a:lstStyle/>
                    <a:p>
                      <a:r>
                        <a:rPr lang="ru-RU" dirty="0" smtClean="0"/>
                        <a:t>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Учитель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Ученики</a:t>
                      </a:r>
                      <a:endParaRPr lang="ru-RU" dirty="0"/>
                    </a:p>
                  </a:txBody>
                  <a:tcPr/>
                </a:tc>
              </a:tr>
              <a:tr h="5266325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    </a:t>
                      </a: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 Побуждение</a:t>
                      </a:r>
                      <a:endParaRPr lang="ru-RU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Задание одно? А как выполнили?  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-Почему так  получилось?  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-Суффиксы</a:t>
                      </a:r>
                      <a:r>
                        <a:rPr lang="ru-RU" baseline="0" dirty="0" smtClean="0"/>
                        <a:t> мы как раз  знаем. А  в чем возникли  сомнения?  </a:t>
                      </a:r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-Значит, какая сегодня тема  урока?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Одно задание выполнили  по-разному.   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-Не знаем суффиксов причастий.  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-Какие  гласные пишутся  в суффиксах</a:t>
                      </a:r>
                      <a:r>
                        <a:rPr lang="ru-RU" baseline="0" dirty="0" smtClean="0"/>
                        <a:t>  причастий.     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="1" baseline="0" dirty="0" smtClean="0"/>
                        <a:t>-Гласные в суффиксах  действительных  причастий  настоящего  времени </a:t>
                      </a:r>
                      <a:r>
                        <a:rPr lang="ru-RU" b="1" i="1" baseline="0" dirty="0" smtClean="0"/>
                        <a:t>( Тема.)</a:t>
                      </a:r>
                      <a:endParaRPr lang="ru-RU" b="1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285728"/>
          <a:ext cx="7467600" cy="6223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857256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Ученики</a:t>
                      </a:r>
                      <a:endParaRPr lang="ru-RU" dirty="0"/>
                    </a:p>
                  </a:txBody>
                  <a:tcPr/>
                </a:tc>
              </a:tr>
              <a:tr h="5366732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</a:t>
                      </a: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          Поиск </a:t>
                      </a: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   </a:t>
                      </a: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     Общий</a:t>
                      </a:r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 материал  </a:t>
                      </a: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-Причастия на доске  помогут</a:t>
                      </a:r>
                      <a:r>
                        <a:rPr lang="ru-RU" baseline="0" dirty="0" smtClean="0"/>
                        <a:t>  вам  открыть  правило. Прочитайте их внимательно.    </a:t>
                      </a:r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-Что  заметили?</a:t>
                      </a:r>
                    </a:p>
                    <a:p>
                      <a:r>
                        <a:rPr lang="ru-RU" baseline="0" dirty="0" smtClean="0"/>
                        <a:t>Выделяет суффиксы. </a:t>
                      </a:r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Читают</a:t>
                      </a:r>
                      <a:r>
                        <a:rPr lang="ru-RU" baseline="0" dirty="0" smtClean="0"/>
                        <a:t> два столбика  слов:</a:t>
                      </a:r>
                    </a:p>
                    <a:p>
                      <a:r>
                        <a:rPr lang="ru-RU" b="1" baseline="0" dirty="0" smtClean="0"/>
                        <a:t>борющийся</a:t>
                      </a:r>
                    </a:p>
                    <a:p>
                      <a:r>
                        <a:rPr lang="ru-RU" b="1" baseline="0" dirty="0" smtClean="0"/>
                        <a:t>колышущийся</a:t>
                      </a:r>
                    </a:p>
                    <a:p>
                      <a:r>
                        <a:rPr lang="ru-RU" b="1" baseline="0" dirty="0" smtClean="0"/>
                        <a:t>тающий     </a:t>
                      </a:r>
                    </a:p>
                    <a:p>
                      <a:endParaRPr lang="ru-RU" b="1" baseline="0" dirty="0" smtClean="0"/>
                    </a:p>
                    <a:p>
                      <a:r>
                        <a:rPr lang="ru-RU" b="1" baseline="0" dirty="0" smtClean="0"/>
                        <a:t>клеящий </a:t>
                      </a:r>
                    </a:p>
                    <a:p>
                      <a:r>
                        <a:rPr lang="ru-RU" b="1" baseline="0" dirty="0" smtClean="0"/>
                        <a:t>лечащий</a:t>
                      </a:r>
                    </a:p>
                    <a:p>
                      <a:r>
                        <a:rPr lang="ru-RU" b="1" baseline="0" dirty="0" smtClean="0"/>
                        <a:t>гонящий        </a:t>
                      </a:r>
                    </a:p>
                    <a:p>
                      <a:endParaRPr lang="ru-RU" b="1" baseline="0" dirty="0" smtClean="0"/>
                    </a:p>
                    <a:p>
                      <a:r>
                        <a:rPr lang="ru-RU" b="0" baseline="0" dirty="0" smtClean="0"/>
                        <a:t>-В причастиях 1-го столбика суффиксы  </a:t>
                      </a:r>
                      <a:r>
                        <a:rPr lang="ru-RU" b="1" baseline="0" dirty="0" smtClean="0"/>
                        <a:t>-УЩ-/-ЮЩ-   </a:t>
                      </a:r>
                      <a:r>
                        <a:rPr lang="ru-RU" b="0" baseline="0" dirty="0" smtClean="0"/>
                        <a:t>,   2 столбика  </a:t>
                      </a:r>
                      <a:r>
                        <a:rPr lang="ru-RU" b="1" baseline="0" dirty="0" smtClean="0"/>
                        <a:t>-АЩ-/ -ЯЩ-.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214290"/>
          <a:ext cx="7467600" cy="646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857256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Ученики</a:t>
                      </a:r>
                      <a:endParaRPr lang="ru-RU" dirty="0"/>
                    </a:p>
                  </a:txBody>
                  <a:tcPr/>
                </a:tc>
              </a:tr>
              <a:tr h="5608135">
                <a:tc>
                  <a:txBody>
                    <a:bodyPr/>
                    <a:lstStyle/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Побуждение</a:t>
                      </a:r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   к  гипотезе    </a:t>
                      </a: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К проверке    </a:t>
                      </a: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Подсказка к проверке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-От  чего  зависит  выбор</a:t>
                      </a:r>
                      <a:r>
                        <a:rPr lang="ru-RU" baseline="0" dirty="0" smtClean="0"/>
                        <a:t>  гласной в суффиксе? Какие есть гипотезы?   </a:t>
                      </a:r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-Вы с этой гипотезой согласны?   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-Какие буквы перед суффиксом  в причастиях  1-го  столбика?   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-Значит, гипотеза  о  буквах  ….?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От буквы перед суффиксом: после согласной  пишется </a:t>
                      </a:r>
                      <a:r>
                        <a:rPr lang="ru-RU" baseline="0" dirty="0" smtClean="0"/>
                        <a:t>   </a:t>
                      </a:r>
                      <a:r>
                        <a:rPr lang="ru-RU" b="1" baseline="0" dirty="0" smtClean="0"/>
                        <a:t>-</a:t>
                      </a:r>
                      <a:r>
                        <a:rPr lang="ru-RU" b="0" baseline="0" dirty="0" smtClean="0"/>
                        <a:t>УЩ-/ -ЮЩ-.  </a:t>
                      </a:r>
                      <a:r>
                        <a:rPr lang="ru-RU" b="1" i="1" baseline="0" dirty="0" smtClean="0"/>
                        <a:t>(Ошибочная    гипотеза.)</a:t>
                      </a:r>
                    </a:p>
                    <a:p>
                      <a:endParaRPr lang="ru-RU" b="1" i="1" baseline="0" dirty="0" smtClean="0"/>
                    </a:p>
                    <a:p>
                      <a:r>
                        <a:rPr lang="ru-RU" b="0" i="0" baseline="0" dirty="0" smtClean="0"/>
                        <a:t>Молчат.</a:t>
                      </a:r>
                    </a:p>
                    <a:p>
                      <a:endParaRPr lang="ru-RU" b="0" i="0" baseline="0" dirty="0" smtClean="0"/>
                    </a:p>
                    <a:p>
                      <a:endParaRPr lang="ru-RU" b="0" i="0" baseline="0" dirty="0" smtClean="0"/>
                    </a:p>
                    <a:p>
                      <a:r>
                        <a:rPr lang="ru-RU" b="0" i="0" baseline="0" dirty="0" smtClean="0"/>
                        <a:t>-В слове «тающий»  перед  суффиксом    -ЮЩ-  гласная буква.</a:t>
                      </a:r>
                    </a:p>
                    <a:p>
                      <a:r>
                        <a:rPr lang="ru-RU" b="0" i="0" baseline="0" dirty="0" smtClean="0"/>
                        <a:t>  </a:t>
                      </a:r>
                    </a:p>
                    <a:p>
                      <a:endParaRPr lang="ru-RU" b="0" i="0" baseline="0" dirty="0" smtClean="0"/>
                    </a:p>
                    <a:p>
                      <a:r>
                        <a:rPr lang="ru-RU" b="0" i="0" baseline="0" dirty="0" smtClean="0"/>
                        <a:t>-Эта  гипотеза  неверна.</a:t>
                      </a:r>
                      <a:endParaRPr lang="ru-RU" b="0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214290"/>
          <a:ext cx="7467600" cy="646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857256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Ученики</a:t>
                      </a:r>
                      <a:endParaRPr lang="ru-RU" dirty="0"/>
                    </a:p>
                  </a:txBody>
                  <a:tcPr/>
                </a:tc>
              </a:tr>
              <a:tr h="5608135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Побуждение  к гипотезе   </a:t>
                      </a: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К</a:t>
                      </a:r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  проверке </a:t>
                      </a: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Подсказка  к проверке</a:t>
                      </a:r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-Какие еще есть гипотезы?  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-Вы</a:t>
                      </a:r>
                      <a:r>
                        <a:rPr lang="ru-RU" baseline="0" dirty="0" smtClean="0"/>
                        <a:t>  с  этой  гипотезой  согласны? </a:t>
                      </a:r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-Сравните  ударение  в словах 1-го и 2-го столбика. </a:t>
                      </a:r>
                    </a:p>
                    <a:p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-Т.е. гипотеза об ударении…?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-Суффикс  зависит</a:t>
                      </a:r>
                      <a:r>
                        <a:rPr lang="ru-RU" baseline="0" dirty="0" smtClean="0"/>
                        <a:t> от ударения: без  него  пишутся  -УЩ- /  -ЮЩ-. </a:t>
                      </a:r>
                      <a:r>
                        <a:rPr lang="ru-RU" b="1" i="1" baseline="0" dirty="0" smtClean="0"/>
                        <a:t>(Ошибочная гипотеза.)  </a:t>
                      </a:r>
                    </a:p>
                    <a:p>
                      <a:endParaRPr lang="ru-RU" b="1" i="1" baseline="0" dirty="0" smtClean="0"/>
                    </a:p>
                    <a:p>
                      <a:r>
                        <a:rPr lang="ru-RU" b="0" i="0" baseline="0" dirty="0" smtClean="0"/>
                        <a:t>Молчат. </a:t>
                      </a:r>
                    </a:p>
                    <a:p>
                      <a:endParaRPr lang="ru-RU" b="0" i="0" baseline="0" dirty="0" smtClean="0"/>
                    </a:p>
                    <a:p>
                      <a:endParaRPr lang="ru-RU" b="0" i="0" baseline="0" dirty="0" smtClean="0"/>
                    </a:p>
                    <a:p>
                      <a:endParaRPr lang="ru-RU" b="0" i="0" baseline="0" dirty="0" smtClean="0"/>
                    </a:p>
                    <a:p>
                      <a:r>
                        <a:rPr lang="ru-RU" b="0" i="0" baseline="0" dirty="0" smtClean="0"/>
                        <a:t>- В обоих столбиках  суффиксы  безударные. </a:t>
                      </a:r>
                    </a:p>
                    <a:p>
                      <a:endParaRPr lang="ru-RU" b="0" i="0" baseline="0" dirty="0" smtClean="0"/>
                    </a:p>
                    <a:p>
                      <a:r>
                        <a:rPr lang="ru-RU" b="0" i="0" baseline="0" dirty="0" smtClean="0"/>
                        <a:t>-Тоже ошибочная.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214290"/>
          <a:ext cx="7467600" cy="646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857256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Ученики</a:t>
                      </a:r>
                      <a:endParaRPr lang="ru-RU" dirty="0"/>
                    </a:p>
                  </a:txBody>
                  <a:tcPr/>
                </a:tc>
              </a:tr>
              <a:tr h="5608135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Побуждение  и подсказка  к</a:t>
                      </a:r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  решающей  гипотезе</a:t>
                      </a:r>
                      <a:endParaRPr lang="ru-RU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dirty="0" smtClean="0"/>
                        <a:t>Какие есть еще  гипотезы?  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dirty="0" err="1" smtClean="0"/>
                        <a:t>Вспомните,что</a:t>
                      </a:r>
                      <a:r>
                        <a:rPr lang="ru-RU" dirty="0" smtClean="0"/>
                        <a:t>  вы знаете  о причастии.</a:t>
                      </a:r>
                    </a:p>
                    <a:p>
                      <a:pPr>
                        <a:buFontTx/>
                        <a:buChar char="-"/>
                      </a:pPr>
                      <a:endParaRPr lang="ru-RU" dirty="0" smtClean="0"/>
                    </a:p>
                    <a:p>
                      <a:pPr>
                        <a:buFontTx/>
                        <a:buChar char="-"/>
                      </a:pPr>
                      <a:endParaRPr lang="ru-RU" dirty="0" smtClean="0"/>
                    </a:p>
                    <a:p>
                      <a:pPr>
                        <a:buFontTx/>
                        <a:buChar char="-"/>
                      </a:pPr>
                      <a:endParaRPr lang="ru-RU" dirty="0" smtClean="0"/>
                    </a:p>
                    <a:p>
                      <a:pPr>
                        <a:buFontTx/>
                        <a:buChar char="-"/>
                      </a:pPr>
                      <a:r>
                        <a:rPr lang="ru-RU" dirty="0" smtClean="0"/>
                        <a:t>Появилась  новая гипотеза?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Молчат.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-Причастие – это  особая  форма  глагола</a:t>
                      </a:r>
                      <a:r>
                        <a:rPr lang="ru-RU" i="1" dirty="0" smtClean="0"/>
                        <a:t>….(Дают  определение.)  </a:t>
                      </a:r>
                    </a:p>
                    <a:p>
                      <a:endParaRPr lang="ru-RU" i="1" dirty="0" smtClean="0"/>
                    </a:p>
                    <a:p>
                      <a:r>
                        <a:rPr lang="ru-RU" i="1" dirty="0" smtClean="0"/>
                        <a:t>-</a:t>
                      </a:r>
                      <a:r>
                        <a:rPr lang="ru-RU" i="0" dirty="0" smtClean="0"/>
                        <a:t>Суффикс  причастия  зависит  от спряжения</a:t>
                      </a:r>
                      <a:r>
                        <a:rPr lang="ru-RU" i="0" baseline="0" dirty="0" smtClean="0"/>
                        <a:t> глагола, от  которого оно образовано:1-е спряжение –УЩ-/-ЮЩ-, 2-е  спряжение –АЩ-/-ЯЩ-</a:t>
                      </a:r>
                      <a:r>
                        <a:rPr lang="ru-RU" b="1" i="1" baseline="0" dirty="0" smtClean="0"/>
                        <a:t>.(Решающая гипотеза.)</a:t>
                      </a:r>
                      <a:endParaRPr lang="ru-RU" b="1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214291"/>
          <a:ext cx="7467600" cy="5500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729350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Ученики</a:t>
                      </a:r>
                      <a:endParaRPr lang="ru-RU" dirty="0"/>
                    </a:p>
                  </a:txBody>
                  <a:tcPr/>
                </a:tc>
              </a:tr>
              <a:tr h="4771375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Побуждение  к </a:t>
                      </a:r>
                      <a:r>
                        <a:rPr lang="ru-RU" sz="2000" b="1" i="1" baseline="0" dirty="0" smtClean="0">
                          <a:solidFill>
                            <a:schemeClr val="accent1"/>
                          </a:solidFill>
                        </a:rPr>
                        <a:t>   проверке  </a:t>
                      </a: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-Как проверить эту  гипотезу? 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-Делайте.</a:t>
                      </a:r>
                      <a:r>
                        <a:rPr lang="ru-RU" baseline="0" dirty="0" smtClean="0"/>
                        <a:t> Что у вас получилось?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dirty="0" smtClean="0"/>
                        <a:t>Определить спряжение  глаголов, от которых образованы  причастия  каждого столбика.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dirty="0" smtClean="0"/>
                        <a:t>В</a:t>
                      </a:r>
                      <a:r>
                        <a:rPr lang="ru-RU" baseline="0" dirty="0" smtClean="0"/>
                        <a:t> 1-м столбике  причастия  образованы  от глаголов  1-го  спряжения, во 2-м- от глаголов 2-го спряжения.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214290"/>
          <a:ext cx="7467600" cy="646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857256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Анализ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Ученики</a:t>
                      </a:r>
                      <a:endParaRPr lang="ru-RU" dirty="0"/>
                    </a:p>
                  </a:txBody>
                  <a:tcPr/>
                </a:tc>
              </a:tr>
              <a:tr h="5608135">
                <a:tc>
                  <a:txBody>
                    <a:bodyPr/>
                    <a:lstStyle/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Формулировка</a:t>
                      </a: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endParaRPr lang="ru-RU" sz="2000" b="1" i="1" dirty="0" smtClean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ru-RU" sz="2000" b="1" i="1" dirty="0" smtClean="0">
                          <a:solidFill>
                            <a:schemeClr val="accent1"/>
                          </a:solidFill>
                        </a:rPr>
                        <a:t>Учебник</a:t>
                      </a:r>
                      <a:endParaRPr lang="ru-RU" sz="2000" b="1" i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-Сформулируйте  правило.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-Сравним</a:t>
                      </a:r>
                      <a:r>
                        <a:rPr lang="ru-RU" baseline="0" dirty="0" smtClean="0"/>
                        <a:t>  вывод  с  учебником.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</a:t>
                      </a:r>
                      <a:r>
                        <a:rPr lang="ru-RU" b="1" i="1" dirty="0" smtClean="0"/>
                        <a:t>В действительных  причастиях  настоящего времени,</a:t>
                      </a:r>
                      <a:r>
                        <a:rPr lang="ru-RU" b="1" i="1" baseline="0" dirty="0" smtClean="0"/>
                        <a:t> образованных от глаголов 1-го спряжения , пишутся  суффиксы  -УЩ- /   -ЮЩ- , от глаголов  2 –го   спряжения   -АЩ- / -ЯЩ-.  </a:t>
                      </a:r>
                    </a:p>
                    <a:p>
                      <a:endParaRPr lang="ru-RU" b="1" i="1" baseline="0" dirty="0" smtClean="0"/>
                    </a:p>
                    <a:p>
                      <a:endParaRPr lang="ru-RU" b="1" i="1" baseline="0" dirty="0" smtClean="0"/>
                    </a:p>
                    <a:p>
                      <a:r>
                        <a:rPr lang="ru-RU" b="0" i="0" baseline="0" dirty="0" smtClean="0"/>
                        <a:t>-Все  верно.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571744"/>
            <a:ext cx="7467600" cy="1143000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1"/>
                </a:solidFill>
                <a:latin typeface="EpsilonCTT" pitchFamily="2" charset="0"/>
              </a:rPr>
              <a:t>Спасибо  за внимание!</a:t>
            </a:r>
            <a:endParaRPr lang="ru-RU" sz="6600" dirty="0">
              <a:solidFill>
                <a:schemeClr val="accent1"/>
              </a:solidFill>
              <a:latin typeface="EpsilonCT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2643182"/>
            <a:ext cx="7467600" cy="71438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                                                                                 </a:t>
            </a:r>
          </a:p>
          <a:p>
            <a:r>
              <a:rPr lang="ru-RU" dirty="0" smtClean="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25437C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25437C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216</TotalTime>
  <Words>663</Words>
  <Application>Microsoft Office PowerPoint</Application>
  <PresentationFormat>Экран (4:3)</PresentationFormat>
  <Paragraphs>227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Проблемное обучение</vt:lpstr>
      <vt:lpstr>Проблемные методы обучения</vt:lpstr>
      <vt:lpstr>Примерный ход урока</vt:lpstr>
      <vt:lpstr>Урок русского языка в 6 классе.  Тема: «Гласные в суффиксах причастий настоящего времени"</vt:lpstr>
      <vt:lpstr>                         Ход  урока 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  за внимание!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Проблемное обучение</dc:title>
  <dc:creator>Grey Wolf</dc:creator>
  <cp:lastModifiedBy>Grey Wolf</cp:lastModifiedBy>
  <cp:revision>23</cp:revision>
  <dcterms:created xsi:type="dcterms:W3CDTF">2011-01-18T15:31:21Z</dcterms:created>
  <dcterms:modified xsi:type="dcterms:W3CDTF">2011-01-19T19:13:27Z</dcterms:modified>
</cp:coreProperties>
</file>