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7" r:id="rId9"/>
    <p:sldId id="268" r:id="rId10"/>
    <p:sldId id="269" r:id="rId11"/>
    <p:sldId id="270" r:id="rId12"/>
    <p:sldId id="271" r:id="rId13"/>
    <p:sldId id="259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9D94DE-51C3-4D21-BE7A-4B02CF0AD4BE}" type="datetimeFigureOut">
              <a:rPr lang="ru-RU" smtClean="0"/>
              <a:t>18.12.2011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49111-2D9C-44AF-B5C0-B6C8C505F7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540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Назвать предметы, которые находились в черном ящике.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49111-2D9C-44AF-B5C0-B6C8C505F72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2420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</a:t>
            </a:r>
            <a:r>
              <a:rPr lang="ru-RU" baseline="0" dirty="0" smtClean="0"/>
              <a:t> чему относятся перечисленные предметы?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49111-2D9C-44AF-B5C0-B6C8C505F728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86486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Составить схемы слов.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49111-2D9C-44AF-B5C0-B6C8C505F728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48078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Дать характеристику звуку (п)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49111-2D9C-44AF-B5C0-B6C8C505F728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55620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Раз – подняться, потянуться.</a:t>
            </a:r>
          </a:p>
          <a:p>
            <a:r>
              <a:rPr lang="ru-RU" dirty="0" smtClean="0"/>
              <a:t>Два</a:t>
            </a:r>
            <a:r>
              <a:rPr lang="ru-RU" baseline="0" dirty="0" smtClean="0"/>
              <a:t> – нагнуться, разогнуться.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49111-2D9C-44AF-B5C0-B6C8C505F728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92116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Необходимо запомнить слова из физкультминутки, в</a:t>
            </a:r>
            <a:r>
              <a:rPr lang="ru-RU" baseline="0" dirty="0" smtClean="0"/>
              <a:t> которых есть изучаемая буква.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49111-2D9C-44AF-B5C0-B6C8C505F728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5736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Назвать имена известных людей, которые начинаются</a:t>
            </a:r>
            <a:r>
              <a:rPr lang="ru-RU" baseline="0" dirty="0" smtClean="0"/>
              <a:t> с буквы «П»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49111-2D9C-44AF-B5C0-B6C8C505F728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9569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Назвать произведения </a:t>
            </a:r>
            <a:r>
              <a:rPr lang="ru-RU" dirty="0" err="1" smtClean="0"/>
              <a:t>А.С.Пушкина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49111-2D9C-44AF-B5C0-B6C8C505F728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18061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Назвать пригороды Санкт-Петербурга,</a:t>
            </a:r>
            <a:r>
              <a:rPr lang="ru-RU" baseline="0" dirty="0" smtClean="0"/>
              <a:t> которые начинаются с буквы П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49111-2D9C-44AF-B5C0-B6C8C505F728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3711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9AC25-14B5-4208-8BF7-DAB0B264A7EA}" type="datetimeFigureOut">
              <a:rPr lang="ru-RU"/>
              <a:pPr>
                <a:defRPr/>
              </a:pPr>
              <a:t>18.12.2011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50412-76E1-4D37-9D1F-C977C758E7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6030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CE40C-FE5F-4336-AADD-31459084F784}" type="datetimeFigureOut">
              <a:rPr lang="ru-RU"/>
              <a:pPr>
                <a:defRPr/>
              </a:pPr>
              <a:t>18.12.2011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69D95-17B1-485A-A394-CF65260460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20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CB210-43C6-425F-8585-FCC5E6D19909}" type="datetimeFigureOut">
              <a:rPr lang="ru-RU"/>
              <a:pPr>
                <a:defRPr/>
              </a:pPr>
              <a:t>18.12.2011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C4C69-BB9D-49FF-9CA1-F844B27D87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1801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8D258-3A64-455E-8E64-DB40C6E337FA}" type="datetimeFigureOut">
              <a:rPr lang="ru-RU"/>
              <a:pPr>
                <a:defRPr/>
              </a:pPr>
              <a:t>18.12.2011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35253-462D-4CE8-B95D-E40F1803B9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245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AAA5A-8DF2-4227-8A52-244F13980D5E}" type="datetimeFigureOut">
              <a:rPr lang="ru-RU"/>
              <a:pPr>
                <a:defRPr/>
              </a:pPr>
              <a:t>18.12.2011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CC589-0A34-4A81-B46C-3F9AAE536D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5905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FD755-59FF-46AE-BBBE-9A22CE67F5A7}" type="datetimeFigureOut">
              <a:rPr lang="ru-RU"/>
              <a:pPr>
                <a:defRPr/>
              </a:pPr>
              <a:t>18.12.2011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AB4D9-AA83-4AD9-85BB-7DD6DB762A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926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39F34-7C78-4B97-9C3F-0229C6BFAAF6}" type="datetimeFigureOut">
              <a:rPr lang="ru-RU"/>
              <a:pPr>
                <a:defRPr/>
              </a:pPr>
              <a:t>18.12.2011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8B278-154A-4303-B278-4CAA927B75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794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C6316-EC69-4B78-9AAD-77F2D561EFFB}" type="datetimeFigureOut">
              <a:rPr lang="ru-RU"/>
              <a:pPr>
                <a:defRPr/>
              </a:pPr>
              <a:t>18.12.2011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14DAC-5974-4E9D-A278-87E6E1E55F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338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88E78-3332-4A77-9B57-10206B207F47}" type="datetimeFigureOut">
              <a:rPr lang="ru-RU"/>
              <a:pPr>
                <a:defRPr/>
              </a:pPr>
              <a:t>18.12.2011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7C759-0E52-4711-A883-8BE07F7C5B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900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11189-F9A4-4D74-B11B-BD9B2E5E4BCB}" type="datetimeFigureOut">
              <a:rPr lang="ru-RU"/>
              <a:pPr>
                <a:defRPr/>
              </a:pPr>
              <a:t>18.12.2011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FAE98-ADCA-4710-B1E8-6C8C6F96DA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0862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724B5-A31E-41FF-988F-8D918E92B28A}" type="datetimeFigureOut">
              <a:rPr lang="ru-RU"/>
              <a:pPr>
                <a:defRPr/>
              </a:pPr>
              <a:t>18.12.2011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DDA32-BFC2-4549-8354-670E208AFE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7582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2F4FDEB-38E7-4DA7-9506-4B2A37AE646E}" type="datetimeFigureOut">
              <a:rPr lang="ru-RU"/>
              <a:pPr>
                <a:defRPr/>
              </a:pPr>
              <a:t>18.12.2011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30A8C73-AAF2-40E8-98A6-902BF9114A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6596063"/>
            <a:ext cx="16383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FokinaLida.75@mail.ru</a:t>
            </a:r>
            <a:endParaRPr lang="en-US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9388" y="188913"/>
            <a:ext cx="8785225" cy="6480175"/>
          </a:xfrm>
          <a:prstGeom prst="roundRect">
            <a:avLst/>
          </a:prstGeom>
          <a:solidFill>
            <a:schemeClr val="bg1"/>
          </a:solidFill>
          <a:ln w="127000">
            <a:solidFill>
              <a:srgbClr val="FFFF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33" name="Рисунок 8" descr="bokor24.gif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8913" y="5376863"/>
            <a:ext cx="1335087" cy="148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hyperlink" Target="http://go.mail.ru/search_images?rch=e&amp;type=all&amp;is=0&amp;q=%D1%81%D0%BA%D0%B0%D0%B7%D0%BA%D0%B0+%D0%BE+%D1%86%D0%B0%D1%80%D0%B5+%D1%81%D0%B0%D0%BB%D1%82%D0%B0%D0%BD%D0%B5&amp;us=7" TargetMode="External"/><Relationship Id="rId7" Type="http://schemas.openxmlformats.org/officeDocument/2006/relationships/image" Target="../media/image2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tarostudio.ru/img/hettida-big.jpg" TargetMode="External"/><Relationship Id="rId5" Type="http://schemas.openxmlformats.org/officeDocument/2006/relationships/image" Target="../media/image20.jpeg"/><Relationship Id="rId10" Type="http://schemas.openxmlformats.org/officeDocument/2006/relationships/image" Target="../media/image23.jpeg"/><Relationship Id="rId4" Type="http://schemas.openxmlformats.org/officeDocument/2006/relationships/image" Target="../media/image19.jpeg"/><Relationship Id="rId9" Type="http://schemas.openxmlformats.org/officeDocument/2006/relationships/hyperlink" Target="http://go.mail.ru/search_images?rch=e&amp;type=all&amp;is=0&amp;q=%D0%BE+%D0%B1%D0%B0%D0%BB%D0%B4%D0%B5+%D0%B8+%D1%80%D0%B0%D0%B1%D0%BE%D1%82%D0%BD%D0%B8%D0%BA%D0%B5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7" Type="http://schemas.openxmlformats.org/officeDocument/2006/relationships/image" Target="../media/image2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go.mail.ru/search_images?rch=e&amp;type=all&amp;is=0&amp;q=%D0%BF%D0%B5%D1%82%D0%B5%D1%80%D0%B3%D0%BE%D1%84+%D0%BA%D0%B0%D1%80%D1%82%D0%B8%D0%BD%D0%BA%D0%B8&amp;us=9" TargetMode="External"/><Relationship Id="rId5" Type="http://schemas.openxmlformats.org/officeDocument/2006/relationships/image" Target="../media/image25.jpeg"/><Relationship Id="rId4" Type="http://schemas.openxmlformats.org/officeDocument/2006/relationships/hyperlink" Target="http://go.mail.ru/search_images?rch=e&amp;type=all&amp;is=0&amp;q=%D0%BF%D0%B0%D0%B2%D0%BB%D0%BE%D0%B2%D1%81%D0%BA%D0%B8%D0%B9+%D0%B4%D0%B2%D0%BE%D1%80%D0%B5%D1%86&amp;us=8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go.mail.ru/search_images?rch=e&amp;type=all&amp;is=0&amp;q=%D0%BF%D0%B5%D0%BD%D0%B0%D0%BB" TargetMode="External"/><Relationship Id="rId3" Type="http://schemas.openxmlformats.org/officeDocument/2006/relationships/hyperlink" Target="http://www.lenagold.ru/fon/clipart/b/boko/bokor24.gif" TargetMode="External"/><Relationship Id="rId7" Type="http://schemas.openxmlformats.org/officeDocument/2006/relationships/hyperlink" Target="http://go.mail.ru/search_images?rch=e&amp;type=all&amp;is=0&amp;q=%D0%BA%D0%B0%D1%81%D1%82%D1%80%D1%8E%D0%BB%D1%8F+%D0%BA%D0%B0%D1%80%D1%82%D0%B8%D0%BD%D0%BA%D0%B8&amp;us=9&#1082;&#1072;&#1089;&#1090;&#1088;&#1102;&#1083;&#1103;" TargetMode="External"/><Relationship Id="rId2" Type="http://schemas.openxmlformats.org/officeDocument/2006/relationships/hyperlink" Target="mailto:FokinaLida.75@mail.ru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go.mail.ru/search_images?rch=e&amp;type=all&amp;is=0&amp;q=%D1%87%D0%B0%D0%B9%D0%BD%D0%B8%D0%BA" TargetMode="External"/><Relationship Id="rId5" Type="http://schemas.openxmlformats.org/officeDocument/2006/relationships/hyperlink" Target="http://go.mail.ru/search_images?rch=e&amp;type=all&amp;is=0&amp;q=%D1%87%D0%B0%D1%88%D0%BA%D0%B0" TargetMode="External"/><Relationship Id="rId4" Type="http://schemas.openxmlformats.org/officeDocument/2006/relationships/hyperlink" Target="http://go.mail.ru/search_images?rch=e&amp;type=all&amp;is=0&amp;q=%D1%87%D0%B5%D1%80%D0%BD%D1%8B%D0%B9+%D1%8F%D1%89%D0%B8%D0%BA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hyperlink" Target="http://go.mail.ru/search_images?rch=e&amp;type=all&amp;is=0&amp;q=%D1%87%D0%B0%D1%88%D0%BA%D0%B0" TargetMode="External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hyperlink" Target="http://go.mail.ru/search_images?rch=e&amp;type=all&amp;is=0&amp;q=%D1%87%D0%B0%D0%B9%D0%BD%D0%B8%D0%BA" TargetMode="External"/><Relationship Id="rId4" Type="http://schemas.openxmlformats.org/officeDocument/2006/relationships/image" Target="../media/image4.jpeg"/><Relationship Id="rId9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11" Type="http://schemas.openxmlformats.org/officeDocument/2006/relationships/image" Target="../media/image16.jpeg"/><Relationship Id="rId5" Type="http://schemas.openxmlformats.org/officeDocument/2006/relationships/image" Target="../media/image11.jpeg"/><Relationship Id="rId10" Type="http://schemas.openxmlformats.org/officeDocument/2006/relationships/image" Target="../media/image15.jpeg"/><Relationship Id="rId4" Type="http://schemas.openxmlformats.org/officeDocument/2006/relationships/image" Target="../media/image10.jpeg"/><Relationship Id="rId9" Type="http://schemas.openxmlformats.org/officeDocument/2006/relationships/hyperlink" Target="http://go.mail.ru/search_images?q=%D0%BA%D0%B0%D0%BD%D1%86%D0%B5%D0%BB%D1%8F%D1%80%D1%81%D0%BA%D0%B8%D0%B5+%D0%BA%D0%BD%D0%BE%D0%BF%D0%BA%D0%B8&amp;rch=e&amp;fr=ialqs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8.jpeg"/><Relationship Id="rId4" Type="http://schemas.openxmlformats.org/officeDocument/2006/relationships/hyperlink" Target="http://kinderlibrary.files.wordpress.com/2010/12/d0bfd0b5d182d180-d0bfd0b5d180d0b2d18bd0b9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772400" cy="1944216"/>
          </a:xfrm>
        </p:spPr>
        <p:txBody>
          <a:bodyPr/>
          <a:lstStyle/>
          <a:p>
            <a:r>
              <a:rPr lang="ru-RU" dirty="0" smtClean="0"/>
              <a:t>Урок по обучению грамоте</a:t>
            </a:r>
            <a:br>
              <a:rPr lang="ru-RU" dirty="0" smtClean="0"/>
            </a:br>
            <a:r>
              <a:rPr lang="ru-RU" dirty="0" smtClean="0"/>
              <a:t>Тема: Знакомство </a:t>
            </a:r>
            <a:r>
              <a:rPr lang="ru-RU" smtClean="0"/>
              <a:t>с буквой </a:t>
            </a:r>
            <a:r>
              <a:rPr lang="ru-RU" dirty="0" smtClean="0"/>
              <a:t>П.</a:t>
            </a:r>
            <a:br>
              <a:rPr lang="ru-RU" dirty="0" smtClean="0"/>
            </a:br>
            <a:r>
              <a:rPr lang="ru-RU" sz="2000" dirty="0" smtClean="0"/>
              <a:t>(по программе «Школа </a:t>
            </a:r>
            <a:r>
              <a:rPr lang="en-US" sz="2000" dirty="0" smtClean="0"/>
              <a:t>XXI </a:t>
            </a:r>
            <a:r>
              <a:rPr lang="ru-RU" sz="2000" dirty="0" smtClean="0"/>
              <a:t>века»)</a:t>
            </a:r>
            <a:endParaRPr lang="ru-RU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4941168"/>
            <a:ext cx="6400800" cy="1752600"/>
          </a:xfrm>
        </p:spPr>
        <p:txBody>
          <a:bodyPr rtlCol="0">
            <a:normAutofit fontScale="70000" lnSpcReduction="20000"/>
          </a:bodyPr>
          <a:lstStyle/>
          <a:p>
            <a:r>
              <a:rPr lang="ru-RU" dirty="0"/>
              <a:t>Учитель начальных классов</a:t>
            </a:r>
          </a:p>
          <a:p>
            <a:r>
              <a:rPr lang="ru-RU" dirty="0"/>
              <a:t>Павлова Елена Анатольевна</a:t>
            </a:r>
          </a:p>
          <a:p>
            <a:r>
              <a:rPr lang="ru-RU" dirty="0"/>
              <a:t>ГБОУ СОШ№318 </a:t>
            </a:r>
          </a:p>
          <a:p>
            <a:r>
              <a:rPr lang="ru-RU" dirty="0"/>
              <a:t>с углубленным изучением итальянского языка </a:t>
            </a:r>
          </a:p>
          <a:p>
            <a:r>
              <a:rPr lang="ru-RU" dirty="0"/>
              <a:t>г. Санкт-Петербург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mages-partners.google.com/images?q=tbn:ANd9GcTJvfvNqIDdaVW0J2dRhjaSteu2ZMEwo3Pb-tk_vFu7JbqW5WaQIals8nk:http://soft-and-music.ru/engine/dude/index/leech_out.php?i%3AaHR0cDovL3MwMDYucmFkaWthbC5ydS9pMjE1LzEwMDUvYzMvNjMyNDNkOTllODk0LmdpZg%3D%3D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04664"/>
            <a:ext cx="2160240" cy="242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images-partners.google.com/images?q=tbn:ANd9GcTvQTkJCszrwpRq7smKS0seE5VR92mf1Et5fzeq1XSjlLjlaz5ZGs0Jh68:http://www.raskraska.com/catalog0001/2581.gif">
            <a:hlinkClick r:id="rId3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836712"/>
            <a:ext cx="2392547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tarostudio.ru/img/hettida-big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3921" y="196277"/>
            <a:ext cx="2880320" cy="3513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014283" y="6259125"/>
            <a:ext cx="28480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/>
              <a:t>Назвать произведения </a:t>
            </a:r>
            <a:r>
              <a:rPr lang="ru-RU" sz="1200" dirty="0" err="1"/>
              <a:t>А.С.Пушкина</a:t>
            </a:r>
            <a:r>
              <a:rPr lang="ru-RU" dirty="0"/>
              <a:t>.</a:t>
            </a:r>
          </a:p>
        </p:txBody>
      </p:sp>
      <p:pic>
        <p:nvPicPr>
          <p:cNvPr id="2056" name="Picture 8" descr="http://images-partners.google.com/images?q=tbn:ANd9GcTjxB7-8flUS6-PZQ1C7tVnylppow5hgJLecVDtvSg3uWGujf1B4MM35Aw:http://babushkini-skazki.ru/uploads/posts/2009-12/1260640350_skazka-o-zolotom-petushke.jpg">
            <a:hlinkClick r:id="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284984"/>
            <a:ext cx="2160240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://images-partners.google.com/images?q=tbn:ANd9GcQiQxTPwnvIkUCPpzYRSNzt5BDiuHyv8Ak5lzVm38Yp5dUmy0dFKcugX31D:http://revolucia.ru/sop2.jpg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933056"/>
            <a:ext cx="2711746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610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images-partners.google.com/images?q=tbn:ANd9GcTNhqMGfbKfk4wmRyJId5bnSZby_dmmmzDiYrO7EMCG565Jn5l7WHTV2i-V:http://prigorod-peterburg.ru/pictures/pavlovsk/pavlovsky-dvorec.jpg">
            <a:hlinkClick r:id="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6672"/>
            <a:ext cx="3096344" cy="3020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ages-partners.google.com/images?q=tbn:ANd9GcSwez-AnJ9VSARkJhNSX5Bnvge5jMPo6llaVZ8DA4XhiqSv3V-g8enMTn8:http://driverspb.ru/assets/images/1270772562_catherine-palace-st.-petersburg.-russia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7414" y="476672"/>
            <a:ext cx="2664296" cy="270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ages-partners.google.com/images?q=tbn:ANd9GcTV7tjcZuYfBemdfvc2RVTFeduOPDq6bh1lH0NTlRJRQ9FtjBxkxwMxZcnK:http://s006.radikal.ru/i213/1101/35/07569b47d757.jp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119586"/>
            <a:ext cx="2592288" cy="2940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44016" y="6237312"/>
            <a:ext cx="65882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Назвать пригороды Санкт-Петербурга, которые начинаются с буквы </a:t>
            </a:r>
            <a:r>
              <a:rPr lang="ru-RU" sz="1400" dirty="0" smtClean="0"/>
              <a:t>«П»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4019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548680"/>
            <a:ext cx="7772400" cy="150018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63092" y="908720"/>
            <a:ext cx="841781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Игра «Составь новые слова»</a:t>
            </a:r>
            <a:endParaRPr lang="ru-RU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4961" y="2967335"/>
            <a:ext cx="833407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простокваша</a:t>
            </a:r>
            <a:endParaRPr lang="ru-RU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6323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7524" y="1124744"/>
            <a:ext cx="8207189" cy="4644231"/>
          </a:xfrm>
        </p:spPr>
        <p:txBody>
          <a:bodyPr/>
          <a:lstStyle/>
          <a:p>
            <a:pPr marL="171450" indent="-171450">
              <a:buFont typeface="Wingdings" pitchFamily="2" charset="2"/>
              <a:buChar char="§"/>
            </a:pPr>
            <a:r>
              <a:rPr lang="ru-RU" sz="900" i="1" dirty="0" smtClean="0">
                <a:latin typeface="Calibri" pitchFamily="34" charset="0"/>
              </a:rPr>
              <a:t> шаблон: </a:t>
            </a:r>
            <a:r>
              <a:rPr lang="en-US" dirty="0">
                <a:latin typeface="Calibri" pitchFamily="34" charset="0"/>
              </a:rPr>
              <a:t/>
            </a:r>
            <a:br>
              <a:rPr lang="en-US" dirty="0">
                <a:latin typeface="Calibri" pitchFamily="34" charset="0"/>
              </a:rPr>
            </a:br>
            <a:r>
              <a:rPr lang="ru-RU" sz="900" i="1" dirty="0">
                <a:latin typeface="Calibri" pitchFamily="34" charset="0"/>
              </a:rPr>
              <a:t>Автор работы:</a:t>
            </a:r>
            <a:br>
              <a:rPr lang="ru-RU" sz="900" i="1" dirty="0">
                <a:latin typeface="Calibri" pitchFamily="34" charset="0"/>
              </a:rPr>
            </a:br>
            <a:r>
              <a:rPr lang="ru-RU" sz="900" i="1" dirty="0">
                <a:latin typeface="Calibri" pitchFamily="34" charset="0"/>
              </a:rPr>
              <a:t>учитель начальных классов</a:t>
            </a:r>
            <a:br>
              <a:rPr lang="ru-RU" sz="900" i="1" dirty="0">
                <a:latin typeface="Calibri" pitchFamily="34" charset="0"/>
              </a:rPr>
            </a:br>
            <a:r>
              <a:rPr lang="ru-RU" sz="900" i="1" dirty="0">
                <a:latin typeface="Calibri" pitchFamily="34" charset="0"/>
              </a:rPr>
              <a:t>МОУ «СОШ ст. Евсино»</a:t>
            </a:r>
            <a:br>
              <a:rPr lang="ru-RU" sz="900" i="1" dirty="0">
                <a:latin typeface="Calibri" pitchFamily="34" charset="0"/>
              </a:rPr>
            </a:br>
            <a:r>
              <a:rPr lang="ru-RU" sz="900" i="1" dirty="0">
                <a:latin typeface="Calibri" pitchFamily="34" charset="0"/>
              </a:rPr>
              <a:t>Фокина Лидия Петровна</a:t>
            </a:r>
            <a:br>
              <a:rPr lang="ru-RU" sz="900" i="1" dirty="0">
                <a:latin typeface="Calibri" pitchFamily="34" charset="0"/>
              </a:rPr>
            </a:br>
            <a:r>
              <a:rPr lang="en-US" sz="900" dirty="0">
                <a:latin typeface="Calibri" pitchFamily="34" charset="0"/>
                <a:hlinkClick r:id="rId2"/>
              </a:rPr>
              <a:t>FokinaLida.75@mail.ru</a:t>
            </a:r>
            <a:r>
              <a:rPr lang="en-US" dirty="0">
                <a:latin typeface="Calibri" pitchFamily="34" charset="0"/>
              </a:rPr>
              <a:t/>
            </a:r>
            <a:br>
              <a:rPr lang="en-US" dirty="0">
                <a:latin typeface="Calibri" pitchFamily="34" charset="0"/>
              </a:rPr>
            </a:br>
            <a:r>
              <a:rPr lang="ru-RU" sz="900" dirty="0" smtClean="0">
                <a:latin typeface="Calibri" pitchFamily="34" charset="0"/>
              </a:rPr>
              <a:t>картинка</a:t>
            </a:r>
            <a:r>
              <a:rPr lang="ru-RU" sz="900" dirty="0"/>
              <a:t/>
            </a:r>
            <a:br>
              <a:rPr lang="ru-RU" sz="900" dirty="0"/>
            </a:br>
            <a:r>
              <a:rPr lang="en-US" sz="900" dirty="0">
                <a:hlinkClick r:id="rId3"/>
              </a:rPr>
              <a:t>http://www.lenagold.ru/fon/clipart/b/boko/bokor24.gif</a:t>
            </a:r>
            <a:r>
              <a:rPr lang="ru-RU" dirty="0"/>
              <a:t/>
            </a:r>
            <a:br>
              <a:rPr lang="ru-RU" dirty="0"/>
            </a:br>
            <a:r>
              <a:rPr lang="en-US" sz="900" dirty="0">
                <a:hlinkClick r:id="rId4"/>
              </a:rPr>
              <a:t>http://go.mail.ru/search_images?rch=e&amp;type=all&amp;is=0&amp;q=%D1%87%D0%B5%D1%80%D0%BD%D1%8B%D0%B9+%</a:t>
            </a:r>
            <a:r>
              <a:rPr lang="en-US" sz="900" dirty="0" smtClean="0">
                <a:hlinkClick r:id="rId4"/>
              </a:rPr>
              <a:t>D1%8F%D1%89%D0%B8%D0%BA</a:t>
            </a:r>
            <a:r>
              <a:rPr lang="ru-RU" sz="900" dirty="0" smtClean="0"/>
              <a:t/>
            </a:r>
            <a:br>
              <a:rPr lang="ru-RU" sz="900" dirty="0" smtClean="0"/>
            </a:br>
            <a:endParaRPr lang="ru-RU" sz="9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620689"/>
            <a:ext cx="7772400" cy="432048"/>
          </a:xfrm>
        </p:spPr>
        <p:txBody>
          <a:bodyPr/>
          <a:lstStyle/>
          <a:p>
            <a:r>
              <a:rPr lang="ru-RU" smtClean="0"/>
              <a:t>                                                           </a:t>
            </a:r>
            <a:r>
              <a:rPr lang="ru-RU"/>
              <a:t>И</a:t>
            </a:r>
            <a:r>
              <a:rPr lang="ru-RU" smtClean="0"/>
              <a:t>сточники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2561854"/>
            <a:ext cx="8856984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 smtClean="0">
                <a:hlinkClick r:id="rId5"/>
              </a:rPr>
              <a:t>Чашка:</a:t>
            </a:r>
            <a:r>
              <a:rPr lang="en-US" sz="900" dirty="0" smtClean="0">
                <a:hlinkClick r:id="rId5"/>
              </a:rPr>
              <a:t>http</a:t>
            </a:r>
            <a:r>
              <a:rPr lang="en-US" sz="900" dirty="0">
                <a:hlinkClick r:id="rId5"/>
              </a:rPr>
              <a:t>://go.mail.ru/search_images?rch=e&amp;type=all&amp;is=0&amp;q=%</a:t>
            </a:r>
            <a:r>
              <a:rPr lang="en-US" sz="900" dirty="0" smtClean="0">
                <a:hlinkClick r:id="rId5"/>
              </a:rPr>
              <a:t>D1%87%D0%B0%D1%88%D0%BA%D0%B0</a:t>
            </a:r>
            <a:endParaRPr lang="ru-RU" sz="900" dirty="0" smtClean="0"/>
          </a:p>
          <a:p>
            <a:r>
              <a:rPr lang="ru-RU" sz="900" dirty="0" smtClean="0">
                <a:hlinkClick r:id="rId6"/>
              </a:rPr>
              <a:t>Чайник:</a:t>
            </a:r>
            <a:r>
              <a:rPr lang="en-US" sz="900" dirty="0" smtClean="0">
                <a:hlinkClick r:id="rId6"/>
              </a:rPr>
              <a:t>http</a:t>
            </a:r>
            <a:r>
              <a:rPr lang="en-US" sz="900" dirty="0">
                <a:hlinkClick r:id="rId6"/>
              </a:rPr>
              <a:t>://go.mail.ru/search_images?rch=e&amp;type=all&amp;is=0&amp;q=%</a:t>
            </a:r>
            <a:r>
              <a:rPr lang="en-US" sz="900" dirty="0" smtClean="0">
                <a:hlinkClick r:id="rId6"/>
              </a:rPr>
              <a:t>D1%87%D0%B0%D0%B9%D0%BD%D0%B8%D0%BA</a:t>
            </a:r>
            <a:endParaRPr lang="ru-RU" sz="900" dirty="0" smtClean="0"/>
          </a:p>
          <a:p>
            <a:r>
              <a:rPr lang="ru-RU" sz="900" dirty="0" smtClean="0"/>
              <a:t>Капуста-</a:t>
            </a:r>
            <a:r>
              <a:rPr lang="en-US" sz="900" dirty="0"/>
              <a:t>http://go.mail.ru/search_images?rch=e&amp;type=all&amp;is=0&amp;q=%</a:t>
            </a:r>
            <a:r>
              <a:rPr lang="en-US" sz="900" dirty="0" smtClean="0"/>
              <a:t>D0%BA%D0%B0%D0%BF%D1%83%D1%81%D1%82%D0%B0</a:t>
            </a:r>
            <a:endParaRPr lang="ru-RU" sz="900" dirty="0" smtClean="0"/>
          </a:p>
          <a:p>
            <a:r>
              <a:rPr lang="ru-RU" sz="900" dirty="0" smtClean="0"/>
              <a:t>Аптека-</a:t>
            </a:r>
            <a:r>
              <a:rPr lang="en-US" sz="900" dirty="0"/>
              <a:t>http://go.mail.ru/search_images?rch=e&amp;type=all&amp;is=0&amp;q=%</a:t>
            </a:r>
            <a:r>
              <a:rPr lang="en-US" sz="900" dirty="0" smtClean="0"/>
              <a:t>D0%B0%D0%BF%D1%82%D0%B5%D0%BA%D0%B0</a:t>
            </a:r>
            <a:endParaRPr lang="ru-RU" sz="900" dirty="0" smtClean="0"/>
          </a:p>
          <a:p>
            <a:r>
              <a:rPr lang="ru-RU" sz="900" dirty="0" smtClean="0"/>
              <a:t>Крепость-</a:t>
            </a:r>
            <a:r>
              <a:rPr lang="en-US" sz="900" dirty="0"/>
              <a:t>http://go.mail.ru/search_images?rch=e&amp;type=all&amp;is=0&amp;q=%</a:t>
            </a:r>
            <a:r>
              <a:rPr lang="en-US" sz="900" dirty="0" smtClean="0"/>
              <a:t>D0%BA%D1%80%D0%B5%D0%BF%D0%BE%D1%81%D1%82%D1%8C</a:t>
            </a:r>
            <a:endParaRPr lang="ru-RU" sz="900" dirty="0" smtClean="0"/>
          </a:p>
          <a:p>
            <a:r>
              <a:rPr lang="ru-RU" sz="900" dirty="0" smtClean="0"/>
              <a:t>Капля-</a:t>
            </a:r>
            <a:r>
              <a:rPr lang="en-US" sz="900" dirty="0"/>
              <a:t>http://go.mail.ru/search_images?rch=e&amp;type=all&amp;is=0&amp;q=%</a:t>
            </a:r>
            <a:r>
              <a:rPr lang="en-US" sz="900" dirty="0" smtClean="0"/>
              <a:t>D0%BA%D0%B0%D0%BF%D0%BB%D1%8F</a:t>
            </a:r>
            <a:endParaRPr lang="ru-RU" sz="900" dirty="0" smtClean="0"/>
          </a:p>
          <a:p>
            <a:r>
              <a:rPr lang="ru-RU" sz="900" dirty="0" smtClean="0"/>
              <a:t>Лопата-</a:t>
            </a:r>
            <a:r>
              <a:rPr lang="en-US" sz="900" dirty="0"/>
              <a:t>http://go.mail.ru/search_images?rch=e&amp;type=all&amp;is=0&amp;q=%D0%B4%D0%B5%D1%82%D0%BA%D0%B0%D1%8F+%D0%BB%D0%BE%D0%BF%D0%B0%D1%82%D0%B0</a:t>
            </a:r>
            <a:endParaRPr lang="ru-RU" sz="900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7524" y="3716016"/>
            <a:ext cx="8496944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 smtClean="0"/>
              <a:t>Тарелка:</a:t>
            </a:r>
            <a:r>
              <a:rPr lang="en-US" sz="900" dirty="0" smtClean="0"/>
              <a:t>http</a:t>
            </a:r>
            <a:r>
              <a:rPr lang="en-US" sz="900" dirty="0"/>
              <a:t>://go.mail.ru/search_images?rch=e&amp;type=all&amp;is=0&amp;q=%</a:t>
            </a:r>
            <a:r>
              <a:rPr lang="en-US" sz="900" dirty="0" smtClean="0"/>
              <a:t>D1%82%D0%B0%D1%80%D0%B5%D0%BB%D0%BA%D0%B0</a:t>
            </a:r>
            <a:endParaRPr lang="ru-RU" sz="900" dirty="0" smtClean="0"/>
          </a:p>
          <a:p>
            <a:r>
              <a:rPr lang="en-US" sz="900" dirty="0" smtClean="0">
                <a:hlinkClick r:id="rId7"/>
              </a:rPr>
              <a:t>http</a:t>
            </a:r>
            <a:r>
              <a:rPr lang="en-US" sz="900" dirty="0">
                <a:hlinkClick r:id="rId7"/>
              </a:rPr>
              <a:t>://go.mail.ru/search_images?rch=e&amp;type=all&amp;is=0&amp;q=%D0%BA%D0%B0%D1%81%D1%82%D1%80%D1%8E%D0%BB%D1%8F+%</a:t>
            </a:r>
            <a:r>
              <a:rPr lang="en-US" sz="900" dirty="0" smtClean="0">
                <a:hlinkClick r:id="rId7"/>
              </a:rPr>
              <a:t>D0%BA%D0%B0%D1%80%D1%82%D0%B8%D0%BD%D0%BA%D0%B8&amp;us=9</a:t>
            </a:r>
            <a:r>
              <a:rPr lang="ru-RU" sz="900" dirty="0" smtClean="0">
                <a:hlinkClick r:id="rId7"/>
              </a:rPr>
              <a:t>кастрюля</a:t>
            </a:r>
            <a:r>
              <a:rPr lang="ru-RU" sz="900" dirty="0" smtClean="0"/>
              <a:t>:</a:t>
            </a:r>
          </a:p>
          <a:p>
            <a:r>
              <a:rPr lang="ru-RU" sz="900" dirty="0" smtClean="0"/>
              <a:t>Пенал: </a:t>
            </a:r>
            <a:r>
              <a:rPr lang="en-US" sz="900" dirty="0">
                <a:hlinkClick r:id="rId8"/>
              </a:rPr>
              <a:t>http://go.mail.ru/search_images?rch=e&amp;type=all&amp;is=0&amp;q=%</a:t>
            </a:r>
            <a:r>
              <a:rPr lang="en-US" sz="900" dirty="0" smtClean="0">
                <a:hlinkClick r:id="rId8"/>
              </a:rPr>
              <a:t>D0%BF%D0%B5%D0%BD%D0%B0%D0%BB</a:t>
            </a:r>
            <a:endParaRPr lang="ru-RU" sz="900" dirty="0" smtClean="0"/>
          </a:p>
          <a:p>
            <a:r>
              <a:rPr lang="ru-RU" sz="900" dirty="0" smtClean="0"/>
              <a:t>Апельсин-</a:t>
            </a:r>
            <a:r>
              <a:rPr lang="en-US" sz="900" dirty="0"/>
              <a:t>http://go.mail.ru/search_images?rch=e&amp;type=all&amp;is=0&amp;q=%</a:t>
            </a:r>
            <a:r>
              <a:rPr lang="en-US" sz="900" dirty="0" smtClean="0"/>
              <a:t>D0%B0%D0%BF%D0%B5%D0%BB%D1%8C%D1%81%D0%B8%D0%BD</a:t>
            </a:r>
            <a:endParaRPr lang="ru-RU" sz="900" dirty="0" smtClean="0"/>
          </a:p>
          <a:p>
            <a:r>
              <a:rPr lang="ru-RU" sz="900" dirty="0" smtClean="0"/>
              <a:t>Кнопки-</a:t>
            </a:r>
            <a:r>
              <a:rPr lang="en-US" sz="900" dirty="0"/>
              <a:t>http://go.mail.ru/search_images?q=%D0%BA%D0%B0%D0%BD%D1%86%D0%B5%D0%BB%D1%8F%D1%80%D1%81%D0%BA%D0%B8%D0%B5+%</a:t>
            </a:r>
            <a:r>
              <a:rPr lang="en-US" sz="900" dirty="0" smtClean="0"/>
              <a:t>D0%BA%D0%BD%D0%BE%D0%BF%D0%BA%D0%B8&amp;rch=e&amp;fr=ialqs</a:t>
            </a:r>
            <a:endParaRPr lang="ru-RU" sz="900" dirty="0" smtClean="0"/>
          </a:p>
          <a:p>
            <a:r>
              <a:rPr lang="ru-RU" sz="900" dirty="0" smtClean="0"/>
              <a:t>Лупа</a:t>
            </a:r>
            <a:r>
              <a:rPr lang="en-US" sz="900" dirty="0"/>
              <a:t>http://go.mail.ru/search_images?rch=e&amp;type=all&amp;is=0&amp;q=%</a:t>
            </a:r>
            <a:r>
              <a:rPr lang="en-US" sz="900" dirty="0" smtClean="0"/>
              <a:t>D0%BB%D1%83%D0%BF%D0%B0</a:t>
            </a:r>
            <a:endParaRPr lang="ru-RU" sz="900" dirty="0" smtClean="0"/>
          </a:p>
          <a:p>
            <a:r>
              <a:rPr lang="ru-RU" sz="900" dirty="0" smtClean="0"/>
              <a:t>Екатерининский дворец-</a:t>
            </a:r>
            <a:r>
              <a:rPr lang="en-US" sz="900" dirty="0"/>
              <a:t>http://go.mail.ru/search_images?rch=e&amp;type=all&amp;is=0&amp;q=%D0%B5%D0%BA%D0%B0%D1%82%D0%B5%D1%80%D0%B8%D0%BD%D0%B8%D0%BD%D1%81%D0%BA%D0%B8%D0%B9+%D0%B4%D0%B2%D0%BE%D1%80%D0%B5%D1%86+%D0%B2+%D1%86%D0%B0%D1%80%D1%81%D0%BA%D0%BE%D0%BC+%</a:t>
            </a:r>
            <a:r>
              <a:rPr lang="en-US" sz="900" dirty="0" smtClean="0"/>
              <a:t>D1%81%D0%B5%D0%BB%D0%B5&amp;us=21</a:t>
            </a:r>
            <a:endParaRPr lang="ru-RU" sz="900" dirty="0" smtClean="0"/>
          </a:p>
          <a:p>
            <a:r>
              <a:rPr lang="ru-RU" sz="900" dirty="0" smtClean="0"/>
              <a:t>Петергоф -</a:t>
            </a:r>
            <a:r>
              <a:rPr lang="en-US" sz="900" dirty="0" smtClean="0"/>
              <a:t>http</a:t>
            </a:r>
            <a:r>
              <a:rPr lang="en-US" sz="900" dirty="0"/>
              <a:t>://go.mail.ru/search_images?rch=e&amp;type=all&amp;is=0&amp;q=%D0%BF%D0%B5%D1%82%D0%B5%D1%80%D0%B3%D0%BE%D1%84+%D0%BA%D0%B0%D1%80%D1%82%D0%B8%D0%BD%D0%BA%D0%B8&amp;us=8</a:t>
            </a:r>
            <a:endParaRPr lang="ru-RU" sz="900" dirty="0" smtClean="0"/>
          </a:p>
          <a:p>
            <a:endParaRPr lang="ru-RU" sz="900" dirty="0" smtClean="0"/>
          </a:p>
          <a:p>
            <a:r>
              <a:rPr lang="ru-RU" sz="900" dirty="0" smtClean="0"/>
              <a:t>-</a:t>
            </a:r>
          </a:p>
          <a:p>
            <a:endParaRPr lang="ru-RU" sz="900" dirty="0"/>
          </a:p>
        </p:txBody>
      </p:sp>
    </p:spTree>
    <p:extLst>
      <p:ext uri="{BB962C8B-B14F-4D97-AF65-F5344CB8AC3E}">
        <p14:creationId xmlns:p14="http://schemas.microsoft.com/office/powerpoint/2010/main" val="302435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7665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43066" y="2967335"/>
            <a:ext cx="76578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Игра «Черный ящик»</a:t>
            </a:r>
            <a:endParaRPr lang="ru-RU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pic>
        <p:nvPicPr>
          <p:cNvPr id="1026" name="Picture 2" descr="http://images-partners.google.com/images?q=tbn:ANd9GcTPIGrB_m7FhngkwSAS-daYeRzpgeXUiRstG8ReXmK0s13MKXCSjJkrNbw:http://itc.ua/files/pics/box(2).gif">
            <a:hlinkClick r:id="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940769"/>
            <a:ext cx="2439272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445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mages-partners.google.com/images?q=tbn:ANd9GcRG0qZrVGTFeiQh3jOaMBvWWrw9tyRdfrzZQqkMbEvo6lL7ROnmQr6jc90:http://www.photopoisk.ru/assets/fotos/15/31/view_6ZNDpm3HVre0sSu8ke7681NYcT3AW1Ng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254" y="620688"/>
            <a:ext cx="2337538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images-partners.google.com/images?q=tbn:ANd9GcRTso8uQvsXdm533ppuCxflRr7jF_WG5BNQrDS31T2skgvCGlcIhsypEno:http://siberianlight.net/wordpress/wp-content/uploads/2007/03/kettle.gif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628800"/>
            <a:ext cx="2409924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images-partners.google.com/images?q=tbn:ANd9GcQG_7bMQIKNC6p2mNEJyb9L2kGQbJIdpsnB-0yprYTn7WSN4CeiTN_2dA:http://www.vasha.vimpel-servis.ru/media/_gallery/catalog_item/22/123409464093802030b51ab041e33f329847d4e167.large.jpg">
            <a:hlinkClick r:id="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084" y="404664"/>
            <a:ext cx="2232248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images-partners.google.com/images?q=tbn:ANd9GcT_gowiCrIzmKYmu-F7NNRJ-09bdcGoLzMzVikAB6h5FK2BOMomJyy8Ou0:http://detsadik.my1.ru/_ld/12/48688806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254" y="4005064"/>
            <a:ext cx="2304255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://images-partners.google.com/images?q=tbn:ANd9GcQC_LjDs_TErGHuIe1Cf7rLYXRnvQqDF0XJ_-C6Wq8bDIemd_krZ7K8vlO7:http://www.qpteddy.ru/upload/shop_1/4/0/1/item_401/shop_items_catalog_image401.jpg">
            <a:hlinkClick r:id="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501008"/>
            <a:ext cx="2575458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059102" y="6299447"/>
            <a:ext cx="510933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Назвать предметы, которые находились в черном ящике.</a:t>
            </a:r>
          </a:p>
        </p:txBody>
      </p:sp>
    </p:spTree>
    <p:extLst>
      <p:ext uri="{BB962C8B-B14F-4D97-AF65-F5344CB8AC3E}">
        <p14:creationId xmlns:p14="http://schemas.microsoft.com/office/powerpoint/2010/main" val="316654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16832"/>
            <a:ext cx="8229600" cy="1569660"/>
          </a:xfrm>
        </p:spPr>
        <p:txBody>
          <a:bodyPr/>
          <a:lstStyle/>
          <a:p>
            <a:endParaRPr lang="ru-RU" sz="8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916832"/>
            <a:ext cx="734481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ПОСУДА</a:t>
            </a:r>
            <a:endParaRPr lang="ru-RU" sz="9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mbr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99992" y="6381328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dirty="0"/>
              <a:t>К чему относятся перечисленные предметы?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54950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8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Схемы</a:t>
            </a:r>
            <a:endParaRPr lang="ru-RU" sz="8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322" y="1460972"/>
            <a:ext cx="7738029" cy="5280396"/>
          </a:xfrm>
        </p:spPr>
        <p:txBody>
          <a:bodyPr/>
          <a:lstStyle/>
          <a:p>
            <a:r>
              <a:rPr lang="ru-RU" sz="5400" dirty="0"/>
              <a:t>п</a:t>
            </a:r>
            <a:r>
              <a:rPr lang="ru-RU" sz="5400" dirty="0" smtClean="0"/>
              <a:t>енал</a:t>
            </a:r>
          </a:p>
          <a:p>
            <a:endParaRPr lang="ru-RU" sz="5400" dirty="0"/>
          </a:p>
          <a:p>
            <a:endParaRPr lang="ru-RU" sz="5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3905" y="3402599"/>
            <a:ext cx="6872663" cy="4525963"/>
          </a:xfrm>
        </p:spPr>
        <p:txBody>
          <a:bodyPr/>
          <a:lstStyle/>
          <a:p>
            <a:r>
              <a:rPr lang="ru-RU" sz="5400" dirty="0"/>
              <a:t>п</a:t>
            </a:r>
            <a:r>
              <a:rPr lang="ru-RU" sz="5400" dirty="0" smtClean="0"/>
              <a:t>осуда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383486" y="2967335"/>
            <a:ext cx="3770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72308" y="2365108"/>
            <a:ext cx="1249288" cy="12079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621596" y="2353341"/>
            <a:ext cx="1200870" cy="120879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074947" y="2373835"/>
            <a:ext cx="1234137" cy="119917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329743" y="2373836"/>
            <a:ext cx="1131469" cy="119917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72308" y="4581128"/>
            <a:ext cx="1249288" cy="12458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820580" y="2353341"/>
            <a:ext cx="1254367" cy="12196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621596" y="4581128"/>
            <a:ext cx="1198984" cy="12458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2822466" y="4581128"/>
            <a:ext cx="1252481" cy="12458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4095606" y="4581128"/>
            <a:ext cx="1234137" cy="12458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5309084" y="4581128"/>
            <a:ext cx="1152128" cy="12458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6461212" y="4571782"/>
            <a:ext cx="1173832" cy="12458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724128" y="6237947"/>
            <a:ext cx="207582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/>
              <a:t>Составить схемы слов</a:t>
            </a:r>
          </a:p>
        </p:txBody>
      </p:sp>
    </p:spTree>
    <p:extLst>
      <p:ext uri="{BB962C8B-B14F-4D97-AF65-F5344CB8AC3E}">
        <p14:creationId xmlns:p14="http://schemas.microsoft.com/office/powerpoint/2010/main" val="336099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images-partners.google.com/images?q=tbn:ANd9GcRWKrnZtVd07rZSm3Gu4nHhjTKCNkpgxVykgjrX60jGnnosnyTapFPpbwNnww:http://s56.radikal.ru/i153/0902/14/146f5865b962.png">
            <a:hlinkClick r:id="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1788790" cy="1948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ages-partners.google.com/images?q=tbn:ANd9GcST3Kh0OB2YPi1gcWUwVMDsseSjDwZtgynxEAEB3IZ-mV1BTQ9s75Y-Vq4:http://sk-kzn.ru/uploads/posts/2011-08/1312788109_d0bad0b0d0bfd183d181d182d0b0-d0b1d0b5d0bbd0bed0bad0b0d187d0b0d0bdd0bdd0b0d18f-11.jpg">
            <a:hlinkClick r:id="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76672"/>
            <a:ext cx="1808981" cy="1662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ages-partners.google.com/images?q=tbn:ANd9GcRBrcZlvg_CM9NdjJ06gPJGjt7-bh117VWCgars4Mcr-AZ5Us1hKfcp3_8:http://aptekapuls.ru/media/apteka1.jpg">
            <a:hlinkClick r:id="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620688"/>
            <a:ext cx="1800200" cy="1815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ages-partners.google.com/images?q=tbn:ANd9GcT-fSzmiATh23BrTewJDQSN4QHtA_PfbT_-hmdhRzYc5pqem_uuvv4h-dg:http://www.perekop.info/wp-content/uploads/sudak-fortress-03.jpg">
            <a:hlinkClick r:id="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7067" y="2803678"/>
            <a:ext cx="1900526" cy="1682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://images-partners.google.com/images?q=tbn:ANd9GcT0SZ6fWYaKa9jhUt-fLybP9szgcc77Kdk2kWi1XXEmSFokm3lFlSfHqAA:http://sitewater.ru/images/water_drop_bg.jpg">
            <a:hlinkClick r:id="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97" y="3147086"/>
            <a:ext cx="1969939" cy="1866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http://images-partners.google.com/images?q=tbn:ANd9GcRAngNT3d0K3zABiS-yVFmnQVdi4E-FrMRxLFprL8Ro10FerecVV5bPeqnf:http://www.velarti.ru/images/full/cf035c775d7ea6637a1c52f2100203e0.jpg">
            <a:hlinkClick r:id="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8258" y="4323431"/>
            <a:ext cx="1808981" cy="1948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http://images-partners.google.com/images?q=tbn:ANd9GcSJU7DbX9s8eBTGzE9JswzV8GslRDXXrq_I-ytwpp9Wr7oxqusvnLfyVKQ-:http://dic.academic.ru/pictures/wiki/files/80/Pinezki-K.WasilewskiSka.jpg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6811" y="2639970"/>
            <a:ext cx="2205046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8" name="Picture 16" descr="http://images-partners.google.com/images?q=tbn:ANd9GcQX0kHsfHbajppmvAswb2yJghRfZycGBJOAegtoXyqE-QNrncF4Uv7aqbk:http://www.xiper.net/assets/images/js-plugins/interface/cloud-zoom/loup.gif">
            <a:hlinkClick r:id="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6775" y="4653136"/>
            <a:ext cx="1937593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18454" y="6271954"/>
            <a:ext cx="26649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/>
              <a:t>Дать характеристику звуку (п)</a:t>
            </a:r>
          </a:p>
        </p:txBody>
      </p:sp>
    </p:spTree>
    <p:extLst>
      <p:ext uri="{BB962C8B-B14F-4D97-AF65-F5344CB8AC3E}">
        <p14:creationId xmlns:p14="http://schemas.microsoft.com/office/powerpoint/2010/main" val="123687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58107" y="404664"/>
            <a:ext cx="64277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Физкультминутка.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47664" y="1628800"/>
            <a:ext cx="531033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Раз – подняться, потянуться.</a:t>
            </a:r>
          </a:p>
          <a:p>
            <a:r>
              <a:rPr lang="ru-RU" sz="2800" dirty="0"/>
              <a:t>Два – нагнуться, разогнуться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Три – в ладоши три хлопка.</a:t>
            </a:r>
          </a:p>
          <a:p>
            <a:r>
              <a:rPr lang="ru-RU" sz="2800" dirty="0" smtClean="0"/>
              <a:t>На четыре – руки шире.</a:t>
            </a:r>
          </a:p>
          <a:p>
            <a:r>
              <a:rPr lang="ru-RU" sz="2800" dirty="0" smtClean="0"/>
              <a:t>Пять – руками помахать.</a:t>
            </a:r>
          </a:p>
          <a:p>
            <a:r>
              <a:rPr lang="ru-RU" sz="2800" dirty="0" smtClean="0"/>
              <a:t>Шесть на место тихо сесть.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6508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2204864"/>
            <a:ext cx="70716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Игра «Найди букву»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6092515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dirty="0"/>
              <a:t>Необходимо запомнить слова из физкультминутки, в которых есть изучаемая буква.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95127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562232" y="404664"/>
            <a:ext cx="60195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Известные люди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6" name="Picture 2" descr="http://images-partners.google.com/images?q=tbn:ANd9GcS7a-AlWZoGSGCnZ4Cau9cedxpWNo6fczbt97RVphw8kudp_nHmooc8ofE:http://samlib.ru/img/b/burbulja_r_l/pushkin/pushkin-1.png">
            <a:hlinkClick r:id="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72816"/>
            <a:ext cx="3456384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kinderlibrary.files.wordpress.com/2010/12/d0bfd0b5d182d180-d0bfd0b5d180d0b2d18bd0b9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772817"/>
            <a:ext cx="3384376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555776" y="6308850"/>
            <a:ext cx="59046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Назвать имена известных людей, которые начинаются с буквы «П»</a:t>
            </a:r>
          </a:p>
        </p:txBody>
      </p:sp>
    </p:spTree>
    <p:extLst>
      <p:ext uri="{BB962C8B-B14F-4D97-AF65-F5344CB8AC3E}">
        <p14:creationId xmlns:p14="http://schemas.microsoft.com/office/powerpoint/2010/main" val="210306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ожия коровк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Божия коровка</Template>
  <TotalTime>128</TotalTime>
  <Words>347</Words>
  <Application>Microsoft Office PowerPoint</Application>
  <PresentationFormat>Экран (4:3)</PresentationFormat>
  <Paragraphs>69</Paragraphs>
  <Slides>13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Божия коровка</vt:lpstr>
      <vt:lpstr>Урок по обучению грамоте Тема: Знакомство с буквой П. (по программе «Школа XXI века»)</vt:lpstr>
      <vt:lpstr>Презентация PowerPoint</vt:lpstr>
      <vt:lpstr>Презентация PowerPoint</vt:lpstr>
      <vt:lpstr>Презентация PowerPoint</vt:lpstr>
      <vt:lpstr>Схемы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шаблон:  Автор работы: учитель начальных классов МОУ «СОШ ст. Евсино» Фокина Лидия Петровна FokinaLida.75@mail.ru картинка http://www.lenagold.ru/fon/clipart/b/boko/bokor24.gif http://go.mail.ru/search_images?rch=e&amp;type=all&amp;is=0&amp;q=%D1%87%D0%B5%D1%80%D0%BD%D1%8B%D0%B9+%D1%8F%D1%89%D0%B8%D0%BA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павлова</dc:creator>
  <cp:lastModifiedBy>павлова</cp:lastModifiedBy>
  <cp:revision>44</cp:revision>
  <dcterms:created xsi:type="dcterms:W3CDTF">2011-12-11T09:45:54Z</dcterms:created>
  <dcterms:modified xsi:type="dcterms:W3CDTF">2011-12-18T06:51:23Z</dcterms:modified>
</cp:coreProperties>
</file>