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9" r:id="rId8"/>
    <p:sldId id="270" r:id="rId9"/>
    <p:sldId id="281" r:id="rId10"/>
    <p:sldId id="284" r:id="rId11"/>
    <p:sldId id="272" r:id="rId12"/>
    <p:sldId id="263" r:id="rId13"/>
    <p:sldId id="264" r:id="rId14"/>
    <p:sldId id="280" r:id="rId15"/>
    <p:sldId id="273" r:id="rId16"/>
    <p:sldId id="274" r:id="rId17"/>
    <p:sldId id="266" r:id="rId18"/>
    <p:sldId id="275" r:id="rId19"/>
    <p:sldId id="276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 океанов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Тихий океан</c:v>
                </c:pt>
                <c:pt idx="1">
                  <c:v>Атлантический океан</c:v>
                </c:pt>
                <c:pt idx="2">
                  <c:v>Индийский океан</c:v>
                </c:pt>
                <c:pt idx="3">
                  <c:v>Северный Ледовитый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179</c:v>
                </c:pt>
                <c:pt idx="1">
                  <c:v>93</c:v>
                </c:pt>
                <c:pt idx="2">
                  <c:v>75</c:v>
                </c:pt>
                <c:pt idx="3">
                  <c:v>13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Дневная норма питания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Утренний завтрак</c:v>
                </c:pt>
                <c:pt idx="1">
                  <c:v>Второй завтрак</c:v>
                </c:pt>
                <c:pt idx="2">
                  <c:v>Обед</c:v>
                </c:pt>
                <c:pt idx="3">
                  <c:v>Ужин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15</c:v>
                </c:pt>
                <c:pt idx="2">
                  <c:v>45</c:v>
                </c:pt>
                <c:pt idx="3">
                  <c:v>15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 суши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лес</c:v>
                </c:pt>
                <c:pt idx="1">
                  <c:v>степь</c:v>
                </c:pt>
                <c:pt idx="2">
                  <c:v>тундры, пустыни, болота</c:v>
                </c:pt>
                <c:pt idx="3">
                  <c:v>пашня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</c:v>
                </c:pt>
                <c:pt idx="1">
                  <c:v>24</c:v>
                </c:pt>
                <c:pt idx="2">
                  <c:v>54</c:v>
                </c:pt>
                <c:pt idx="3">
                  <c:v>15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1 четверть</c:v>
                </c:pt>
                <c:pt idx="1">
                  <c:v>2 четверть</c:v>
                </c:pt>
                <c:pt idx="2">
                  <c:v>3 четверть</c:v>
                </c:pt>
                <c:pt idx="3">
                  <c:v>4 четверть</c:v>
                </c:pt>
                <c:pt idx="4">
                  <c:v>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95</c:v>
                </c:pt>
                <c:pt idx="2">
                  <c:v>100</c:v>
                </c:pt>
                <c:pt idx="3">
                  <c:v>95</c:v>
                </c:pt>
                <c:pt idx="4">
                  <c:v>100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8FCC-463D-41A2-92E1-60B03A56C8E7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E688-F939-4F38-B4ED-2EF1CF85F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8FCC-463D-41A2-92E1-60B03A56C8E7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E688-F939-4F38-B4ED-2EF1CF85F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8FCC-463D-41A2-92E1-60B03A56C8E7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E688-F939-4F38-B4ED-2EF1CF85F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8FCC-463D-41A2-92E1-60B03A56C8E7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E688-F939-4F38-B4ED-2EF1CF85F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8FCC-463D-41A2-92E1-60B03A56C8E7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E688-F939-4F38-B4ED-2EF1CF85F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8FCC-463D-41A2-92E1-60B03A56C8E7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E688-F939-4F38-B4ED-2EF1CF85F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8FCC-463D-41A2-92E1-60B03A56C8E7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E688-F939-4F38-B4ED-2EF1CF85F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8FCC-463D-41A2-92E1-60B03A56C8E7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E688-F939-4F38-B4ED-2EF1CF85F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8FCC-463D-41A2-92E1-60B03A56C8E7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E688-F939-4F38-B4ED-2EF1CF85F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8FCC-463D-41A2-92E1-60B03A56C8E7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E688-F939-4F38-B4ED-2EF1CF85F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8FCC-463D-41A2-92E1-60B03A56C8E7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D1E688-F939-4F38-B4ED-2EF1CF85F1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8E8FCC-463D-41A2-92E1-60B03A56C8E7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D1E688-F939-4F38-B4ED-2EF1CF85F1D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slide" Target="slide4.xml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12" Type="http://schemas.openxmlformats.org/officeDocument/2006/relationships/slide" Target="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12.rimg.info/97c09fa0459e5fcc433e93f7ce4b3eac.gif" TargetMode="External"/><Relationship Id="rId2" Type="http://schemas.openxmlformats.org/officeDocument/2006/relationships/hyperlink" Target="http://www.gifpark.ru/Gifs/ANIMALS/cat27.gi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ifpark.ru/Gifs/FLOWERS/b13.gif" TargetMode="External"/><Relationship Id="rId5" Type="http://schemas.openxmlformats.org/officeDocument/2006/relationships/hyperlink" Target="http://www.gifpark.ru/Gifs/FLOWERS/b11.gif" TargetMode="External"/><Relationship Id="rId4" Type="http://schemas.openxmlformats.org/officeDocument/2006/relationships/hyperlink" Target="http://s10.rimg.info/e21280a520c16781e6687ecb65dc2692.gi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6.xml"/><Relationship Id="rId7" Type="http://schemas.openxmlformats.org/officeDocument/2006/relationships/slide" Target="slide19.xml"/><Relationship Id="rId12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11.xml"/><Relationship Id="rId5" Type="http://schemas.openxmlformats.org/officeDocument/2006/relationships/slide" Target="slide13.xml"/><Relationship Id="rId10" Type="http://schemas.openxmlformats.org/officeDocument/2006/relationships/slide" Target="slide9.xml"/><Relationship Id="rId4" Type="http://schemas.openxmlformats.org/officeDocument/2006/relationships/slide" Target="slide8.xml"/><Relationship Id="rId9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Круговые диаграммы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учитель математики,</a:t>
            </a:r>
          </a:p>
          <a:p>
            <a:r>
              <a:rPr lang="ru-RU" dirty="0" smtClean="0"/>
              <a:t>МБОУ </a:t>
            </a:r>
            <a:r>
              <a:rPr lang="ru-RU" dirty="0" err="1" smtClean="0"/>
              <a:t>Сарасинская</a:t>
            </a:r>
            <a:r>
              <a:rPr lang="ru-RU" dirty="0" smtClean="0"/>
              <a:t> СОШ</a:t>
            </a:r>
          </a:p>
          <a:p>
            <a:r>
              <a:rPr lang="ru-RU" dirty="0" err="1" smtClean="0"/>
              <a:t>Склёмина</a:t>
            </a:r>
            <a:r>
              <a:rPr lang="ru-RU" dirty="0" smtClean="0"/>
              <a:t> Елена Богдановна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714356"/>
            <a:ext cx="6822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бюджетное общеобразовательное учреждение</a:t>
            </a:r>
          </a:p>
          <a:p>
            <a:r>
              <a:rPr lang="ru-RU" dirty="0" smtClean="0"/>
              <a:t>          </a:t>
            </a:r>
            <a:r>
              <a:rPr lang="ru-RU" dirty="0" err="1" smtClean="0"/>
              <a:t>Сарасинская</a:t>
            </a:r>
            <a:r>
              <a:rPr lang="ru-RU" dirty="0" smtClean="0"/>
              <a:t> средняя общеобразовательная школа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71802" y="5857892"/>
            <a:ext cx="413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с.Сараса</a:t>
            </a:r>
            <a:r>
              <a:rPr lang="ru-RU" dirty="0" smtClean="0"/>
              <a:t> -2012 год. </a:t>
            </a:r>
            <a:r>
              <a:rPr lang="en-US" dirty="0" smtClean="0"/>
              <a:t>sklemina71@mail.ru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49225"/>
            <a:ext cx="9144000" cy="6965950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6715140" y="614364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содержание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построения диаграммы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581856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ru-RU" dirty="0" smtClean="0"/>
              <a:t>Вспомните сколько градусов содержит круг.</a:t>
            </a:r>
          </a:p>
          <a:p>
            <a:pPr marL="457200" indent="-457200">
              <a:buAutoNum type="arabicParenR"/>
            </a:pPr>
            <a:r>
              <a:rPr lang="ru-RU" dirty="0" smtClean="0"/>
              <a:t>Сколько процентов приходится на всю величину, на единое целое.</a:t>
            </a:r>
          </a:p>
          <a:p>
            <a:pPr marL="457200" indent="-457200">
              <a:buAutoNum type="arabicParenR"/>
            </a:pPr>
            <a:r>
              <a:rPr lang="ru-RU" dirty="0" smtClean="0"/>
              <a:t>Определите сколько углов будет содержать диаграмма.</a:t>
            </a:r>
          </a:p>
          <a:p>
            <a:pPr marL="457200" indent="-457200">
              <a:buAutoNum type="arabicParenR"/>
            </a:pPr>
            <a:r>
              <a:rPr lang="ru-RU" dirty="0" smtClean="0"/>
              <a:t>Рассчитать, сколько градусов  составит каждый угол.</a:t>
            </a:r>
          </a:p>
          <a:p>
            <a:pPr marL="457200" indent="-457200">
              <a:buAutoNum type="arabicParenR"/>
            </a:pPr>
            <a:r>
              <a:rPr lang="ru-RU" dirty="0" smtClean="0"/>
              <a:t>Построить углы, вершины которых будут находиться в одной точке-центре круга.</a:t>
            </a:r>
          </a:p>
          <a:p>
            <a:pPr marL="457200" indent="-457200">
              <a:buAutoNum type="arabicParenR"/>
            </a:pPr>
            <a:r>
              <a:rPr lang="ru-RU" dirty="0" smtClean="0"/>
              <a:t>Выбрать цветовое решение для каждого угла в отдельности  и для диаграммы в целом.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58016" y="642939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85794"/>
            <a:ext cx="69707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СОСТАВИМ КРУГОВУЮ ДИАГРАММУ ПЛОЩАДЕЙ ОКЕАНОВ</a:t>
            </a:r>
          </a:p>
          <a:p>
            <a:endParaRPr lang="ru-RU" dirty="0" smtClean="0"/>
          </a:p>
          <a:p>
            <a:r>
              <a:rPr lang="ru-RU" dirty="0" smtClean="0"/>
              <a:t>Тихий океан-179 млн. кв. км</a:t>
            </a:r>
          </a:p>
          <a:p>
            <a:r>
              <a:rPr lang="ru-RU" dirty="0" smtClean="0"/>
              <a:t>Атлантический океан-93 млн. кв. км</a:t>
            </a:r>
          </a:p>
          <a:p>
            <a:r>
              <a:rPr lang="ru-RU" dirty="0" smtClean="0"/>
              <a:t>Индийский океан- 75 млн. кв. км</a:t>
            </a:r>
          </a:p>
          <a:p>
            <a:r>
              <a:rPr lang="ru-RU" dirty="0" smtClean="0"/>
              <a:t>Северный Ледовитый океан-13 млн. кв. км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71604" y="2786058"/>
          <a:ext cx="700092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00760" y="635795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содержание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Закрепление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2214554"/>
            <a:ext cx="78038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 1666  </a:t>
            </a:r>
          </a:p>
          <a:p>
            <a:r>
              <a:rPr lang="ru-RU" dirty="0" smtClean="0"/>
              <a:t>Врачи рекомендуют дневную норму питания распределить на 4 приема: </a:t>
            </a:r>
          </a:p>
          <a:p>
            <a:r>
              <a:rPr lang="ru-RU" dirty="0" smtClean="0"/>
              <a:t>Утренний завтрак-25%, второй завтрак-15%, обед-45% и ужин-15%. </a:t>
            </a:r>
          </a:p>
          <a:p>
            <a:r>
              <a:rPr lang="ru-RU" dirty="0" smtClean="0"/>
              <a:t>Постройте  диаграмму распределения дневной нормы питания.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00166" y="3500438"/>
          <a:ext cx="6643734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43636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содержание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37" descr="Уголки"/>
          <p:cNvSpPr>
            <a:spLocks/>
          </p:cNvSpPr>
          <p:nvPr/>
        </p:nvSpPr>
        <p:spPr bwMode="auto">
          <a:xfrm>
            <a:off x="0" y="4857760"/>
            <a:ext cx="9196388" cy="2287587"/>
          </a:xfrm>
          <a:custGeom>
            <a:avLst/>
            <a:gdLst>
              <a:gd name="T0" fmla="*/ 0 w 5793"/>
              <a:gd name="T1" fmla="*/ 1144 h 1296"/>
              <a:gd name="T2" fmla="*/ 16 w 5793"/>
              <a:gd name="T3" fmla="*/ 1088 h 1296"/>
              <a:gd name="T4" fmla="*/ 64 w 5793"/>
              <a:gd name="T5" fmla="*/ 936 h 1296"/>
              <a:gd name="T6" fmla="*/ 112 w 5793"/>
              <a:gd name="T7" fmla="*/ 824 h 1296"/>
              <a:gd name="T8" fmla="*/ 208 w 5793"/>
              <a:gd name="T9" fmla="*/ 712 h 1296"/>
              <a:gd name="T10" fmla="*/ 328 w 5793"/>
              <a:gd name="T11" fmla="*/ 624 h 1296"/>
              <a:gd name="T12" fmla="*/ 376 w 5793"/>
              <a:gd name="T13" fmla="*/ 576 h 1296"/>
              <a:gd name="T14" fmla="*/ 432 w 5793"/>
              <a:gd name="T15" fmla="*/ 544 h 1296"/>
              <a:gd name="T16" fmla="*/ 560 w 5793"/>
              <a:gd name="T17" fmla="*/ 464 h 1296"/>
              <a:gd name="T18" fmla="*/ 648 w 5793"/>
              <a:gd name="T19" fmla="*/ 448 h 1296"/>
              <a:gd name="T20" fmla="*/ 720 w 5793"/>
              <a:gd name="T21" fmla="*/ 384 h 1296"/>
              <a:gd name="T22" fmla="*/ 888 w 5793"/>
              <a:gd name="T23" fmla="*/ 328 h 1296"/>
              <a:gd name="T24" fmla="*/ 1304 w 5793"/>
              <a:gd name="T25" fmla="*/ 176 h 1296"/>
              <a:gd name="T26" fmla="*/ 1400 w 5793"/>
              <a:gd name="T27" fmla="*/ 152 h 1296"/>
              <a:gd name="T28" fmla="*/ 1752 w 5793"/>
              <a:gd name="T29" fmla="*/ 64 h 1296"/>
              <a:gd name="T30" fmla="*/ 1880 w 5793"/>
              <a:gd name="T31" fmla="*/ 40 h 1296"/>
              <a:gd name="T32" fmla="*/ 2344 w 5793"/>
              <a:gd name="T33" fmla="*/ 48 h 1296"/>
              <a:gd name="T34" fmla="*/ 2432 w 5793"/>
              <a:gd name="T35" fmla="*/ 72 h 1296"/>
              <a:gd name="T36" fmla="*/ 3000 w 5793"/>
              <a:gd name="T37" fmla="*/ 48 h 1296"/>
              <a:gd name="T38" fmla="*/ 3232 w 5793"/>
              <a:gd name="T39" fmla="*/ 24 h 1296"/>
              <a:gd name="T40" fmla="*/ 3344 w 5793"/>
              <a:gd name="T41" fmla="*/ 32 h 1296"/>
              <a:gd name="T42" fmla="*/ 3368 w 5793"/>
              <a:gd name="T43" fmla="*/ 56 h 1296"/>
              <a:gd name="T44" fmla="*/ 3488 w 5793"/>
              <a:gd name="T45" fmla="*/ 104 h 1296"/>
              <a:gd name="T46" fmla="*/ 3728 w 5793"/>
              <a:gd name="T47" fmla="*/ 112 h 1296"/>
              <a:gd name="T48" fmla="*/ 4144 w 5793"/>
              <a:gd name="T49" fmla="*/ 152 h 1296"/>
              <a:gd name="T50" fmla="*/ 4304 w 5793"/>
              <a:gd name="T51" fmla="*/ 200 h 1296"/>
              <a:gd name="T52" fmla="*/ 4520 w 5793"/>
              <a:gd name="T53" fmla="*/ 200 h 1296"/>
              <a:gd name="T54" fmla="*/ 4560 w 5793"/>
              <a:gd name="T55" fmla="*/ 216 h 1296"/>
              <a:gd name="T56" fmla="*/ 4752 w 5793"/>
              <a:gd name="T57" fmla="*/ 272 h 1296"/>
              <a:gd name="T58" fmla="*/ 4944 w 5793"/>
              <a:gd name="T59" fmla="*/ 336 h 1296"/>
              <a:gd name="T60" fmla="*/ 4984 w 5793"/>
              <a:gd name="T61" fmla="*/ 376 h 1296"/>
              <a:gd name="T62" fmla="*/ 5024 w 5793"/>
              <a:gd name="T63" fmla="*/ 408 h 1296"/>
              <a:gd name="T64" fmla="*/ 5096 w 5793"/>
              <a:gd name="T65" fmla="*/ 496 h 1296"/>
              <a:gd name="T66" fmla="*/ 5192 w 5793"/>
              <a:gd name="T67" fmla="*/ 632 h 1296"/>
              <a:gd name="T68" fmla="*/ 5248 w 5793"/>
              <a:gd name="T69" fmla="*/ 656 h 1296"/>
              <a:gd name="T70" fmla="*/ 5304 w 5793"/>
              <a:gd name="T71" fmla="*/ 688 h 1296"/>
              <a:gd name="T72" fmla="*/ 5352 w 5793"/>
              <a:gd name="T73" fmla="*/ 720 h 1296"/>
              <a:gd name="T74" fmla="*/ 5504 w 5793"/>
              <a:gd name="T75" fmla="*/ 792 h 1296"/>
              <a:gd name="T76" fmla="*/ 5552 w 5793"/>
              <a:gd name="T77" fmla="*/ 824 h 1296"/>
              <a:gd name="T78" fmla="*/ 5624 w 5793"/>
              <a:gd name="T79" fmla="*/ 880 h 1296"/>
              <a:gd name="T80" fmla="*/ 5704 w 5793"/>
              <a:gd name="T81" fmla="*/ 1016 h 1296"/>
              <a:gd name="T82" fmla="*/ 5784 w 5793"/>
              <a:gd name="T83" fmla="*/ 1096 h 1296"/>
              <a:gd name="T84" fmla="*/ 5336 w 5793"/>
              <a:gd name="T85" fmla="*/ 1168 h 1296"/>
              <a:gd name="T86" fmla="*/ 4088 w 5793"/>
              <a:gd name="T87" fmla="*/ 1152 h 1296"/>
              <a:gd name="T88" fmla="*/ 2824 w 5793"/>
              <a:gd name="T89" fmla="*/ 1144 h 1296"/>
              <a:gd name="T90" fmla="*/ 264 w 5793"/>
              <a:gd name="T91" fmla="*/ 1136 h 1296"/>
              <a:gd name="T92" fmla="*/ 0 w 5793"/>
              <a:gd name="T93" fmla="*/ 1096 h 129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793"/>
              <a:gd name="T142" fmla="*/ 0 h 1296"/>
              <a:gd name="T143" fmla="*/ 5793 w 5793"/>
              <a:gd name="T144" fmla="*/ 1296 h 129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ddd0fc32575c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643050"/>
            <a:ext cx="32178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3B"/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>
              <a:defRPr/>
            </a:pPr>
            <a:endParaRPr lang="ru-RU">
              <a:latin typeface="Arial" charset="0"/>
            </a:endParaRP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-10406119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-10406119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4112" name="Picture 16" descr="arg-blue-left-t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214422"/>
            <a:ext cx="1190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ani-bird_re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2714620"/>
            <a:ext cx="1439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 descr="b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3" descr="b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5357818" y="2714620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4128" name="Picture 32" descr="B_Fly3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628801">
            <a:off x="1336689" y="3247124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33" descr="B_Fly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34" descr="B_Fly1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2500306"/>
            <a:ext cx="14414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35" descr="b1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4414" y="5429264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36" descr="b1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 rot="-10406119">
            <a:off x="1833042" y="5882213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4136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7" name="AutoShape 4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7429520" y="621508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3" action="ppaction://hlinksldjump"/>
              </a:rPr>
              <a:t>содержание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1" grpId="2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24" grpId="0" animBg="1"/>
      <p:bldP spid="4124" grpId="1" animBg="1"/>
      <p:bldP spid="4125" grpId="0"/>
      <p:bldP spid="4125" grpId="1"/>
      <p:bldP spid="4134" grpId="0" animBg="1"/>
      <p:bldP spid="4134" grpId="1" animBg="1"/>
      <p:bldP spid="41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Компьютерный практикум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 1 группы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Постройте круговую диаграмму распределения площади суши. Для этого составьте электронную таблицу в </a:t>
            </a:r>
            <a:r>
              <a:rPr lang="en-US" dirty="0" smtClean="0"/>
              <a:t>Microsoft Excel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Суша представлена:  лес-57 млн.кв.км, степь-24 млн. кв. км,  тундры, пустыни, болота-54 млн.кв.км, пашня-15 млн.кв.км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Задание 2 группы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Построить сравнительную круговую диаграмму процента успеваемости и процента качества знаний учащихся 5 класса за год.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86312" y="4286258"/>
          <a:ext cx="4071966" cy="2354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661"/>
                <a:gridCol w="678661"/>
                <a:gridCol w="678661"/>
                <a:gridCol w="678661"/>
                <a:gridCol w="678661"/>
                <a:gridCol w="678661"/>
              </a:tblGrid>
              <a:tr h="428627"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</a:tr>
              <a:tr h="428627">
                <a:tc>
                  <a:txBody>
                    <a:bodyPr/>
                    <a:lstStyle/>
                    <a:p>
                      <a:r>
                        <a:rPr lang="ru-RU" dirty="0" smtClean="0"/>
                        <a:t>«5»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428627">
                <a:tc>
                  <a:txBody>
                    <a:bodyPr/>
                    <a:lstStyle/>
                    <a:p>
                      <a:r>
                        <a:rPr lang="ru-RU" dirty="0" smtClean="0"/>
                        <a:t>«4»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428627">
                <a:tc>
                  <a:txBody>
                    <a:bodyPr/>
                    <a:lstStyle/>
                    <a:p>
                      <a:r>
                        <a:rPr lang="ru-RU" dirty="0" smtClean="0"/>
                        <a:t>«3»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428627">
                <a:tc>
                  <a:txBody>
                    <a:bodyPr/>
                    <a:lstStyle/>
                    <a:p>
                      <a:r>
                        <a:rPr lang="ru-RU" dirty="0" smtClean="0"/>
                        <a:t>«2»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57200" y="2514600"/>
          <a:ext cx="4040188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645025" y="2514600"/>
          <a:ext cx="4041775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72132" y="614364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содержание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повторение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250001" y="2678901"/>
            <a:ext cx="928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14348" y="2214554"/>
            <a:ext cx="13573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571604" y="2714620"/>
            <a:ext cx="1000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>
            <a:off x="714348" y="3214686"/>
            <a:ext cx="13573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250001" y="2750339"/>
            <a:ext cx="928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1472" y="2143116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143108" y="214311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42910" y="3214686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000232" y="335756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071802" y="2214554"/>
            <a:ext cx="5815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 1673. </a:t>
            </a:r>
            <a:r>
              <a:rPr lang="en-US" dirty="0" smtClean="0"/>
              <a:t>  ABCD </a:t>
            </a:r>
            <a:r>
              <a:rPr lang="ru-RU" dirty="0" smtClean="0"/>
              <a:t>–прямоугольник,  &lt;</a:t>
            </a:r>
            <a:r>
              <a:rPr lang="en-US" dirty="0" smtClean="0"/>
              <a:t>ACB=30 ̊ </a:t>
            </a:r>
            <a:r>
              <a:rPr lang="ru-RU" dirty="0" smtClean="0"/>
              <a:t>. Найдите </a:t>
            </a:r>
          </a:p>
          <a:p>
            <a:r>
              <a:rPr lang="ru-RU" dirty="0" smtClean="0"/>
              <a:t>градусную  меру </a:t>
            </a:r>
            <a:r>
              <a:rPr lang="en-US" dirty="0" smtClean="0"/>
              <a:t> </a:t>
            </a:r>
            <a:r>
              <a:rPr lang="ru-RU" dirty="0" smtClean="0"/>
              <a:t>углов: </a:t>
            </a:r>
            <a:r>
              <a:rPr lang="en-US" dirty="0" smtClean="0"/>
              <a:t> ACD, BAC, CAD.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714348" y="2214554"/>
            <a:ext cx="1357322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28926" y="4286256"/>
            <a:ext cx="346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&lt;</a:t>
            </a:r>
            <a:r>
              <a:rPr lang="en-US" dirty="0" smtClean="0"/>
              <a:t>ACD=60 ̊, &lt;BAC=60 ̊, &lt;CAD=30 ̊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8" y="585789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/>
      <p:bldP spid="22" grpId="0"/>
      <p:bldP spid="23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Подведение итогов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2714620"/>
            <a:ext cx="73133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 такое диаграмма?</a:t>
            </a:r>
          </a:p>
          <a:p>
            <a:r>
              <a:rPr lang="ru-RU" dirty="0" smtClean="0"/>
              <a:t>Какие диаграммы вы научились сегодня строить?</a:t>
            </a:r>
          </a:p>
          <a:p>
            <a:r>
              <a:rPr lang="ru-RU" dirty="0" smtClean="0"/>
              <a:t>Какие ещё виды диаграмм вы запомнили?</a:t>
            </a:r>
          </a:p>
          <a:p>
            <a:r>
              <a:rPr lang="ru-RU" dirty="0" smtClean="0"/>
              <a:t>Какие знания и умения вам необходимы для построения диаграмм?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72132" y="578645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Домашнее задание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1500166" y="3071810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П.43; № 1677, 1674</a:t>
            </a:r>
          </a:p>
          <a:p>
            <a:r>
              <a:rPr lang="ru-RU" dirty="0" smtClean="0"/>
              <a:t>Принести диаграммы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535782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000240"/>
            <a:ext cx="82947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Актуальность темы заключается в том, что обработка информации в виде диаграмм играет исключительно большую роль в энергетике, экологии, а также в других областях науке и практики, имеющих дело с обобщением, обработкой и  анализом больших массивов информации о разнообразных явлениях и процессах. Также диаграммы используются в экзаменационном материале ГИА и ЕГЭ. В настоящее время  в научной и учебной литературе вопросам изображение диаграмм и методике их построения уделяется не достаточно внимания. Поэтому данная тема на современном этапе является актуальной.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Актуальность темы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литература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00232" y="2357430"/>
            <a:ext cx="634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Учебник  </a:t>
            </a:r>
            <a:r>
              <a:rPr lang="ru-RU" dirty="0" err="1" smtClean="0"/>
              <a:t>Н.Я.Виленкин</a:t>
            </a:r>
            <a:r>
              <a:rPr lang="ru-RU" dirty="0" smtClean="0"/>
              <a:t>, В.И.Жохов «Математика-5 класс»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429000"/>
            <a:ext cx="607221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Кот - </a:t>
            </a:r>
            <a:r>
              <a:rPr lang="ru-RU" dirty="0" smtClean="0">
                <a:hlinkClick r:id="rId2"/>
              </a:rPr>
              <a:t>http://www.gifpark.ru/Gifs/ANIMALS/cat27.gif</a:t>
            </a:r>
            <a:r>
              <a:rPr lang="ru-RU" dirty="0" smtClean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857496"/>
            <a:ext cx="664373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Птички – </a:t>
            </a:r>
            <a:r>
              <a:rPr lang="ru-RU" dirty="0" smtClean="0">
                <a:hlinkClick r:id="rId3"/>
              </a:rPr>
              <a:t>http://s12.rimg.info/97c09fa0459e5fcc433e93f7ce4b3eac.gif</a:t>
            </a:r>
            <a:r>
              <a:rPr lang="ru-RU" dirty="0" smtClean="0"/>
              <a:t> </a:t>
            </a:r>
            <a:endParaRPr lang="ru-RU" dirty="0" smtClean="0">
              <a:hlinkClick r:id="rId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929066"/>
            <a:ext cx="600077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Цветы - </a:t>
            </a:r>
            <a:r>
              <a:rPr lang="ru-RU" dirty="0" smtClean="0">
                <a:hlinkClick r:id="rId5"/>
              </a:rPr>
              <a:t>http://www.gifpark.ru/Gifs/FLOWERS/b11.gif</a:t>
            </a:r>
            <a:r>
              <a:rPr lang="ru-RU" dirty="0" smtClean="0"/>
              <a:t> , </a:t>
            </a:r>
            <a:r>
              <a:rPr lang="ru-RU" dirty="0" smtClean="0">
                <a:hlinkClick r:id="rId6"/>
              </a:rPr>
              <a:t>http://www.gifpark.ru/Gifs/FLOWERS/b13.gif</a:t>
            </a:r>
            <a:r>
              <a:rPr lang="ru-RU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38" y="4714884"/>
            <a:ext cx="595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Песенка кота Леопольда-</a:t>
            </a:r>
            <a:r>
              <a:rPr lang="en-US" dirty="0" smtClean="0"/>
              <a:t>http://detkam.e-papa.ru/mp/3/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Задачи урока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2571744"/>
            <a:ext cx="83358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1) Повторить ранее изученный материал по темам: « Углы. Измерение углов» </a:t>
            </a:r>
          </a:p>
          <a:p>
            <a:r>
              <a:rPr lang="ru-RU" dirty="0" smtClean="0"/>
              <a:t>«Проценты»</a:t>
            </a:r>
          </a:p>
          <a:p>
            <a:r>
              <a:rPr lang="ru-RU" dirty="0" smtClean="0"/>
              <a:t>2) Ознакомиться с понятием  «Диаграммы»</a:t>
            </a:r>
          </a:p>
          <a:p>
            <a:r>
              <a:rPr lang="ru-RU" dirty="0" smtClean="0"/>
              <a:t>3) Научиться строить круговые диаграммы</a:t>
            </a:r>
          </a:p>
          <a:p>
            <a:r>
              <a:rPr lang="ru-RU" dirty="0" smtClean="0"/>
              <a:t>4) Воспитывать бережное отношение к своему здоровью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785794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Оглавление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2214554"/>
            <a:ext cx="3315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Проверка домашнего задания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3357562"/>
            <a:ext cx="228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Устные упражнения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5072074"/>
            <a:ext cx="31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Изучение нового материала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29256" y="3071810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Закрепление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43636" y="4786322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Итог урока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9322" y="5786454"/>
            <a:ext cx="2169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Домашнее задание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29190" y="157161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8" action="ppaction://hlinksldjump"/>
              </a:rPr>
              <a:t>Зарядка для глаз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215074" y="214311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9" action="ppaction://hlinksldjump"/>
              </a:rPr>
              <a:t>Компьютерный практикум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592933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0" action="ppaction://hlinksldjump"/>
              </a:rPr>
              <a:t>Виды диаграмм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28992" y="4071942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1" action="ppaction://hlinksldjump"/>
              </a:rPr>
              <a:t>Алгоритм построения диаграммы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143768" y="385762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2" action="ppaction://hlinksldjump"/>
              </a:rPr>
              <a:t>повторение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№1642  Назовите каждый из углов, изображенных на рисунке 183 а и б.</a:t>
            </a:r>
          </a:p>
          <a:p>
            <a:r>
              <a:rPr lang="en-US" dirty="0" smtClean="0"/>
              <a:t>a) </a:t>
            </a:r>
            <a:r>
              <a:rPr lang="ru-RU" dirty="0" smtClean="0"/>
              <a:t>&lt;АСЕ, &lt;МКР, &lt;</a:t>
            </a:r>
            <a:r>
              <a:rPr lang="en-US" dirty="0" smtClean="0"/>
              <a:t>BOD, &lt;FHP.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б</a:t>
            </a:r>
            <a:r>
              <a:rPr lang="en-US" dirty="0" smtClean="0"/>
              <a:t>) &lt;MOK, &lt;AOB, &lt;AOK, &lt;KOB, &lt;BOM, &lt;MOA, &lt;DCN, &lt;NCE, &lt;NCP, &lt;PCE, &lt;DCP, &lt;DCE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№1661 Из чайного листа получается 4,2% чая. Сколько получится чая из 225 кг чайного листа?</a:t>
            </a:r>
          </a:p>
          <a:p>
            <a:r>
              <a:rPr lang="ru-RU" dirty="0" smtClean="0"/>
              <a:t>225 кг- 100%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х</a:t>
            </a:r>
            <a:r>
              <a:rPr lang="ru-RU" dirty="0" smtClean="0"/>
              <a:t>  кг – 4,2%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х=225*4,2: 100=9,45(кг)</a:t>
            </a:r>
            <a:endParaRPr lang="en-US" dirty="0" smtClean="0"/>
          </a:p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Устные упражнения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389120"/>
          </a:xfrm>
        </p:spPr>
        <p:txBody>
          <a:bodyPr/>
          <a:lstStyle/>
          <a:p>
            <a:r>
              <a:rPr lang="ru-RU" dirty="0" smtClean="0"/>
              <a:t>Покажите  зеленую карточку, если высказывание истинное, красную- если высказывание ложное</a:t>
            </a:r>
          </a:p>
          <a:p>
            <a:r>
              <a:rPr lang="ru-RU" dirty="0" smtClean="0"/>
              <a:t>а) Развернутый угол в три раза больше прямого. </a:t>
            </a:r>
          </a:p>
          <a:p>
            <a:r>
              <a:rPr lang="ru-RU" dirty="0" smtClean="0"/>
              <a:t>б) Если &lt;М=90,1  ̊,то&lt;</a:t>
            </a:r>
            <a:r>
              <a:rPr lang="ru-RU" dirty="0" err="1" smtClean="0"/>
              <a:t>М-тупой</a:t>
            </a:r>
            <a:r>
              <a:rPr lang="ru-RU" dirty="0" smtClean="0"/>
              <a:t>     </a:t>
            </a:r>
          </a:p>
          <a:p>
            <a:r>
              <a:rPr lang="ru-RU" dirty="0" smtClean="0"/>
              <a:t>в) когда часы показывают 15 часов 30 мин, то  стрелки образуют прямой угол</a:t>
            </a:r>
          </a:p>
          <a:p>
            <a:r>
              <a:rPr lang="ru-RU" dirty="0" smtClean="0"/>
              <a:t>г) на чертеже &lt;А&gt;&lt;В     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572000" y="5072074"/>
            <a:ext cx="785818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4143372" y="5500702"/>
            <a:ext cx="121444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57818" y="5500702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6643702" y="5072074"/>
            <a:ext cx="71438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7143768" y="5357826"/>
            <a:ext cx="100013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43768" y="5715016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8229600" cy="5181600"/>
          </a:xfrm>
        </p:spPr>
        <p:txBody>
          <a:bodyPr/>
          <a:lstStyle/>
          <a:p>
            <a:r>
              <a:rPr lang="ru-RU" dirty="0" smtClean="0"/>
              <a:t>Укажите соответствие между  видом углов и их градусной мерой</a:t>
            </a:r>
          </a:p>
        </p:txBody>
      </p:sp>
      <p:sp>
        <p:nvSpPr>
          <p:cNvPr id="8196" name="AutoShape 5"/>
          <p:cNvSpPr>
            <a:spLocks noChangeArrowheads="1"/>
          </p:cNvSpPr>
          <p:nvPr/>
        </p:nvSpPr>
        <p:spPr bwMode="auto">
          <a:xfrm>
            <a:off x="323850" y="2636838"/>
            <a:ext cx="1944688" cy="1655762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Острый</a:t>
            </a:r>
          </a:p>
          <a:p>
            <a:pPr algn="ctr"/>
            <a:r>
              <a:rPr lang="ru-RU"/>
              <a:t>угол</a:t>
            </a:r>
          </a:p>
        </p:txBody>
      </p:sp>
      <p:sp>
        <p:nvSpPr>
          <p:cNvPr id="8197" name="AutoShape 6"/>
          <p:cNvSpPr>
            <a:spLocks noChangeArrowheads="1"/>
          </p:cNvSpPr>
          <p:nvPr/>
        </p:nvSpPr>
        <p:spPr bwMode="auto">
          <a:xfrm>
            <a:off x="6516688" y="2636838"/>
            <a:ext cx="2159000" cy="1346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Тупой</a:t>
            </a:r>
          </a:p>
          <a:p>
            <a:pPr algn="ctr"/>
            <a:r>
              <a:rPr lang="ru-RU"/>
              <a:t>угол </a:t>
            </a:r>
          </a:p>
        </p:txBody>
      </p:sp>
      <p:sp>
        <p:nvSpPr>
          <p:cNvPr id="8198" name="AutoShape 7"/>
          <p:cNvSpPr>
            <a:spLocks noChangeArrowheads="1"/>
          </p:cNvSpPr>
          <p:nvPr/>
        </p:nvSpPr>
        <p:spPr bwMode="auto">
          <a:xfrm>
            <a:off x="395288" y="5084763"/>
            <a:ext cx="2808287" cy="1296987"/>
          </a:xfrm>
          <a:prstGeom prst="hexagon">
            <a:avLst>
              <a:gd name="adj" fmla="val 54131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Развернутый</a:t>
            </a:r>
          </a:p>
          <a:p>
            <a:pPr algn="ctr"/>
            <a:r>
              <a:rPr lang="ru-RU"/>
              <a:t>угол</a:t>
            </a:r>
          </a:p>
        </p:txBody>
      </p:sp>
      <p:sp>
        <p:nvSpPr>
          <p:cNvPr id="8199" name="AutoShape 8"/>
          <p:cNvSpPr>
            <a:spLocks noChangeArrowheads="1"/>
          </p:cNvSpPr>
          <p:nvPr/>
        </p:nvSpPr>
        <p:spPr bwMode="auto">
          <a:xfrm>
            <a:off x="6804025" y="4292600"/>
            <a:ext cx="1728788" cy="1779588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Прямой</a:t>
            </a:r>
          </a:p>
          <a:p>
            <a:pPr algn="ctr"/>
            <a:r>
              <a:rPr lang="ru-RU"/>
              <a:t>угол</a:t>
            </a: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3419475" y="3068638"/>
            <a:ext cx="720725" cy="769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90</a:t>
            </a:r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5364163" y="3429000"/>
            <a:ext cx="7699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180</a:t>
            </a:r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3635375" y="4797425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56</a:t>
            </a:r>
          </a:p>
        </p:txBody>
      </p:sp>
      <p:sp>
        <p:nvSpPr>
          <p:cNvPr id="8203" name="Rectangle 12"/>
          <p:cNvSpPr>
            <a:spLocks noChangeArrowheads="1"/>
          </p:cNvSpPr>
          <p:nvPr/>
        </p:nvSpPr>
        <p:spPr bwMode="auto">
          <a:xfrm>
            <a:off x="5364163" y="508476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123</a:t>
            </a:r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 rot="2299207" flipV="1">
            <a:off x="1979613" y="4365625"/>
            <a:ext cx="1800225" cy="503238"/>
          </a:xfrm>
          <a:prstGeom prst="rightArrow">
            <a:avLst>
              <a:gd name="adj1" fmla="val 50000"/>
              <a:gd name="adj2" fmla="val 894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 rot="-2282959">
            <a:off x="2843213" y="4508500"/>
            <a:ext cx="2952750" cy="11811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 rot="-9143422">
            <a:off x="3924300" y="4005263"/>
            <a:ext cx="4000500" cy="485775"/>
          </a:xfrm>
          <a:prstGeom prst="rightArrow">
            <a:avLst>
              <a:gd name="adj1" fmla="val 50000"/>
              <a:gd name="adj2" fmla="val 2058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 rot="8242191">
            <a:off x="5568950" y="3914775"/>
            <a:ext cx="1984375" cy="1062038"/>
          </a:xfrm>
          <a:prstGeom prst="rightArrow">
            <a:avLst>
              <a:gd name="adj1" fmla="val 50000"/>
              <a:gd name="adj2" fmla="val 467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572264" y="635795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29" grpId="0" animBg="1"/>
      <p:bldP spid="34830" grpId="0" animBg="1"/>
      <p:bldP spid="34831" grpId="0" animBg="1"/>
      <p:bldP spid="348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Изучение нового материала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2071678"/>
            <a:ext cx="82868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наглядного представления числовых  данных</a:t>
            </a:r>
          </a:p>
          <a:p>
            <a:r>
              <a:rPr lang="ru-RU" sz="2800" dirty="0" smtClean="0"/>
              <a:t> используются специальные  графические  изображения. Способ условного изображения числовых величин  и их соотношений с использованием  геометрических средств и называют   диаграммой.</a:t>
            </a:r>
          </a:p>
          <a:p>
            <a:r>
              <a:rPr lang="ru-RU" sz="2800" dirty="0" smtClean="0"/>
              <a:t>ДИАГРАММА- способ наглядного представления</a:t>
            </a:r>
          </a:p>
          <a:p>
            <a:r>
              <a:rPr lang="ru-RU" sz="2800" dirty="0" smtClean="0"/>
              <a:t> числовых данных.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143636" y="60007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49225"/>
            <a:ext cx="9685338" cy="70739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387</TotalTime>
  <Words>777</Words>
  <Application>Microsoft Office PowerPoint</Application>
  <PresentationFormat>Экран (4:3)</PresentationFormat>
  <Paragraphs>156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Круговые диаграммы </vt:lpstr>
      <vt:lpstr>       Актуальность темы</vt:lpstr>
      <vt:lpstr>            Задачи урока</vt:lpstr>
      <vt:lpstr>Слайд 4</vt:lpstr>
      <vt:lpstr>Проверка домашнего задания</vt:lpstr>
      <vt:lpstr>        Устные упражнения</vt:lpstr>
      <vt:lpstr>Слайд 7</vt:lpstr>
      <vt:lpstr>Изучение нового материала</vt:lpstr>
      <vt:lpstr>Слайд 9</vt:lpstr>
      <vt:lpstr>Слайд 10</vt:lpstr>
      <vt:lpstr>Алгоритм построения диаграммы</vt:lpstr>
      <vt:lpstr>Слайд 12</vt:lpstr>
      <vt:lpstr>              Закрепление  </vt:lpstr>
      <vt:lpstr>Слайд 14</vt:lpstr>
      <vt:lpstr>Компьютерный практикум</vt:lpstr>
      <vt:lpstr>Ответ:</vt:lpstr>
      <vt:lpstr>            повторение</vt:lpstr>
      <vt:lpstr>      Подведение итогов</vt:lpstr>
      <vt:lpstr>     Домашнее задание</vt:lpstr>
      <vt:lpstr>             литература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46</cp:revision>
  <dcterms:created xsi:type="dcterms:W3CDTF">2012-05-01T11:08:01Z</dcterms:created>
  <dcterms:modified xsi:type="dcterms:W3CDTF">2012-06-05T16:34:45Z</dcterms:modified>
</cp:coreProperties>
</file>