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24" r:id="rId2"/>
    <p:sldId id="277" r:id="rId3"/>
    <p:sldId id="280" r:id="rId4"/>
    <p:sldId id="320" r:id="rId5"/>
    <p:sldId id="269" r:id="rId6"/>
    <p:sldId id="304" r:id="rId7"/>
    <p:sldId id="292" r:id="rId8"/>
    <p:sldId id="306" r:id="rId9"/>
    <p:sldId id="305" r:id="rId10"/>
    <p:sldId id="287" r:id="rId11"/>
    <p:sldId id="312" r:id="rId12"/>
    <p:sldId id="326" r:id="rId13"/>
    <p:sldId id="316" r:id="rId14"/>
    <p:sldId id="315" r:id="rId15"/>
    <p:sldId id="325" r:id="rId16"/>
    <p:sldId id="259" r:id="rId17"/>
    <p:sldId id="300" r:id="rId18"/>
    <p:sldId id="318" r:id="rId19"/>
    <p:sldId id="319" r:id="rId20"/>
    <p:sldId id="299" r:id="rId21"/>
    <p:sldId id="327" r:id="rId22"/>
  </p:sldIdLst>
  <p:sldSz cx="9144000" cy="6858000" type="screen4x3"/>
  <p:notesSz cx="675481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476" autoAdjust="0"/>
  </p:normalViewPr>
  <p:slideViewPr>
    <p:cSldViewPr>
      <p:cViewPr varScale="1">
        <p:scale>
          <a:sx n="64" d="100"/>
          <a:sy n="64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70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6164" y="0"/>
            <a:ext cx="29270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4D746-A5D6-463D-99AF-61D92FF1E8D5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482" y="4686499"/>
            <a:ext cx="540385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270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6164" y="9371285"/>
            <a:ext cx="29270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82F8C-34D1-44B8-A325-4E104711C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00562" y="1643050"/>
            <a:ext cx="4433126" cy="4605350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Познание, упорство, труд</a:t>
            </a:r>
            <a:br>
              <a:rPr lang="ru-RU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прогрессу в жизни приведут.</a:t>
            </a:r>
          </a:p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Рисунок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1976438" cy="3408363"/>
          </a:xfrm>
          <a:prstGeom prst="rect">
            <a:avLst/>
          </a:prstGeom>
          <a:noFill/>
        </p:spPr>
      </p:pic>
      <p:pic>
        <p:nvPicPr>
          <p:cNvPr id="7" name="Picture 6" descr="Рисунок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714356"/>
            <a:ext cx="1296987" cy="1154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571480"/>
            <a:ext cx="7358114" cy="5576888"/>
          </a:xfrm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Задача № 5 .</a:t>
            </a:r>
            <a:endParaRPr lang="ru-RU" sz="2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Ежедневно каждый болеющий гриппом человек может заразить 4 окружающих. Численность нашей гимназии 1000 человек. Через сколько дней заболеют гриппом все обучающиеся и работники гимназии?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Задача № 6 .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Каждый из 7 человек имеет 7 кошек. Каждая кошка съедает по 7 мышек. Каждая мышка за одно лето может уничтожить 7 ячменных колосков, а из зерен одного может вырасти 7 горстей 7 горстей ячменного зерна. Сколько горстей зерна ежегодно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спасено благодаря кошкам?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Рисунок8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984246" cy="9842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100 000 р. за 1 копейку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Documents and Settings\EreminaNG\Application Data\Microsoft\Media Catalog\Downloaded Clips\cl5a\j0225290.wmf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 flipH="1">
            <a:off x="3428992" y="1428736"/>
            <a:ext cx="2891080" cy="46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100 000 за 1 копейку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Богач-миллионер возвратился из отлучки необычайно радостный: у него была в дороге счастливая встреча, сулившая большие выгоды.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«Бывают же такие удачи,— рассказывал он домашним.— Повстречался мне в пути незнакомец, из себя не видный. И такое к концу разговора предложил выгодное дельце, что у меня дух захватило.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Сделаем,— говорит,— с тобой такой уговор. Я буду целый месяц приносить тебе ежедневно по сотне тысяч рублей. Недаром, разумеется, но плата пустяшная. В первый день я должен по уговору заплатить — смешно вымолвить — всего только одну копейку.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Одну копейку? — переспрашиваю.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Одну копейку,— говорит.— За вторую сотню тысяч заплатишь 2 копейки.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Ну,— не терпится мне.— А дальше?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дальше: за третью сотню тысяч 4 копейки, за четвертую 8, за пятую — 16. И так целый месяц, каждый день вдвое больше против предыдущего.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4288"/>
          <a:ext cx="8572560" cy="63699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00198"/>
                <a:gridCol w="2500330"/>
                <a:gridCol w="1643074"/>
                <a:gridCol w="2928958"/>
              </a:tblGrid>
              <a:tr h="81094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Получил за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Отдал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Получил за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Отдал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1-ю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10 485 р.76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2-ю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20 971 р.52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3-ю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20 971 р.52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41 943 р. 04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167 772 р. 16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335 544 р. 32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671 088 р. 64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128 коп.=1р.28 к.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1 342 177 р. 28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2р.56коп.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2 684 354 р.  56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47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10-ю сотню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5р.12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30-ю сотню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5 368 709 р.  12 коп.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214414" y="500042"/>
            <a:ext cx="7786742" cy="568739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30 дней богачу заплатили  3 000 000 рублей.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Богач отдал: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=1; q=2;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=? </a:t>
            </a: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                                   </a:t>
            </a: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=1∙2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29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=2∙2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29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∙5 368 709 р.12 коп.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коп. =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10 737 418 р. 23 коп.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10 737 418 р. 23 коп. - 3 000 000 р.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7 737 418 р. 23 коп.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получил незнакомец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10 737 418 р. 23 коп.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00232" y="2357430"/>
          <a:ext cx="1000132" cy="785818"/>
        </p:xfrm>
        <a:graphic>
          <a:graphicData uri="http://schemas.openxmlformats.org/presentationml/2006/ole">
            <p:oleObj spid="_x0000_s46084" name="Формула" r:id="rId3" imgW="545863" imgH="431613" progId="Equation.3">
              <p:embed/>
            </p:oleObj>
          </a:graphicData>
        </a:graphic>
      </p:graphicFrame>
      <p:pic>
        <p:nvPicPr>
          <p:cNvPr id="6" name="Picture 5" descr="Безымянны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786578" y="1071546"/>
            <a:ext cx="1571636" cy="2522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Ответь на вопросы теста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57356" y="1524000"/>
            <a:ext cx="7076332" cy="46634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1  -  №№ 1, 7, 13, 19, 25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2  -  №№ 3, 8, 15, 21, 26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3  -  №№ 2, 9, 14, 20, 27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4  -  №№ 5, 10, 16, 22, 28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5  -  №№ 4, 11, 17, 23, 29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6  -  №№ 6, 12, 18, 24, 30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4" cy="5642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1843112"/>
                <a:gridCol w="1014409"/>
                <a:gridCol w="1728792"/>
                <a:gridCol w="914414"/>
                <a:gridCol w="1828787"/>
              </a:tblGrid>
              <a:tr h="461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</a:t>
                      </a: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3,1,2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-410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2,3,1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9,6875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2,4,1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4,2,1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2,1,4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4,3,1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0,125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9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7" y="214290"/>
            <a:ext cx="977125" cy="8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00100" y="214290"/>
            <a:ext cx="9370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428860" y="571480"/>
            <a:ext cx="5500687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86116" y="1714488"/>
            <a:ext cx="25717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ru-RU" sz="3600" dirty="0">
              <a:solidFill>
                <a:srgbClr val="FF3399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</a:pPr>
            <a:endParaRPr lang="ru-RU" sz="3600" dirty="0"/>
          </a:p>
        </p:txBody>
      </p:sp>
      <p:pic>
        <p:nvPicPr>
          <p:cNvPr id="11" name="Picture 6" descr="J03369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929066"/>
            <a:ext cx="16510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422276" cy="4663440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Ответить на все вопросы теста.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Подобрать или составить интересную задачу.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Человек, которому повезло, - это человек, который делал то, что другие только собирались сделать.</a:t>
            </a:r>
          </a:p>
          <a:p>
            <a:pPr algn="r">
              <a:buNone/>
            </a:pPr>
            <a:r>
              <a:rPr lang="ru-RU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Жюль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Ренар</a:t>
            </a:r>
            <a:endParaRPr lang="ru-RU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843213" y="188913"/>
            <a:ext cx="2058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ru-RU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3" name="Picture 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11950" y="188913"/>
            <a:ext cx="221773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071537" y="779463"/>
            <a:ext cx="62151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i="1" dirty="0">
                <a:latin typeface="Times New Roman" pitchFamily="18" charset="0"/>
              </a:rPr>
              <a:t>    Существует ли такая </a:t>
            </a:r>
          </a:p>
          <a:p>
            <a:r>
              <a:rPr lang="ru-RU" sz="3600" i="1" dirty="0">
                <a:latin typeface="Times New Roman" pitchFamily="18" charset="0"/>
              </a:rPr>
              <a:t>арифметическая прогрессия,</a:t>
            </a:r>
          </a:p>
          <a:p>
            <a:r>
              <a:rPr lang="ru-RU" sz="3600" i="1" dirty="0">
                <a:latin typeface="Times New Roman" pitchFamily="18" charset="0"/>
              </a:rPr>
              <a:t>в которой                      ?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3262313" y="1873250"/>
          <a:ext cx="1776412" cy="866775"/>
        </p:xfrm>
        <a:graphic>
          <a:graphicData uri="http://schemas.openxmlformats.org/presentationml/2006/ole">
            <p:oleObj spid="_x0000_s57346" name="Формула" r:id="rId4" imgW="520560" imgH="253800" progId="Equation.3">
              <p:embed/>
            </p:oleObj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987675" y="2781300"/>
            <a:ext cx="290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Вам помочь?</a:t>
            </a: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593725" y="3429000"/>
          <a:ext cx="2947988" cy="1171575"/>
        </p:xfrm>
        <a:graphic>
          <a:graphicData uri="http://schemas.openxmlformats.org/presentationml/2006/ole">
            <p:oleObj spid="_x0000_s57347" name="Формула" r:id="rId5" imgW="1054080" imgH="419040" progId="Equation.3">
              <p:embed/>
            </p:oleObj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628650" y="4868863"/>
          <a:ext cx="2878138" cy="1171575"/>
        </p:xfrm>
        <a:graphic>
          <a:graphicData uri="http://schemas.openxmlformats.org/presentationml/2006/ole">
            <p:oleObj spid="_x0000_s57348" name="Формула" r:id="rId6" imgW="1028520" imgH="419040" progId="Equation.3">
              <p:embed/>
            </p:oleObj>
          </a:graphicData>
        </a:graphic>
      </p:graphicFrame>
      <p:sp>
        <p:nvSpPr>
          <p:cNvPr id="32779" name="AutoShape 11"/>
          <p:cNvSpPr>
            <a:spLocks/>
          </p:cNvSpPr>
          <p:nvPr/>
        </p:nvSpPr>
        <p:spPr bwMode="auto">
          <a:xfrm>
            <a:off x="3851275" y="3644900"/>
            <a:ext cx="215900" cy="2520950"/>
          </a:xfrm>
          <a:prstGeom prst="rightBrace">
            <a:avLst>
              <a:gd name="adj1" fmla="val 973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4356100" y="4724400"/>
            <a:ext cx="504825" cy="287338"/>
          </a:xfrm>
          <a:prstGeom prst="rightArrow">
            <a:avLst>
              <a:gd name="adj1" fmla="val 50000"/>
              <a:gd name="adj2" fmla="val 43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4868863" y="4508500"/>
          <a:ext cx="4194175" cy="654050"/>
        </p:xfrm>
        <a:graphic>
          <a:graphicData uri="http://schemas.openxmlformats.org/presentationml/2006/ole">
            <p:oleObj spid="_x0000_s57349" name="Формула" r:id="rId7" imgW="1384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8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6" grpId="0"/>
      <p:bldP spid="32779" grpId="0" animBg="1"/>
      <p:bldP spid="327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Какая тема объединяет понятия: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2000240"/>
            <a:ext cx="6572296" cy="42481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Разность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Сумма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первых членов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Знаменатель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Первый член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5) Среднее арифметическое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6)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геометрическое?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247775" y="2071678"/>
            <a:ext cx="7896225" cy="182087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539"/>
              </a:avLst>
            </a:prstTxWarp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ru-RU" sz="6000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Спасибо всем за работу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447800" y="51816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7543800" y="3810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7086600" y="5334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352800" y="1905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3048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638800" y="57912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7772400" y="57912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1219200" y="21336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4572000" y="762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3429000" y="44958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7" name="Picture 3" descr="C:\Documents and Settings\Мама\Мои документы\Копия день рожде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71876"/>
            <a:ext cx="189990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  <p:bldP spid="31748" grpId="0" animBg="1"/>
      <p:bldP spid="31753" grpId="0" animBg="1"/>
      <p:bldP spid="31757" grpId="0" animBg="1"/>
      <p:bldP spid="31758" grpId="0" animBg="1"/>
      <p:bldP spid="31759" grpId="0" animBg="1"/>
      <p:bldP spid="317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Ваше отношение к уроку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71604" y="2857496"/>
            <a:ext cx="2143140" cy="2000264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15140" y="2928934"/>
            <a:ext cx="2071702" cy="192882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43372" y="2928934"/>
            <a:ext cx="2143140" cy="192882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071670" y="357187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786050" y="3571876"/>
            <a:ext cx="214314" cy="2428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572132" y="3571876"/>
            <a:ext cx="214314" cy="2428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714876" y="357187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7286644" y="350043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8072462" y="350043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есяц 46"/>
          <p:cNvSpPr/>
          <p:nvPr/>
        </p:nvSpPr>
        <p:spPr>
          <a:xfrm rot="5400000" flipH="1">
            <a:off x="2357422" y="3786190"/>
            <a:ext cx="571504" cy="1143008"/>
          </a:xfrm>
          <a:prstGeom prst="mo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есяц 49"/>
          <p:cNvSpPr/>
          <p:nvPr/>
        </p:nvSpPr>
        <p:spPr>
          <a:xfrm rot="5400000">
            <a:off x="7508101" y="3779047"/>
            <a:ext cx="471486" cy="914400"/>
          </a:xfrm>
          <a:prstGeom prst="moon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инус 50"/>
          <p:cNvSpPr/>
          <p:nvPr/>
        </p:nvSpPr>
        <p:spPr>
          <a:xfrm>
            <a:off x="4572000" y="4000504"/>
            <a:ext cx="1428760" cy="500066"/>
          </a:xfrm>
          <a:prstGeom prst="mathMinus">
            <a:avLst>
              <a:gd name="adj1" fmla="val 2352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14480" y="1285860"/>
            <a:ext cx="693263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ahoma" pitchFamily="34" charset="0"/>
              </a:rPr>
              <a:t>    </a:t>
            </a:r>
            <a:r>
              <a:rPr lang="ru-RU" sz="4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Арифметическая </a:t>
            </a:r>
          </a:p>
          <a:p>
            <a:r>
              <a:rPr lang="ru-RU" sz="4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            и </a:t>
            </a:r>
          </a:p>
          <a:p>
            <a:r>
              <a:rPr lang="ru-RU" sz="4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геометрическая</a:t>
            </a:r>
          </a:p>
          <a:p>
            <a:r>
              <a:rPr lang="ru-RU" sz="4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   прогрессии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46338" y="260350"/>
            <a:ext cx="6697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/>
              <a:t>             </a:t>
            </a:r>
          </a:p>
        </p:txBody>
      </p:sp>
      <p:pic>
        <p:nvPicPr>
          <p:cNvPr id="5" name="Picture 19" descr="Рисунок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509838" cy="275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57298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Прогрессии</a:t>
            </a:r>
            <a:br>
              <a:rPr lang="ru-RU" sz="32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Арифметическая              Геометрическая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0" y="421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755650" y="1412875"/>
          <a:ext cx="638175" cy="471488"/>
        </p:xfrm>
        <a:graphic>
          <a:graphicData uri="http://schemas.openxmlformats.org/presentationml/2006/ole">
            <p:oleObj spid="_x0000_s58370" name="Формула" r:id="rId3" imgW="317362" imgH="228501" progId="Equation.3">
              <p:embed/>
            </p:oleObj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1500166" y="1428736"/>
          <a:ext cx="1593850" cy="471488"/>
        </p:xfrm>
        <a:graphic>
          <a:graphicData uri="http://schemas.openxmlformats.org/presentationml/2006/ole">
            <p:oleObj spid="_x0000_s58371" name="Формула" r:id="rId4" imgW="774364" imgH="215806" progId="Equation.3">
              <p:embed/>
            </p:oleObj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755650" y="2060575"/>
          <a:ext cx="955675" cy="552450"/>
        </p:xfrm>
        <a:graphic>
          <a:graphicData uri="http://schemas.openxmlformats.org/presentationml/2006/ole">
            <p:oleObj spid="_x0000_s58372" name="Формула" r:id="rId5" imgW="406224" imgH="228501" progId="Equation.3">
              <p:embed/>
            </p:oleObj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1763713" y="2060575"/>
          <a:ext cx="957262" cy="538163"/>
        </p:xfrm>
        <a:graphic>
          <a:graphicData uri="http://schemas.openxmlformats.org/presentationml/2006/ole">
            <p:oleObj spid="_x0000_s58373" name="Формула" r:id="rId6" imgW="431613" imgH="228501" progId="Equation.3">
              <p:embed/>
            </p:oleObj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755650" y="2781300"/>
          <a:ext cx="636588" cy="457200"/>
        </p:xfrm>
        <a:graphic>
          <a:graphicData uri="http://schemas.openxmlformats.org/presentationml/2006/ole">
            <p:oleObj spid="_x0000_s58374" name="Формула" r:id="rId7" imgW="266353" imgH="177569" progId="Equation.3">
              <p:embed/>
            </p:oleObj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1547813" y="2781300"/>
          <a:ext cx="1276350" cy="523875"/>
        </p:xfrm>
        <a:graphic>
          <a:graphicData uri="http://schemas.openxmlformats.org/presentationml/2006/ole">
            <p:oleObj spid="_x0000_s58375" name="Формула" r:id="rId8" imgW="558800" imgH="228600" progId="Equation.3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755650" y="3429000"/>
          <a:ext cx="1752600" cy="511175"/>
        </p:xfrm>
        <a:graphic>
          <a:graphicData uri="http://schemas.openxmlformats.org/presentationml/2006/ole">
            <p:oleObj spid="_x0000_s58376" name="Формула" r:id="rId9" imgW="774364" imgH="215806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2628900" y="3429000"/>
          <a:ext cx="1116013" cy="523875"/>
        </p:xfrm>
        <a:graphic>
          <a:graphicData uri="http://schemas.openxmlformats.org/presentationml/2006/ole">
            <p:oleObj spid="_x0000_s58377" name="Формула" r:id="rId10" imgW="495085" imgH="228501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755650" y="4148138"/>
          <a:ext cx="796925" cy="565150"/>
        </p:xfrm>
        <a:graphic>
          <a:graphicData uri="http://schemas.openxmlformats.org/presentationml/2006/ole">
            <p:oleObj spid="_x0000_s58378" name="Формула" r:id="rId11" imgW="330200" imgH="22860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763713" y="4005263"/>
          <a:ext cx="1435100" cy="793750"/>
        </p:xfrm>
        <a:graphic>
          <a:graphicData uri="http://schemas.openxmlformats.org/presentationml/2006/ole">
            <p:oleObj spid="_x0000_s58379" name="Формула" r:id="rId12" imgW="748975" imgH="406224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84213" y="5156200"/>
          <a:ext cx="796925" cy="552450"/>
        </p:xfrm>
        <a:graphic>
          <a:graphicData uri="http://schemas.openxmlformats.org/presentationml/2006/ole">
            <p:oleObj spid="_x0000_s58380" name="Формула" r:id="rId13" imgW="330200" imgH="22860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547813" y="5013325"/>
          <a:ext cx="2071687" cy="833438"/>
        </p:xfrm>
        <a:graphic>
          <a:graphicData uri="http://schemas.openxmlformats.org/presentationml/2006/ole">
            <p:oleObj spid="_x0000_s58381" name="Формула" r:id="rId14" imgW="1040948" imgH="406224" progId="Equation.3">
              <p:embed/>
            </p:oleObj>
          </a:graphicData>
        </a:graphic>
      </p:graphicFrame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468313" y="7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307" name="Object 43"/>
          <p:cNvGraphicFramePr>
            <a:graphicFrameLocks noChangeAspect="1"/>
          </p:cNvGraphicFramePr>
          <p:nvPr/>
        </p:nvGraphicFramePr>
        <p:xfrm>
          <a:off x="5076825" y="1557338"/>
          <a:ext cx="1020763" cy="473075"/>
        </p:xfrm>
        <a:graphic>
          <a:graphicData uri="http://schemas.openxmlformats.org/presentationml/2006/ole">
            <p:oleObj spid="_x0000_s58382" name="Формула" r:id="rId15" imgW="304668" imgH="228501" progId="Equation.3">
              <p:embed/>
            </p:oleObj>
          </a:graphicData>
        </a:graphic>
      </p:graphicFrame>
      <p:graphicFrame>
        <p:nvGraphicFramePr>
          <p:cNvPr id="11306" name="Object 42"/>
          <p:cNvGraphicFramePr>
            <a:graphicFrameLocks noChangeAspect="1"/>
          </p:cNvGraphicFramePr>
          <p:nvPr/>
        </p:nvGraphicFramePr>
        <p:xfrm>
          <a:off x="6156325" y="1484313"/>
          <a:ext cx="1943100" cy="571500"/>
        </p:xfrm>
        <a:graphic>
          <a:graphicData uri="http://schemas.openxmlformats.org/presentationml/2006/ole">
            <p:oleObj spid="_x0000_s58383" name="Формула" r:id="rId16" imgW="482391" imgH="228501" progId="Equation.3">
              <p:embed/>
            </p:oleObj>
          </a:graphicData>
        </a:graphic>
      </p:graphicFrame>
      <p:graphicFrame>
        <p:nvGraphicFramePr>
          <p:cNvPr id="11305" name="Object 41"/>
          <p:cNvGraphicFramePr>
            <a:graphicFrameLocks noChangeAspect="1"/>
          </p:cNvGraphicFramePr>
          <p:nvPr/>
        </p:nvGraphicFramePr>
        <p:xfrm>
          <a:off x="5076825" y="2276475"/>
          <a:ext cx="1247775" cy="466725"/>
        </p:xfrm>
        <a:graphic>
          <a:graphicData uri="http://schemas.openxmlformats.org/presentationml/2006/ole">
            <p:oleObj spid="_x0000_s58384" name="Формула" r:id="rId17" imgW="381000" imgH="228600" progId="Equation.3">
              <p:embed/>
            </p:oleObj>
          </a:graphicData>
        </a:graphic>
      </p:graphicFrame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6429388" y="2214554"/>
          <a:ext cx="1206500" cy="488950"/>
        </p:xfrm>
        <a:graphic>
          <a:graphicData uri="http://schemas.openxmlformats.org/presentationml/2006/ole">
            <p:oleObj spid="_x0000_s58385" name="Формула" r:id="rId18" imgW="355446" imgH="228501" progId="Equation.3">
              <p:embed/>
            </p:oleObj>
          </a:graphicData>
        </a:graphic>
      </p:graphicFrame>
      <p:graphicFrame>
        <p:nvGraphicFramePr>
          <p:cNvPr id="11303" name="Object 39"/>
          <p:cNvGraphicFramePr>
            <a:graphicFrameLocks noChangeAspect="1"/>
          </p:cNvGraphicFramePr>
          <p:nvPr/>
        </p:nvGraphicFramePr>
        <p:xfrm>
          <a:off x="5076825" y="2997200"/>
          <a:ext cx="925513" cy="414338"/>
        </p:xfrm>
        <a:graphic>
          <a:graphicData uri="http://schemas.openxmlformats.org/presentationml/2006/ole">
            <p:oleObj spid="_x0000_s58386" name="Формула" r:id="rId19" imgW="253780" imgH="164957" progId="Equation.3">
              <p:embed/>
            </p:oleObj>
          </a:graphicData>
        </a:graphic>
      </p:graphicFrame>
      <p:graphicFrame>
        <p:nvGraphicFramePr>
          <p:cNvPr id="11302" name="Object 38"/>
          <p:cNvGraphicFramePr>
            <a:graphicFrameLocks noChangeAspect="1"/>
          </p:cNvGraphicFramePr>
          <p:nvPr/>
        </p:nvGraphicFramePr>
        <p:xfrm>
          <a:off x="6011863" y="2781300"/>
          <a:ext cx="935037" cy="852488"/>
        </p:xfrm>
        <a:graphic>
          <a:graphicData uri="http://schemas.openxmlformats.org/presentationml/2006/ole">
            <p:oleObj spid="_x0000_s58387" name="Формула" r:id="rId20" imgW="304536" imgH="444114" progId="Equation.3">
              <p:embed/>
            </p:oleObj>
          </a:graphicData>
        </a:graphic>
      </p:graphicFrame>
      <p:graphicFrame>
        <p:nvGraphicFramePr>
          <p:cNvPr id="11301" name="Object 37"/>
          <p:cNvGraphicFramePr>
            <a:graphicFrameLocks noChangeAspect="1"/>
          </p:cNvGraphicFramePr>
          <p:nvPr/>
        </p:nvGraphicFramePr>
        <p:xfrm>
          <a:off x="5148263" y="3763963"/>
          <a:ext cx="1555750" cy="601662"/>
        </p:xfrm>
        <a:graphic>
          <a:graphicData uri="http://schemas.openxmlformats.org/presentationml/2006/ole">
            <p:oleObj spid="_x0000_s58388" name="Формула" r:id="rId21" imgW="457200" imgH="228600" progId="Equation.3">
              <p:embed/>
            </p:oleObj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6732588" y="3644900"/>
          <a:ext cx="784225" cy="920750"/>
        </p:xfrm>
        <a:graphic>
          <a:graphicData uri="http://schemas.openxmlformats.org/presentationml/2006/ole">
            <p:oleObj spid="_x0000_s58389" name="Формула" r:id="rId22" imgW="228501" imgH="444307" progId="Equation.3">
              <p:embed/>
            </p:oleObj>
          </a:graphicData>
        </a:graphic>
      </p:graphicFrame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5148263" y="4868863"/>
          <a:ext cx="1163637" cy="506412"/>
        </p:xfrm>
        <a:graphic>
          <a:graphicData uri="http://schemas.openxmlformats.org/presentationml/2006/ole">
            <p:oleObj spid="_x0000_s58390" name="Формула" r:id="rId23" imgW="330200" imgH="228600" progId="Equation.3">
              <p:embed/>
            </p:oleObj>
          </a:graphicData>
        </a:graphic>
      </p:graphicFrame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6443663" y="4652963"/>
          <a:ext cx="1633537" cy="811212"/>
        </p:xfrm>
        <a:graphic>
          <a:graphicData uri="http://schemas.openxmlformats.org/presentationml/2006/ole">
            <p:oleObj spid="_x0000_s58391" name="Формула" r:id="rId24" imgW="545863" imgH="431613" progId="Equation.3">
              <p:embed/>
            </p:oleObj>
          </a:graphicData>
        </a:graphic>
      </p:graphicFrame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5003800" y="5780088"/>
          <a:ext cx="1323975" cy="577850"/>
        </p:xfrm>
        <a:graphic>
          <a:graphicData uri="http://schemas.openxmlformats.org/presentationml/2006/ole">
            <p:oleObj spid="_x0000_s58392" name="Формула" r:id="rId25" imgW="330200" imgH="228600" progId="Equation.3">
              <p:embed/>
            </p:oleObj>
          </a:graphicData>
        </a:graphic>
      </p:graphicFrame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6335713" y="5589588"/>
          <a:ext cx="2124075" cy="863600"/>
        </p:xfrm>
        <a:graphic>
          <a:graphicData uri="http://schemas.openxmlformats.org/presentationml/2006/ole">
            <p:oleObj spid="_x0000_s58393" name="Формула" r:id="rId26" imgW="698197" imgH="444307" progId="Equation.3">
              <p:embed/>
            </p:oleObj>
          </a:graphicData>
        </a:graphic>
      </p:graphicFrame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" name="Picture 4" descr="Image518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000364" y="5715016"/>
            <a:ext cx="1833583" cy="8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642918"/>
            <a:ext cx="7498080" cy="92869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теории к практике</a:t>
            </a:r>
            <a:r>
              <a:rPr lang="ru-RU" sz="40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42910" y="1500174"/>
            <a:ext cx="4214842" cy="507209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первые пять членов арифметической прогрессии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=2,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+5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2; 7; 12; 17; 22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числами 48 и 1/3 вставьте число, так чтобы они составляли последовательные члены геометрической прогрессии.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4 или -4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4" y="1500174"/>
            <a:ext cx="4143404" cy="507209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члены арифметической прогрессии, обозначенные буквами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…;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; а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1; -6;…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15; 8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члены геометрической прогрессии, обозначенные буквами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32,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8; 4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00430" y="785794"/>
            <a:ext cx="5357850" cy="54016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арифметической прогрессии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 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54,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80. Найдите разность прогрессии.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сумму членов арифметической прогрессии с двадцатого по двадцать  восьмой включительно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Докажите, что последовательность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=5+2n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арифметической прогрессией.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928670"/>
            <a:ext cx="192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Задача № 1.</a:t>
            </a:r>
            <a:endParaRPr lang="ru-RU" sz="2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643182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Задача № 2</a:t>
            </a:r>
            <a:r>
              <a:rPr lang="ru-RU" sz="2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4572008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Задача № 3</a:t>
            </a:r>
            <a:r>
              <a:rPr lang="ru-RU" sz="2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1435608" y="1214422"/>
            <a:ext cx="3657600" cy="497301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Представьте в виде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обыкновенной дроби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бесконечную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десятичную дробь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а) 0,(36)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0,(24)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0,5(27)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 0,36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0,01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0,36 : (1 – 0,01) = 0,36 : 0,99 = 4/11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0,(24) = 8/11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0,5(27) = 0,5 +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0,027+0,0027 +…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0,027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0,01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0,5 + 3/110 = 29/55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214554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Задача № 4 .</a:t>
            </a:r>
            <a:endParaRPr lang="ru-RU" sz="2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Рисунок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6"/>
            <a:ext cx="1500198" cy="1544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│</a:t>
            </a:r>
            <a:r>
              <a:rPr lang="en-US" sz="32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│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² 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,5х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²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²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–0,125х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²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+5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50" cy="238125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50" cy="238125"/>
          </a:xfrm>
          <a:prstGeom prst="rect">
            <a:avLst/>
          </a:prstGeom>
          <a:noFill/>
        </p:spPr>
      </p:pic>
      <p:pic>
        <p:nvPicPr>
          <p:cNvPr id="94209" name="Picture 1" descr="C:\Documents and Settings\Мама\Мои документы\Мои рисунки для презентаций\Рисунок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78816" y="1524000"/>
            <a:ext cx="3253667" cy="466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Зарядка для глаз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33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1430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905000" y="1981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667000" y="2209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2667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733800" y="3124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4191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45720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52578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2819400" y="4572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35052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22098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13716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6858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2286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7620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82296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8382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8077200" y="2971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620000" y="236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7056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5867400" y="2286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5181600" y="2743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4648200" y="3124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60198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 rot="2876852">
            <a:off x="342900" y="4191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C 0.00208 -0.0618 0.00417 -0.12338 -2.77778E-7 0.01366 C -0.00434 0.15046 -0.09184 0.83889 -0.02587 0.82153 C 0.04045 0.8044 0.26059 -0.08796 0.3974 -0.08866 C 0.53438 -0.08935 0.72431 0.82338 0.79479 0.81713 C 0.86545 0.81065 0.89149 -0.12685 0.82066 -0.12731 C 0.74983 -0.12778 0.50677 0.79861 0.37014 0.81482 C 0.23333 0.83056 0.06129 0.10857 -2.77778E-7 -0.03194 " pathEditMode="relative" rAng="0" ptsTypes="aaaaaaaA">
                                      <p:cBhvr>
                                        <p:cTn id="115" dur="5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215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1527</TotalTime>
  <Words>851</Words>
  <PresentationFormat>Экран (4:3)</PresentationFormat>
  <Paragraphs>229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Солнцестояние</vt:lpstr>
      <vt:lpstr>Формула</vt:lpstr>
      <vt:lpstr>Слайд 1</vt:lpstr>
      <vt:lpstr>Какая тема объединяет понятия:</vt:lpstr>
      <vt:lpstr>Слайд 3</vt:lpstr>
      <vt:lpstr>Прогрессии Арифметическая              Геометрическая</vt:lpstr>
      <vt:lpstr>От теории к практике </vt:lpstr>
      <vt:lpstr> </vt:lpstr>
      <vt:lpstr> </vt:lpstr>
      <vt:lpstr>Физкультминутка</vt:lpstr>
      <vt:lpstr>Зарядка для глаз</vt:lpstr>
      <vt:lpstr>Слайд 10</vt:lpstr>
      <vt:lpstr>100 000 р. за 1 копейку</vt:lpstr>
      <vt:lpstr>100 000 за 1 копейку</vt:lpstr>
      <vt:lpstr>Слайд 13</vt:lpstr>
      <vt:lpstr>Слайд 14</vt:lpstr>
      <vt:lpstr>Ответь на вопросы теста</vt:lpstr>
      <vt:lpstr>Проверь себя!</vt:lpstr>
      <vt:lpstr>Домашнее задание</vt:lpstr>
      <vt:lpstr>Слайд 18</vt:lpstr>
      <vt:lpstr>Слайд 19</vt:lpstr>
      <vt:lpstr>Слайд 20</vt:lpstr>
      <vt:lpstr>Ваше отношение к уроку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178</cp:revision>
  <dcterms:modified xsi:type="dcterms:W3CDTF">2012-05-31T07:24:13Z</dcterms:modified>
</cp:coreProperties>
</file>