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0" r:id="rId3"/>
    <p:sldId id="261" r:id="rId4"/>
    <p:sldId id="262" r:id="rId5"/>
    <p:sldId id="256" r:id="rId6"/>
    <p:sldId id="264" r:id="rId7"/>
    <p:sldId id="259" r:id="rId8"/>
    <p:sldId id="267" r:id="rId9"/>
    <p:sldId id="268" r:id="rId10"/>
    <p:sldId id="257" r:id="rId11"/>
    <p:sldId id="271" r:id="rId12"/>
    <p:sldId id="270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26A89-64C1-47A1-85CA-5D89DFF5EDD5}" type="datetimeFigureOut">
              <a:rPr lang="ru-RU" smtClean="0"/>
              <a:pPr/>
              <a:t>19.03.2010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ABD31-DBBF-4F2A-A502-5F8790BECF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каждой науке столько истины, сколько математики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ЧИСЛА ЦЕЛЫЕ И ДРОБНЫЕ</a:t>
            </a:r>
            <a:b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ИЗУЧАЕТ МАТЕМАТИКА.</a:t>
            </a:r>
            <a:b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ПОТРУДНЕЕ БИОЛОГИИ,</a:t>
            </a:r>
            <a:b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НО ПОЛЕГЧЕ, ЧЕМ ГРАММАТИКА.</a:t>
            </a:r>
            <a:b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И ХИТРИТЬ НАМ С НЕЙ БЕССМЫСЛЕННО,</a:t>
            </a:r>
            <a:b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И РУГАТЬ ЕЕ БЕСПОЧВЕННО.</a:t>
            </a:r>
            <a:b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КОРОЛЕВА-МАТЕМАТИКА</a:t>
            </a:r>
            <a:b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</a:br>
            <a:r>
              <a:rPr lang="ru-RU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ПОМОГАЕТ В ЖИЗНИ ОЧЕНЬ НАМ</a:t>
            </a:r>
            <a:r>
              <a:rPr lang="ru-RU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…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1.</a:t>
            </a:r>
          </a:p>
          <a:p>
            <a:pPr>
              <a:buNone/>
            </a:pPr>
            <a:r>
              <a:rPr lang="ru-RU" dirty="0" smtClean="0"/>
              <a:t>(3; 2), (4,5; 1), (2; -2/3),</a:t>
            </a:r>
          </a:p>
          <a:p>
            <a:pPr>
              <a:buNone/>
            </a:pPr>
            <a:r>
              <a:rPr lang="ru-RU" dirty="0" smtClean="0"/>
              <a:t>(0,5; 1/3)</a:t>
            </a:r>
          </a:p>
          <a:p>
            <a:pPr>
              <a:buNone/>
            </a:pPr>
            <a:r>
              <a:rPr lang="ru-RU" dirty="0" smtClean="0"/>
              <a:t>2.</a:t>
            </a:r>
          </a:p>
          <a:p>
            <a:pPr>
              <a:buNone/>
            </a:pPr>
            <a:r>
              <a:rPr lang="ru-RU" dirty="0" smtClean="0"/>
              <a:t>(3; 4),(4; 3),(-3; -4),(-4; -3)</a:t>
            </a:r>
            <a:endParaRPr lang="ru-RU" dirty="0"/>
          </a:p>
        </p:txBody>
      </p:sp>
      <p:pic>
        <p:nvPicPr>
          <p:cNvPr id="8" name="Picture 4" descr="J023783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43832" y="1571612"/>
            <a:ext cx="3942221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Каким методом удобнее решить </a:t>
            </a:r>
            <a:r>
              <a:rPr lang="ru-RU" smtClean="0"/>
              <a:t>следующие системы: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2500313" y="571500"/>
            <a:ext cx="5500687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Домашнее  задание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643438" y="1714488"/>
            <a:ext cx="285752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ru-RU" sz="3600" dirty="0">
              <a:solidFill>
                <a:srgbClr val="FF3399"/>
              </a:solidFill>
              <a:latin typeface="Comic Sans MS" pitchFamily="66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ru-RU" sz="3600" dirty="0">
                <a:solidFill>
                  <a:srgbClr val="FF3399"/>
                </a:solidFill>
                <a:latin typeface="Comic Sans MS" pitchFamily="66" charset="0"/>
              </a:rPr>
              <a:t>П. </a:t>
            </a:r>
            <a:r>
              <a:rPr lang="ru-RU" sz="3600" dirty="0" smtClean="0">
                <a:solidFill>
                  <a:srgbClr val="FF3399"/>
                </a:solidFill>
                <a:latin typeface="Comic Sans MS" pitchFamily="66" charset="0"/>
              </a:rPr>
              <a:t>14.3</a:t>
            </a:r>
            <a:endParaRPr lang="ru-RU" sz="3600" dirty="0">
              <a:solidFill>
                <a:srgbClr val="FF3399"/>
              </a:solidFill>
              <a:latin typeface="Comic Sans MS" pitchFamily="66" charset="0"/>
            </a:endParaRPr>
          </a:p>
          <a:p>
            <a:r>
              <a:rPr lang="ru-RU" sz="3600" dirty="0" smtClean="0"/>
              <a:t>№ </a:t>
            </a:r>
            <a:r>
              <a:rPr lang="ru-RU" sz="3600" dirty="0" smtClean="0"/>
              <a:t>14.27(б)</a:t>
            </a:r>
            <a:endParaRPr lang="ru-RU" sz="3600" dirty="0" smtClean="0"/>
          </a:p>
          <a:p>
            <a:r>
              <a:rPr lang="ru-RU" sz="3600" dirty="0" smtClean="0"/>
              <a:t>№ </a:t>
            </a:r>
            <a:r>
              <a:rPr lang="ru-RU" sz="3600" dirty="0" smtClean="0"/>
              <a:t>14.28(б</a:t>
            </a:r>
            <a:r>
              <a:rPr lang="ru-RU" sz="3600" dirty="0" smtClean="0"/>
              <a:t>) № </a:t>
            </a:r>
            <a:r>
              <a:rPr lang="ru-RU" sz="3600" dirty="0" smtClean="0"/>
              <a:t>14.29(б</a:t>
            </a:r>
            <a:r>
              <a:rPr lang="ru-RU" sz="3600" dirty="0" smtClean="0"/>
              <a:t>)</a:t>
            </a:r>
            <a:endParaRPr lang="ru-RU" sz="3600" dirty="0"/>
          </a:p>
        </p:txBody>
      </p:sp>
      <p:pic>
        <p:nvPicPr>
          <p:cNvPr id="5" name="Picture 4" descr="J0286674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5138" y="1247352"/>
            <a:ext cx="3484214" cy="461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WordArt 2"/>
          <p:cNvSpPr>
            <a:spLocks noChangeArrowheads="1" noChangeShapeType="1" noTextEdit="1"/>
          </p:cNvSpPr>
          <p:nvPr/>
        </p:nvSpPr>
        <p:spPr bwMode="auto">
          <a:xfrm>
            <a:off x="1247775" y="2071678"/>
            <a:ext cx="7896225" cy="182087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539"/>
              </a:avLst>
            </a:prstTxWarp>
            <a:scene3d>
              <a:camera prst="legacyPerspectiveFront">
                <a:rot lat="1500000" lon="20099999" rev="0"/>
              </a:camera>
              <a:lightRig rig="legacyFlat4" dir="t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ru-RU" sz="6000" kern="10" dirty="0">
                <a:ln w="9525" cap="sq">
                  <a:noFill/>
                  <a:round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FF00"/>
                    </a:gs>
                    <a:gs pos="50000">
                      <a:srgbClr val="FF9327"/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Impact"/>
              </a:rPr>
              <a:t>Спасибо всем за работу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447800" y="51816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7543800" y="38100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7086600" y="5334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3352800" y="19050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533400" y="3048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5638800" y="57912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7772400" y="57912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1219200" y="21336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4572000" y="7620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3429000" y="4495800"/>
            <a:ext cx="609600" cy="609600"/>
          </a:xfrm>
          <a:prstGeom prst="star4">
            <a:avLst>
              <a:gd name="adj" fmla="val 125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027" name="Picture 3" descr="C:\Documents and Settings\Мама\Мои документы\Копия день рожде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357562"/>
            <a:ext cx="189990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0" grpId="0" animBg="1"/>
      <p:bldP spid="31751" grpId="0" animBg="1"/>
      <p:bldP spid="31752" grpId="0" animBg="1"/>
      <p:bldP spid="31748" grpId="0" animBg="1"/>
      <p:bldP spid="31753" grpId="0" animBg="1"/>
      <p:bldP spid="31757" grpId="0" animBg="1"/>
      <p:bldP spid="31758" grpId="0" animBg="1"/>
      <p:bldP spid="31759" grpId="0" animBg="1"/>
      <p:bldP spid="3176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14356"/>
            <a:ext cx="4038600" cy="5411807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Что называют решением системы уравнений?</a:t>
            </a:r>
          </a:p>
          <a:p>
            <a:r>
              <a:rPr lang="ru-RU" dirty="0" smtClean="0"/>
              <a:t>Является ли пара чисел (1;2) решением системы</a:t>
            </a:r>
          </a:p>
          <a:p>
            <a:pPr>
              <a:buNone/>
            </a:pPr>
            <a:r>
              <a:rPr lang="en-US" i="1" dirty="0" smtClean="0"/>
              <a:t>     x-y</a:t>
            </a:r>
            <a:r>
              <a:rPr lang="en-US" dirty="0" smtClean="0"/>
              <a:t> = -1</a:t>
            </a:r>
          </a:p>
          <a:p>
            <a:pPr>
              <a:buNone/>
            </a:pPr>
            <a:r>
              <a:rPr lang="en-US" i="1" dirty="0" smtClean="0"/>
              <a:t>     x</a:t>
            </a:r>
            <a:r>
              <a:rPr lang="en-US" i="1" baseline="30000" dirty="0" smtClean="0"/>
              <a:t>2</a:t>
            </a:r>
            <a:r>
              <a:rPr lang="en-US" i="1" dirty="0" smtClean="0"/>
              <a:t> – </a:t>
            </a:r>
            <a:r>
              <a:rPr lang="en-US" i="1" dirty="0" err="1" smtClean="0"/>
              <a:t>xy</a:t>
            </a:r>
            <a:r>
              <a:rPr lang="en-US" i="1" dirty="0" smtClean="0"/>
              <a:t> +1</a:t>
            </a:r>
            <a:r>
              <a:rPr lang="ru-RU" i="1" dirty="0" smtClean="0"/>
              <a:t>?</a:t>
            </a:r>
          </a:p>
          <a:p>
            <a:r>
              <a:rPr lang="ru-RU" dirty="0" smtClean="0"/>
              <a:t>Равносильны ли системы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    2x+3y</a:t>
            </a:r>
            <a:r>
              <a:rPr lang="en-US" dirty="0" smtClean="0"/>
              <a:t> = 1      </a:t>
            </a:r>
            <a:r>
              <a:rPr lang="en-US" i="1" dirty="0" smtClean="0"/>
              <a:t>2x+3y</a:t>
            </a:r>
            <a:r>
              <a:rPr lang="en-US" dirty="0" smtClean="0"/>
              <a:t> = 1</a:t>
            </a:r>
          </a:p>
          <a:p>
            <a:pPr>
              <a:buNone/>
            </a:pPr>
            <a:r>
              <a:rPr lang="en-US" i="1" dirty="0" smtClean="0"/>
              <a:t>    x-4y</a:t>
            </a:r>
            <a:r>
              <a:rPr lang="en-US" dirty="0" smtClean="0"/>
              <a:t> = 5    </a:t>
            </a:r>
            <a:r>
              <a:rPr lang="ru-RU" dirty="0" smtClean="0"/>
              <a:t>и</a:t>
            </a:r>
            <a:r>
              <a:rPr lang="en-US" dirty="0" smtClean="0"/>
              <a:t>   </a:t>
            </a:r>
            <a:r>
              <a:rPr lang="ru-RU" i="1" dirty="0" smtClean="0"/>
              <a:t> </a:t>
            </a:r>
            <a:r>
              <a:rPr lang="en-US" i="1" dirty="0" smtClean="0"/>
              <a:t>x = 4y</a:t>
            </a:r>
            <a:r>
              <a:rPr lang="en-US" dirty="0" smtClean="0"/>
              <a:t> + 5</a:t>
            </a:r>
            <a:r>
              <a:rPr lang="ru-RU" dirty="0" smtClean="0"/>
              <a:t>?</a:t>
            </a:r>
            <a:endParaRPr lang="en-US" dirty="0" smtClean="0"/>
          </a:p>
          <a:p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038600" cy="534036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Решить систему уравнений:</a:t>
            </a:r>
          </a:p>
          <a:p>
            <a:pPr>
              <a:buNone/>
            </a:pPr>
            <a:r>
              <a:rPr lang="ru-RU" i="1" dirty="0" smtClean="0"/>
              <a:t>1.    </a:t>
            </a:r>
            <a:r>
              <a:rPr lang="ru-RU" i="1" dirty="0" err="1" smtClean="0"/>
              <a:t>х</a:t>
            </a:r>
            <a:r>
              <a:rPr lang="ru-RU" i="1" dirty="0" smtClean="0"/>
              <a:t> =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ru-RU" dirty="0" smtClean="0"/>
              <a:t>+</a:t>
            </a:r>
            <a:r>
              <a:rPr lang="en-US" dirty="0" smtClean="0"/>
              <a:t> </a:t>
            </a:r>
            <a:r>
              <a:rPr lang="ru-RU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ru-RU" i="1" dirty="0" smtClean="0"/>
              <a:t>   </a:t>
            </a:r>
            <a:r>
              <a:rPr lang="en-US" i="1" dirty="0" smtClean="0"/>
              <a:t> </a:t>
            </a:r>
            <a:r>
              <a:rPr lang="ru-RU" i="1" dirty="0" smtClean="0"/>
              <a:t>   2</a:t>
            </a:r>
            <a:r>
              <a:rPr lang="en-US" i="1" dirty="0" smtClean="0"/>
              <a:t>x</a:t>
            </a:r>
            <a:r>
              <a:rPr lang="ru-RU" i="1" dirty="0" smtClean="0"/>
              <a:t>+3</a:t>
            </a:r>
            <a:r>
              <a:rPr lang="en-US" i="1" dirty="0" smtClean="0"/>
              <a:t>y</a:t>
            </a:r>
            <a:r>
              <a:rPr lang="en-US" dirty="0" smtClean="0"/>
              <a:t> =</a:t>
            </a:r>
            <a:r>
              <a:rPr lang="ru-RU" dirty="0" smtClean="0"/>
              <a:t> 1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         (1,4 ; - 0,6)           </a:t>
            </a:r>
          </a:p>
          <a:p>
            <a:pPr>
              <a:buNone/>
            </a:pPr>
            <a:r>
              <a:rPr lang="ru-RU" dirty="0" smtClean="0"/>
              <a:t>2.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                    (2; 6)</a:t>
            </a:r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714348" y="3286124"/>
            <a:ext cx="214314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642910" y="5072074"/>
            <a:ext cx="142876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2500298" y="5072074"/>
            <a:ext cx="214314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3857628"/>
            <a:ext cx="3643338" cy="539754"/>
          </a:xfrm>
          <a:prstGeom prst="rect">
            <a:avLst/>
          </a:prstGeom>
          <a:noFill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29190" y="4357694"/>
            <a:ext cx="3604642" cy="500066"/>
          </a:xfrm>
          <a:prstGeom prst="rect">
            <a:avLst/>
          </a:prstGeom>
          <a:noFill/>
        </p:spPr>
      </p:pic>
      <p:sp>
        <p:nvSpPr>
          <p:cNvPr id="10" name="Левая фигурная скобка 9"/>
          <p:cNvSpPr/>
          <p:nvPr/>
        </p:nvSpPr>
        <p:spPr>
          <a:xfrm>
            <a:off x="5143504" y="1714488"/>
            <a:ext cx="142876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4714876" y="3929066"/>
            <a:ext cx="142876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85794"/>
            <a:ext cx="4038600" cy="5340369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Какие преобразования уравнений системы приводят к системе- следствию?</a:t>
            </a:r>
          </a:p>
          <a:p>
            <a:r>
              <a:rPr lang="ru-RU" dirty="0" smtClean="0"/>
              <a:t>1.Приведение подобных</a:t>
            </a:r>
          </a:p>
          <a:p>
            <a:r>
              <a:rPr lang="ru-RU" dirty="0" smtClean="0"/>
              <a:t>2.Возведение в чётную степень</a:t>
            </a:r>
          </a:p>
          <a:p>
            <a:r>
              <a:rPr lang="ru-RU" dirty="0" smtClean="0"/>
              <a:t>3.Освобождение от знаменателей.</a:t>
            </a:r>
          </a:p>
          <a:p>
            <a:r>
              <a:rPr lang="ru-RU" dirty="0" smtClean="0"/>
              <a:t>4. Потенцирование</a:t>
            </a:r>
          </a:p>
          <a:p>
            <a:r>
              <a:rPr lang="ru-RU" dirty="0" smtClean="0"/>
              <a:t>5. Применение формул.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85794"/>
            <a:ext cx="4038600" cy="5340369"/>
          </a:xfrm>
          <a:noFill/>
          <a:ln>
            <a:noFill/>
          </a:ln>
        </p:spPr>
        <p:txBody>
          <a:bodyPr>
            <a:normAutofit fontScale="92500"/>
          </a:bodyPr>
          <a:lstStyle/>
          <a:p>
            <a:r>
              <a:rPr lang="ru-RU" dirty="0" smtClean="0"/>
              <a:t>Обязательна ли проверка всех решений данной системы, полученных при решении системы-следствия?</a:t>
            </a:r>
          </a:p>
          <a:p>
            <a:endParaRPr lang="ru-RU" dirty="0"/>
          </a:p>
        </p:txBody>
      </p:sp>
      <p:pic>
        <p:nvPicPr>
          <p:cNvPr id="5" name="Picture 7" descr="J02053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>
          <a:xfrm flipH="1">
            <a:off x="6143636" y="4143380"/>
            <a:ext cx="1928826" cy="1827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            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1142976" y="1714488"/>
            <a:ext cx="214314" cy="114300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285992"/>
            <a:ext cx="2500330" cy="72009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714488"/>
            <a:ext cx="2786081" cy="472072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" name="Picture 21" descr="H:\Картинки\M-Sch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286124"/>
            <a:ext cx="4057664" cy="28178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071701"/>
          </a:xfrm>
        </p:spPr>
        <p:txBody>
          <a:bodyPr/>
          <a:lstStyle/>
          <a:p>
            <a:r>
              <a:rPr lang="ru-RU" dirty="0" smtClean="0"/>
              <a:t>Системы уравнений с несколькими неизвестными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7156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Метод замены неизвестных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143008"/>
          </a:xfrm>
          <a:noFill/>
        </p:spPr>
        <p:txBody>
          <a:bodyPr>
            <a:normAutofit/>
          </a:bodyPr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643050"/>
            <a:ext cx="7615246" cy="4286280"/>
          </a:xfrm>
        </p:spPr>
        <p:txBody>
          <a:bodyPr>
            <a:normAutofit fontScale="85000" lnSpcReduction="10000"/>
          </a:bodyPr>
          <a:lstStyle/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1.Научиться: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а) решать системы уравнений методом замены неизвестных;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б) по записи системы определять наиболее удобный метод решения системы.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 algn="l"/>
            <a:r>
              <a:rPr lang="ru-RU" sz="3600" dirty="0" smtClean="0">
                <a:solidFill>
                  <a:schemeClr val="tx1"/>
                </a:solidFill>
              </a:rPr>
              <a:t>2.Совершенствовать культуру письменной и устной математической речи.</a:t>
            </a:r>
          </a:p>
          <a:p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Метод замены неизвестных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0638" y="1285860"/>
            <a:ext cx="4043362" cy="4786312"/>
          </a:xfrm>
        </p:spPr>
        <p:txBody>
          <a:bodyPr>
            <a:normAutofit/>
          </a:bodyPr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8596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42873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10" name="Левая фигурная скобка 9"/>
          <p:cNvSpPr/>
          <p:nvPr/>
        </p:nvSpPr>
        <p:spPr>
          <a:xfrm>
            <a:off x="2143108" y="1571612"/>
            <a:ext cx="357190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61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3143240" y="2857496"/>
            <a:ext cx="142876" cy="10001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1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2" name="Rectangle 28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6191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Левая фигурная скобка 37"/>
          <p:cNvSpPr/>
          <p:nvPr/>
        </p:nvSpPr>
        <p:spPr>
          <a:xfrm>
            <a:off x="1071538" y="5000636"/>
            <a:ext cx="214314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Левая фигурная скобка 38"/>
          <p:cNvSpPr/>
          <p:nvPr/>
        </p:nvSpPr>
        <p:spPr>
          <a:xfrm>
            <a:off x="3571868" y="5000636"/>
            <a:ext cx="285752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Левая фигурная скобка 39"/>
          <p:cNvSpPr/>
          <p:nvPr/>
        </p:nvSpPr>
        <p:spPr>
          <a:xfrm>
            <a:off x="6072198" y="4929198"/>
            <a:ext cx="285752" cy="928694"/>
          </a:xfrm>
          <a:prstGeom prst="leftBrace">
            <a:avLst>
              <a:gd name="adj1" fmla="val 8333"/>
              <a:gd name="adj2" fmla="val 483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7" y="1633024"/>
            <a:ext cx="3357585" cy="471240"/>
          </a:xfrm>
          <a:prstGeom prst="rect">
            <a:avLst/>
          </a:prstGeom>
          <a:noFill/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2143116"/>
            <a:ext cx="3587974" cy="500066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2857495"/>
            <a:ext cx="1857388" cy="441617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3429000"/>
            <a:ext cx="1815366" cy="428628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143380"/>
            <a:ext cx="5563234" cy="500066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929198"/>
            <a:ext cx="6929486" cy="407617"/>
          </a:xfrm>
          <a:prstGeom prst="rect">
            <a:avLst/>
          </a:prstGeom>
          <a:noFill/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429264"/>
            <a:ext cx="6786610" cy="395789"/>
          </a:xfrm>
          <a:prstGeom prst="rect">
            <a:avLst/>
          </a:prstGeom>
          <a:noFill/>
        </p:spPr>
      </p:pic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Решить систему уравнений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1.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/>
          <a:lstStyle/>
          <a:p>
            <a:r>
              <a:rPr lang="ru-RU" dirty="0" smtClean="0"/>
              <a:t>3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пусть </a:t>
            </a:r>
            <a:r>
              <a:rPr lang="en-US" dirty="0" smtClean="0"/>
              <a:t>u =</a:t>
            </a:r>
          </a:p>
          <a:p>
            <a:pPr>
              <a:buNone/>
            </a:pPr>
            <a:r>
              <a:rPr lang="en-US" dirty="0" smtClean="0"/>
              <a:t>              v =     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981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1142976" y="1714488"/>
            <a:ext cx="214314" cy="1143008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676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7429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1142976" y="3786190"/>
            <a:ext cx="285752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Левая фигурная скобка 32"/>
          <p:cNvSpPr/>
          <p:nvPr/>
        </p:nvSpPr>
        <p:spPr>
          <a:xfrm>
            <a:off x="5072066" y="1785926"/>
            <a:ext cx="142876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3155689"/>
            <a:ext cx="1000132" cy="516197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714752"/>
            <a:ext cx="857256" cy="463382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89" y="1714488"/>
            <a:ext cx="2511031" cy="528638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214554"/>
            <a:ext cx="2428892" cy="706768"/>
          </a:xfrm>
          <a:prstGeom prst="rect">
            <a:avLst/>
          </a:prstGeom>
          <a:noFill/>
        </p:spPr>
      </p:pic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143380"/>
            <a:ext cx="1857388" cy="670418"/>
          </a:xfrm>
          <a:prstGeom prst="rect">
            <a:avLst/>
          </a:prstGeom>
          <a:noFill/>
        </p:spPr>
      </p:pic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1038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717512"/>
            <a:ext cx="2000264" cy="497303"/>
          </a:xfrm>
          <a:prstGeom prst="rect">
            <a:avLst/>
          </a:prstGeom>
          <a:noFill/>
        </p:spPr>
      </p:pic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6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714488"/>
            <a:ext cx="3575472" cy="500066"/>
          </a:xfrm>
          <a:prstGeom prst="rect">
            <a:avLst/>
          </a:prstGeom>
          <a:noFill/>
        </p:spPr>
      </p:pic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6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9" name="Picture 1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2285992"/>
            <a:ext cx="3429024" cy="479584"/>
          </a:xfrm>
          <a:prstGeom prst="rect">
            <a:avLst/>
          </a:prstGeom>
          <a:noFill/>
        </p:spPr>
      </p:pic>
      <p:sp>
        <p:nvSpPr>
          <p:cNvPr id="6161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 систему уравнений: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1.  (2х-5)</a:t>
            </a:r>
            <a:r>
              <a:rPr lang="ru-RU" baseline="30000" dirty="0" smtClean="0"/>
              <a:t>2 </a:t>
            </a:r>
            <a:r>
              <a:rPr lang="ru-RU" dirty="0" smtClean="0"/>
              <a:t> + </a:t>
            </a:r>
            <a:r>
              <a:rPr lang="ru-RU" dirty="0" smtClean="0"/>
              <a:t>(3у-2)</a:t>
            </a:r>
            <a:r>
              <a:rPr lang="ru-RU" baseline="30000" dirty="0" smtClean="0"/>
              <a:t>2 </a:t>
            </a:r>
            <a:r>
              <a:rPr lang="ru-RU" dirty="0" smtClean="0"/>
              <a:t> </a:t>
            </a:r>
            <a:r>
              <a:rPr lang="ru-RU" dirty="0" smtClean="0"/>
              <a:t>= 17</a:t>
            </a:r>
          </a:p>
          <a:p>
            <a:pPr>
              <a:buNone/>
            </a:pPr>
            <a:r>
              <a:rPr lang="ru-RU" dirty="0" smtClean="0"/>
              <a:t>      (2х-5</a:t>
            </a:r>
            <a:r>
              <a:rPr lang="ru-RU" dirty="0" smtClean="0"/>
              <a:t>)(3у-2)</a:t>
            </a:r>
            <a:r>
              <a:rPr lang="ru-RU" baseline="30000" dirty="0" smtClean="0"/>
              <a:t> </a:t>
            </a:r>
            <a:r>
              <a:rPr lang="ru-RU" dirty="0" smtClean="0"/>
              <a:t> </a:t>
            </a:r>
            <a:r>
              <a:rPr lang="ru-RU" dirty="0" smtClean="0"/>
              <a:t>= 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 х</a:t>
            </a:r>
            <a:r>
              <a:rPr lang="ru-RU" baseline="30000" dirty="0" smtClean="0"/>
              <a:t>2</a:t>
            </a:r>
            <a:r>
              <a:rPr lang="ru-RU" dirty="0" smtClean="0"/>
              <a:t> +3ху+у</a:t>
            </a:r>
            <a:r>
              <a:rPr lang="ru-RU" baseline="30000" dirty="0" smtClean="0"/>
              <a:t>2  </a:t>
            </a:r>
            <a:r>
              <a:rPr lang="ru-RU" dirty="0" smtClean="0"/>
              <a:t> = 61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ху</a:t>
            </a:r>
            <a:r>
              <a:rPr lang="ru-RU" dirty="0" smtClean="0"/>
              <a:t> = 12</a:t>
            </a:r>
            <a:r>
              <a:rPr lang="ru-RU" baseline="30000" dirty="0" smtClean="0"/>
              <a:t> </a:t>
            </a:r>
            <a:endParaRPr lang="ru-RU" dirty="0" smtClean="0"/>
          </a:p>
          <a:p>
            <a:pPr>
              <a:buNone/>
            </a:pPr>
            <a:endParaRPr lang="ru-RU" baseline="30000" dirty="0" smtClean="0"/>
          </a:p>
          <a:p>
            <a:pPr>
              <a:buNone/>
            </a:pPr>
            <a:endParaRPr lang="ru-RU" baseline="30000" dirty="0" smtClean="0"/>
          </a:p>
          <a:p>
            <a:pPr>
              <a:buNone/>
            </a:pPr>
            <a:r>
              <a:rPr lang="ru-RU" baseline="30000" dirty="0" smtClean="0"/>
              <a:t> </a:t>
            </a:r>
          </a:p>
          <a:p>
            <a:pPr>
              <a:buNone/>
            </a:pPr>
            <a:r>
              <a:rPr lang="ru-RU" baseline="30000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857224" y="1643050"/>
            <a:ext cx="142876" cy="92869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785786" y="3786190"/>
            <a:ext cx="142876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9" descr="J017811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459884"/>
            <a:ext cx="2643206" cy="4729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309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 каждой науке столько истины, сколько математики </vt:lpstr>
      <vt:lpstr>Слайд 2</vt:lpstr>
      <vt:lpstr>Слайд 3</vt:lpstr>
      <vt:lpstr>Решить систему уравнений</vt:lpstr>
      <vt:lpstr>Системы уравнений с несколькими неизвестными</vt:lpstr>
      <vt:lpstr>Цели:</vt:lpstr>
      <vt:lpstr>Метод замены неизвестных</vt:lpstr>
      <vt:lpstr>Решить систему уравнений</vt:lpstr>
      <vt:lpstr>Реши систему уравнений:</vt:lpstr>
      <vt:lpstr>Проверь себя</vt:lpstr>
      <vt:lpstr>Итог урока</vt:lpstr>
      <vt:lpstr>Слайд 12</vt:lpstr>
      <vt:lpstr>Слайд 13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уравнений с несколькими неизвестными</dc:title>
  <dc:creator>Перфильева</dc:creator>
  <cp:lastModifiedBy>User</cp:lastModifiedBy>
  <cp:revision>63</cp:revision>
  <dcterms:created xsi:type="dcterms:W3CDTF">2010-03-14T16:09:10Z</dcterms:created>
  <dcterms:modified xsi:type="dcterms:W3CDTF">2010-03-19T12:40:41Z</dcterms:modified>
</cp:coreProperties>
</file>